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2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25116" y="587756"/>
            <a:ext cx="532892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0348" y="4211828"/>
            <a:ext cx="8537702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85876" y="1810004"/>
            <a:ext cx="4134485" cy="4596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71364" y="1880107"/>
            <a:ext cx="3902075" cy="4291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1999" y="587756"/>
            <a:ext cx="85344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5772" y="1535684"/>
            <a:ext cx="8625840" cy="2627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21852" y="6890201"/>
            <a:ext cx="381000" cy="210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2185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Times New Roman"/>
                <a:cs typeface="Times New Roman"/>
              </a:rPr>
              <a:t>Noise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in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Communication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Systems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030" y="1225296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1752600" y="1918914"/>
            <a:ext cx="3505200" cy="5034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spcBef>
                <a:spcPts val="90"/>
              </a:spcBef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spc="-10" dirty="0"/>
              <a:t>Introduction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Thermal</a:t>
            </a:r>
            <a:r>
              <a:rPr spc="-85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Shot</a:t>
            </a:r>
            <a:r>
              <a:rPr spc="-65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Low</a:t>
            </a:r>
            <a:r>
              <a:rPr spc="-45" dirty="0"/>
              <a:t> </a:t>
            </a:r>
            <a:r>
              <a:rPr dirty="0"/>
              <a:t>Frequency</a:t>
            </a:r>
            <a:r>
              <a:rPr spc="-35" dirty="0"/>
              <a:t> </a:t>
            </a:r>
            <a:r>
              <a:rPr dirty="0"/>
              <a:t>or</a:t>
            </a:r>
            <a:r>
              <a:rPr spc="-60" dirty="0"/>
              <a:t> </a:t>
            </a:r>
            <a:r>
              <a:rPr dirty="0"/>
              <a:t>Flicker</a:t>
            </a:r>
            <a:r>
              <a:rPr spc="-15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Excess</a:t>
            </a:r>
            <a:r>
              <a:rPr spc="-60" dirty="0"/>
              <a:t> </a:t>
            </a:r>
            <a:r>
              <a:rPr dirty="0"/>
              <a:t>Resister</a:t>
            </a:r>
            <a:r>
              <a:rPr spc="-25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Burst</a:t>
            </a:r>
            <a:r>
              <a:rPr spc="-35" dirty="0"/>
              <a:t> </a:t>
            </a:r>
            <a:r>
              <a:rPr dirty="0"/>
              <a:t>or</a:t>
            </a:r>
            <a:r>
              <a:rPr spc="-30" dirty="0"/>
              <a:t> </a:t>
            </a:r>
            <a:r>
              <a:rPr dirty="0"/>
              <a:t>Popcorn</a:t>
            </a:r>
            <a:r>
              <a:rPr spc="-50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General</a:t>
            </a:r>
            <a:r>
              <a:rPr spc="-85" dirty="0"/>
              <a:t> </a:t>
            </a:r>
            <a:r>
              <a:rPr spc="-10" dirty="0"/>
              <a:t>Comments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</a:tabLst>
            </a:pPr>
            <a:r>
              <a:rPr dirty="0"/>
              <a:t>Noise</a:t>
            </a:r>
            <a:r>
              <a:rPr spc="-60" dirty="0"/>
              <a:t> </a:t>
            </a:r>
            <a:r>
              <a:rPr dirty="0"/>
              <a:t>Evaluation</a:t>
            </a:r>
            <a:r>
              <a:rPr spc="-30" dirty="0"/>
              <a:t> </a:t>
            </a:r>
            <a:r>
              <a:rPr dirty="0"/>
              <a:t>–</a:t>
            </a:r>
            <a:r>
              <a:rPr spc="-25" dirty="0"/>
              <a:t> </a:t>
            </a:r>
            <a:r>
              <a:rPr spc="-10" dirty="0"/>
              <a:t>Overview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dirty="0"/>
              <a:t>Matched</a:t>
            </a:r>
            <a:r>
              <a:rPr spc="-120" dirty="0"/>
              <a:t> </a:t>
            </a:r>
            <a:r>
              <a:rPr dirty="0"/>
              <a:t>Communication</a:t>
            </a:r>
            <a:r>
              <a:rPr spc="-45" dirty="0"/>
              <a:t> </a:t>
            </a:r>
            <a:r>
              <a:rPr spc="-10" dirty="0"/>
              <a:t>Systems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sz="half" idx="3"/>
          </p:nvPr>
        </p:nvSpPr>
        <p:spPr>
          <a:xfrm>
            <a:off x="6248400" y="2187658"/>
            <a:ext cx="2871724" cy="401263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spcBef>
                <a:spcPts val="90"/>
              </a:spcBef>
              <a:buFont typeface="Wingdings" panose="05000000000000000000" pitchFamily="2" charset="2"/>
              <a:buChar char="Ø"/>
              <a:tabLst>
                <a:tab pos="381000" algn="l"/>
              </a:tabLst>
            </a:pPr>
            <a:r>
              <a:rPr dirty="0"/>
              <a:t>Signal</a:t>
            </a:r>
            <a:r>
              <a:rPr spc="-10" dirty="0"/>
              <a:t> </a:t>
            </a:r>
            <a:r>
              <a:rPr dirty="0"/>
              <a:t>-</a:t>
            </a:r>
            <a:r>
              <a:rPr spc="-15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spc="-20" dirty="0"/>
              <a:t>Noise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89890" algn="l"/>
              </a:tabLst>
            </a:pPr>
            <a:r>
              <a:rPr dirty="0"/>
              <a:t>Noise</a:t>
            </a:r>
            <a:r>
              <a:rPr spc="-25" dirty="0"/>
              <a:t> </a:t>
            </a:r>
            <a:r>
              <a:rPr dirty="0"/>
              <a:t>Factor</a:t>
            </a:r>
            <a:r>
              <a:rPr spc="-4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Noise</a:t>
            </a:r>
            <a:r>
              <a:rPr spc="-25" dirty="0"/>
              <a:t> </a:t>
            </a:r>
            <a:r>
              <a:rPr spc="-10" dirty="0"/>
              <a:t>Figure</a:t>
            </a:r>
          </a:p>
          <a:p>
            <a:pPr marL="354965" marR="26289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  <a:tab pos="389255" algn="l"/>
              </a:tabLst>
            </a:pPr>
            <a:r>
              <a:rPr dirty="0"/>
              <a:t>Noise</a:t>
            </a:r>
            <a:r>
              <a:rPr spc="-45" dirty="0"/>
              <a:t> </a:t>
            </a:r>
            <a:r>
              <a:rPr dirty="0"/>
              <a:t>Figure</a:t>
            </a:r>
            <a:r>
              <a:rPr spc="-10" dirty="0"/>
              <a:t> </a:t>
            </a:r>
            <a:r>
              <a:rPr dirty="0"/>
              <a:t>/</a:t>
            </a:r>
            <a:r>
              <a:rPr spc="-35" dirty="0"/>
              <a:t> </a:t>
            </a:r>
            <a:r>
              <a:rPr dirty="0"/>
              <a:t>Factor</a:t>
            </a:r>
            <a:r>
              <a:rPr spc="-45" dirty="0"/>
              <a:t> </a:t>
            </a:r>
            <a:r>
              <a:rPr dirty="0"/>
              <a:t>for</a:t>
            </a:r>
            <a:r>
              <a:rPr spc="-125" dirty="0"/>
              <a:t> </a:t>
            </a:r>
            <a:r>
              <a:rPr spc="-10" dirty="0"/>
              <a:t>Active Elements</a:t>
            </a:r>
          </a:p>
          <a:p>
            <a:pPr marL="355600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89890" algn="l"/>
              </a:tabLst>
            </a:pPr>
            <a:r>
              <a:rPr dirty="0"/>
              <a:t>Noise</a:t>
            </a:r>
            <a:r>
              <a:rPr spc="-55" dirty="0"/>
              <a:t> </a:t>
            </a:r>
            <a:r>
              <a:rPr spc="-10" dirty="0"/>
              <a:t>Temperature</a:t>
            </a:r>
          </a:p>
          <a:p>
            <a:pPr marL="354965" marR="62865" indent="-342900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356870" algn="l"/>
                <a:tab pos="389255" algn="l"/>
              </a:tabLst>
            </a:pPr>
            <a:r>
              <a:rPr dirty="0"/>
              <a:t>	Noise</a:t>
            </a:r>
            <a:r>
              <a:rPr spc="-30" dirty="0"/>
              <a:t> </a:t>
            </a:r>
            <a:r>
              <a:rPr dirty="0"/>
              <a:t>Figure</a:t>
            </a:r>
            <a:r>
              <a:rPr spc="-5" dirty="0"/>
              <a:t> </a:t>
            </a:r>
            <a:r>
              <a:rPr dirty="0"/>
              <a:t>/</a:t>
            </a:r>
            <a:r>
              <a:rPr spc="-35" dirty="0"/>
              <a:t> </a:t>
            </a:r>
            <a:r>
              <a:rPr dirty="0"/>
              <a:t>Factors</a:t>
            </a:r>
            <a:r>
              <a:rPr spc="-35" dirty="0"/>
              <a:t> </a:t>
            </a:r>
            <a:r>
              <a:rPr dirty="0"/>
              <a:t>for</a:t>
            </a:r>
            <a:r>
              <a:rPr spc="-45" dirty="0"/>
              <a:t> </a:t>
            </a:r>
            <a:r>
              <a:rPr spc="-10" dirty="0"/>
              <a:t>Passive Elements</a:t>
            </a:r>
          </a:p>
          <a:p>
            <a:pPr marL="12065" marR="177800">
              <a:lnSpc>
                <a:spcPct val="100000"/>
              </a:lnSpc>
              <a:tabLst>
                <a:tab pos="356870" algn="l"/>
                <a:tab pos="389255" algn="l"/>
              </a:tabLst>
            </a:pPr>
            <a:endParaRPr spc="-2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6</a:t>
            </a:r>
            <a:r>
              <a:rPr dirty="0"/>
              <a:t>.</a:t>
            </a:r>
            <a:r>
              <a:rPr spc="-65" dirty="0"/>
              <a:t> </a:t>
            </a:r>
            <a:r>
              <a:rPr dirty="0"/>
              <a:t>Noise</a:t>
            </a:r>
            <a:r>
              <a:rPr spc="-20" dirty="0"/>
              <a:t> </a:t>
            </a:r>
            <a:r>
              <a:rPr dirty="0"/>
              <a:t>Evaluation</a:t>
            </a:r>
            <a:r>
              <a:rPr spc="-95" dirty="0"/>
              <a:t> </a:t>
            </a:r>
            <a:r>
              <a:rPr spc="-10" dirty="0"/>
              <a:t>(Cont’d)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28512" y="1600642"/>
            <a:ext cx="5094321" cy="269742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508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The</a:t>
            </a:r>
            <a:r>
              <a:rPr sz="2400" spc="-50" dirty="0"/>
              <a:t> </a:t>
            </a:r>
            <a:r>
              <a:rPr sz="2400" dirty="0"/>
              <a:t>probability</a:t>
            </a:r>
            <a:r>
              <a:rPr sz="2400" spc="-40" dirty="0"/>
              <a:t> </a:t>
            </a:r>
            <a:r>
              <a:rPr sz="2400" dirty="0"/>
              <a:t>of</a:t>
            </a:r>
            <a:r>
              <a:rPr sz="2400" spc="-5" dirty="0"/>
              <a:t> </a:t>
            </a:r>
            <a:r>
              <a:rPr sz="2400" dirty="0"/>
              <a:t>amplitude</a:t>
            </a:r>
            <a:r>
              <a:rPr sz="2400" spc="-50" dirty="0"/>
              <a:t> </a:t>
            </a:r>
            <a:r>
              <a:rPr sz="2400" dirty="0"/>
              <a:t>of</a:t>
            </a:r>
            <a:r>
              <a:rPr sz="2400" spc="-20" dirty="0"/>
              <a:t> </a:t>
            </a:r>
            <a:r>
              <a:rPr sz="2400" dirty="0"/>
              <a:t>noise</a:t>
            </a:r>
            <a:r>
              <a:rPr sz="2400" spc="-30" dirty="0"/>
              <a:t> </a:t>
            </a:r>
            <a:r>
              <a:rPr sz="2400" dirty="0"/>
              <a:t>at</a:t>
            </a:r>
            <a:r>
              <a:rPr sz="2400" spc="-15" dirty="0"/>
              <a:t> </a:t>
            </a:r>
            <a:r>
              <a:rPr sz="2400" dirty="0"/>
              <a:t>any</a:t>
            </a:r>
            <a:r>
              <a:rPr sz="2400" spc="-20" dirty="0"/>
              <a:t> </a:t>
            </a:r>
            <a:r>
              <a:rPr sz="2400" dirty="0"/>
              <a:t>frequency</a:t>
            </a:r>
            <a:r>
              <a:rPr sz="2400" spc="5" dirty="0"/>
              <a:t> </a:t>
            </a:r>
            <a:r>
              <a:rPr sz="2400" dirty="0"/>
              <a:t>or</a:t>
            </a:r>
            <a:r>
              <a:rPr sz="2400" spc="-5" dirty="0"/>
              <a:t> </a:t>
            </a:r>
            <a:r>
              <a:rPr sz="2400" dirty="0"/>
              <a:t>in</a:t>
            </a:r>
            <a:r>
              <a:rPr sz="2400" spc="-40" dirty="0"/>
              <a:t> </a:t>
            </a:r>
            <a:r>
              <a:rPr sz="2400" dirty="0"/>
              <a:t>any </a:t>
            </a:r>
            <a:r>
              <a:rPr sz="2400" spc="-20" dirty="0"/>
              <a:t>band </a:t>
            </a:r>
            <a:r>
              <a:rPr sz="2400" dirty="0"/>
              <a:t>of</a:t>
            </a:r>
            <a:r>
              <a:rPr sz="2400" spc="-55" dirty="0"/>
              <a:t> </a:t>
            </a:r>
            <a:r>
              <a:rPr sz="2400" dirty="0"/>
              <a:t>frequencies</a:t>
            </a:r>
            <a:r>
              <a:rPr sz="2400" spc="15" dirty="0"/>
              <a:t> </a:t>
            </a:r>
            <a:r>
              <a:rPr sz="2400" dirty="0"/>
              <a:t>(e.g.</a:t>
            </a:r>
            <a:r>
              <a:rPr sz="2400" spc="-5" dirty="0"/>
              <a:t> </a:t>
            </a:r>
            <a:r>
              <a:rPr sz="2400" dirty="0"/>
              <a:t>1</a:t>
            </a:r>
            <a:r>
              <a:rPr sz="2400" spc="-25" dirty="0"/>
              <a:t> </a:t>
            </a:r>
            <a:r>
              <a:rPr sz="2400" dirty="0"/>
              <a:t>Hz,</a:t>
            </a:r>
            <a:r>
              <a:rPr sz="2400" spc="-25" dirty="0"/>
              <a:t> </a:t>
            </a:r>
            <a:r>
              <a:rPr sz="2400" dirty="0"/>
              <a:t>10Hz…</a:t>
            </a:r>
            <a:r>
              <a:rPr sz="2400" spc="-25" dirty="0"/>
              <a:t> </a:t>
            </a:r>
            <a:r>
              <a:rPr sz="2400" dirty="0"/>
              <a:t>100</a:t>
            </a:r>
            <a:r>
              <a:rPr sz="2400" spc="-25" dirty="0"/>
              <a:t> </a:t>
            </a:r>
            <a:r>
              <a:rPr sz="2400" dirty="0"/>
              <a:t>KHz</a:t>
            </a:r>
            <a:r>
              <a:rPr sz="2400" spc="-15" dirty="0"/>
              <a:t> </a:t>
            </a:r>
            <a:r>
              <a:rPr sz="2400" dirty="0"/>
              <a:t>.etc)</a:t>
            </a:r>
            <a:r>
              <a:rPr sz="2400" spc="-25" dirty="0"/>
              <a:t> </a:t>
            </a:r>
            <a:r>
              <a:rPr sz="2400" dirty="0"/>
              <a:t>is</a:t>
            </a:r>
            <a:r>
              <a:rPr sz="2400" spc="-25" dirty="0"/>
              <a:t> </a:t>
            </a:r>
            <a:r>
              <a:rPr sz="2400" dirty="0"/>
              <a:t>a</a:t>
            </a:r>
            <a:r>
              <a:rPr sz="2400" spc="-35" dirty="0"/>
              <a:t> </a:t>
            </a:r>
            <a:r>
              <a:rPr sz="2400" spc="-10" dirty="0"/>
              <a:t>Gaussian distribution.</a:t>
            </a:r>
            <a:endParaRPr sz="2400"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26943" y="5166018"/>
            <a:ext cx="5294658" cy="179923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5435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6</a:t>
            </a:r>
            <a:r>
              <a:rPr dirty="0"/>
              <a:t>.</a:t>
            </a:r>
            <a:r>
              <a:rPr spc="-65" dirty="0"/>
              <a:t> </a:t>
            </a:r>
            <a:r>
              <a:rPr dirty="0"/>
              <a:t>Noise</a:t>
            </a:r>
            <a:r>
              <a:rPr spc="-20" dirty="0"/>
              <a:t> </a:t>
            </a:r>
            <a:r>
              <a:rPr dirty="0"/>
              <a:t>Evaluation</a:t>
            </a:r>
            <a:r>
              <a:rPr spc="-95" dirty="0"/>
              <a:t> </a:t>
            </a:r>
            <a:r>
              <a:rPr spc="-10" dirty="0"/>
              <a:t>(Cont’d)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096000" y="1572767"/>
            <a:ext cx="2402205" cy="2255520"/>
            <a:chOff x="6096000" y="1572767"/>
            <a:chExt cx="2402205" cy="225552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33225" y="1619551"/>
              <a:ext cx="2308436" cy="21273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096000" y="1572767"/>
              <a:ext cx="2402205" cy="2255520"/>
            </a:xfrm>
            <a:custGeom>
              <a:avLst/>
              <a:gdLst/>
              <a:ahLst/>
              <a:cxnLst/>
              <a:rect l="l" t="t" r="r" b="b"/>
              <a:pathLst>
                <a:path w="2402204" h="2255520">
                  <a:moveTo>
                    <a:pt x="2401824" y="0"/>
                  </a:moveTo>
                  <a:lnTo>
                    <a:pt x="0" y="0"/>
                  </a:lnTo>
                  <a:lnTo>
                    <a:pt x="0" y="2255520"/>
                  </a:lnTo>
                  <a:lnTo>
                    <a:pt x="2401824" y="2255520"/>
                  </a:lnTo>
                  <a:lnTo>
                    <a:pt x="2401824" y="2249424"/>
                  </a:lnTo>
                  <a:lnTo>
                    <a:pt x="15239" y="2249424"/>
                  </a:lnTo>
                  <a:lnTo>
                    <a:pt x="9144" y="2243328"/>
                  </a:lnTo>
                  <a:lnTo>
                    <a:pt x="15239" y="2243328"/>
                  </a:lnTo>
                  <a:lnTo>
                    <a:pt x="15239" y="12192"/>
                  </a:lnTo>
                  <a:lnTo>
                    <a:pt x="9144" y="12192"/>
                  </a:lnTo>
                  <a:lnTo>
                    <a:pt x="15239" y="6096"/>
                  </a:lnTo>
                  <a:lnTo>
                    <a:pt x="2401824" y="6096"/>
                  </a:lnTo>
                  <a:lnTo>
                    <a:pt x="2401824" y="0"/>
                  </a:lnTo>
                  <a:close/>
                </a:path>
                <a:path w="2402204" h="2255520">
                  <a:moveTo>
                    <a:pt x="15239" y="2243328"/>
                  </a:moveTo>
                  <a:lnTo>
                    <a:pt x="9144" y="2243328"/>
                  </a:lnTo>
                  <a:lnTo>
                    <a:pt x="15239" y="2249424"/>
                  </a:lnTo>
                  <a:lnTo>
                    <a:pt x="15239" y="2243328"/>
                  </a:lnTo>
                  <a:close/>
                </a:path>
                <a:path w="2402204" h="2255520">
                  <a:moveTo>
                    <a:pt x="2389631" y="2243328"/>
                  </a:moveTo>
                  <a:lnTo>
                    <a:pt x="15239" y="2243328"/>
                  </a:lnTo>
                  <a:lnTo>
                    <a:pt x="15239" y="2249424"/>
                  </a:lnTo>
                  <a:lnTo>
                    <a:pt x="2389631" y="2249424"/>
                  </a:lnTo>
                  <a:lnTo>
                    <a:pt x="2389631" y="2243328"/>
                  </a:lnTo>
                  <a:close/>
                </a:path>
                <a:path w="2402204" h="2255520">
                  <a:moveTo>
                    <a:pt x="2389631" y="6096"/>
                  </a:moveTo>
                  <a:lnTo>
                    <a:pt x="2389631" y="2249424"/>
                  </a:lnTo>
                  <a:lnTo>
                    <a:pt x="2395728" y="2243328"/>
                  </a:lnTo>
                  <a:lnTo>
                    <a:pt x="2401824" y="2243328"/>
                  </a:lnTo>
                  <a:lnTo>
                    <a:pt x="2401824" y="12192"/>
                  </a:lnTo>
                  <a:lnTo>
                    <a:pt x="2395728" y="12192"/>
                  </a:lnTo>
                  <a:lnTo>
                    <a:pt x="2389631" y="6096"/>
                  </a:lnTo>
                  <a:close/>
                </a:path>
                <a:path w="2402204" h="2255520">
                  <a:moveTo>
                    <a:pt x="2401824" y="2243328"/>
                  </a:moveTo>
                  <a:lnTo>
                    <a:pt x="2395728" y="2243328"/>
                  </a:lnTo>
                  <a:lnTo>
                    <a:pt x="2389631" y="2249424"/>
                  </a:lnTo>
                  <a:lnTo>
                    <a:pt x="2401824" y="2249424"/>
                  </a:lnTo>
                  <a:lnTo>
                    <a:pt x="2401824" y="2243328"/>
                  </a:lnTo>
                  <a:close/>
                </a:path>
                <a:path w="2402204" h="2255520">
                  <a:moveTo>
                    <a:pt x="15239" y="6096"/>
                  </a:moveTo>
                  <a:lnTo>
                    <a:pt x="9144" y="12192"/>
                  </a:lnTo>
                  <a:lnTo>
                    <a:pt x="15239" y="12192"/>
                  </a:lnTo>
                  <a:lnTo>
                    <a:pt x="15239" y="6096"/>
                  </a:lnTo>
                  <a:close/>
                </a:path>
                <a:path w="2402204" h="2255520">
                  <a:moveTo>
                    <a:pt x="2389631" y="6096"/>
                  </a:moveTo>
                  <a:lnTo>
                    <a:pt x="15239" y="6096"/>
                  </a:lnTo>
                  <a:lnTo>
                    <a:pt x="15239" y="12192"/>
                  </a:lnTo>
                  <a:lnTo>
                    <a:pt x="2389631" y="12192"/>
                  </a:lnTo>
                  <a:lnTo>
                    <a:pt x="2389631" y="6096"/>
                  </a:lnTo>
                  <a:close/>
                </a:path>
                <a:path w="2402204" h="2255520">
                  <a:moveTo>
                    <a:pt x="2401824" y="6096"/>
                  </a:moveTo>
                  <a:lnTo>
                    <a:pt x="2389631" y="6096"/>
                  </a:lnTo>
                  <a:lnTo>
                    <a:pt x="2395728" y="12192"/>
                  </a:lnTo>
                  <a:lnTo>
                    <a:pt x="2401824" y="12192"/>
                  </a:lnTo>
                  <a:lnTo>
                    <a:pt x="2401824" y="609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73176" y="1532635"/>
            <a:ext cx="8244840" cy="529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18389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quantified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spectral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density,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baseline="-20833" dirty="0">
                <a:latin typeface="Times New Roman"/>
                <a:cs typeface="Times New Roman"/>
              </a:rPr>
              <a:t>o</a:t>
            </a:r>
            <a:r>
              <a:rPr sz="2400" spc="217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watts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per </a:t>
            </a:r>
            <a:r>
              <a:rPr sz="2400" dirty="0">
                <a:latin typeface="Times New Roman"/>
                <a:cs typeface="Times New Roman"/>
              </a:rPr>
              <a:t>Hz,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-25" dirty="0">
                <a:latin typeface="Times New Roman"/>
                <a:cs typeface="Times New Roman"/>
              </a:rPr>
              <a:t> be </a:t>
            </a:r>
            <a:r>
              <a:rPr sz="2400" dirty="0">
                <a:latin typeface="Times New Roman"/>
                <a:cs typeface="Times New Roman"/>
              </a:rPr>
              <a:t>expressed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2768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N=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baseline="-20833" dirty="0">
                <a:latin typeface="Times New Roman"/>
                <a:cs typeface="Times New Roman"/>
              </a:rPr>
              <a:t>o</a:t>
            </a:r>
            <a:r>
              <a:rPr sz="2400" spc="254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baseline="-20833" dirty="0">
                <a:latin typeface="Times New Roman"/>
                <a:cs typeface="Times New Roman"/>
              </a:rPr>
              <a:t>n</a:t>
            </a:r>
            <a:r>
              <a:rPr sz="2400" spc="292" baseline="-20833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watts</a:t>
            </a:r>
            <a:endParaRPr sz="2400" dirty="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Ideal</a:t>
            </a:r>
            <a:r>
              <a:rPr sz="24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low</a:t>
            </a:r>
            <a:r>
              <a:rPr sz="24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pass</a:t>
            </a:r>
            <a:r>
              <a:rPr sz="24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filter</a:t>
            </a:r>
            <a:endParaRPr sz="2400" dirty="0">
              <a:latin typeface="Times New Roman"/>
              <a:cs typeface="Times New Roman"/>
            </a:endParaRPr>
          </a:p>
          <a:p>
            <a:pPr marL="1012825" marR="455231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Bandwidth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Hz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</a:t>
            </a:r>
            <a:r>
              <a:rPr sz="2400" spc="-37" baseline="-20833" dirty="0">
                <a:latin typeface="Times New Roman"/>
                <a:cs typeface="Times New Roman"/>
              </a:rPr>
              <a:t>n </a:t>
            </a:r>
            <a:r>
              <a:rPr sz="2400" dirty="0">
                <a:latin typeface="Times New Roman"/>
                <a:cs typeface="Times New Roman"/>
              </a:rPr>
              <a:t>N=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baseline="-20833" dirty="0">
                <a:latin typeface="Times New Roman"/>
                <a:cs typeface="Times New Roman"/>
              </a:rPr>
              <a:t>o</a:t>
            </a:r>
            <a:r>
              <a:rPr sz="2400" spc="254" baseline="-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</a:t>
            </a:r>
            <a:r>
              <a:rPr sz="2400" baseline="-20833" dirty="0">
                <a:latin typeface="Times New Roman"/>
                <a:cs typeface="Times New Roman"/>
              </a:rPr>
              <a:t>n</a:t>
            </a:r>
            <a:r>
              <a:rPr sz="2400" spc="284" baseline="-20833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watts</a:t>
            </a:r>
            <a:endParaRPr sz="2400" dirty="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Practical</a:t>
            </a:r>
            <a:r>
              <a:rPr sz="2400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LPF</a:t>
            </a:r>
            <a:endParaRPr sz="2400" dirty="0">
              <a:latin typeface="Times New Roman"/>
              <a:cs typeface="Times New Roman"/>
            </a:endParaRPr>
          </a:p>
          <a:p>
            <a:pPr marL="101282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3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dB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bandwidth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shown,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suddenly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cease</a:t>
            </a:r>
            <a:endParaRPr sz="2400" dirty="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  <a:tabLst>
                <a:tab pos="467359" algn="l"/>
              </a:tabLst>
            </a:pPr>
            <a:r>
              <a:rPr sz="2400" spc="-25" dirty="0">
                <a:latin typeface="Times New Roman"/>
                <a:cs typeface="Times New Roman"/>
              </a:rPr>
              <a:t>at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B</a:t>
            </a:r>
            <a:r>
              <a:rPr sz="2400" spc="-30" baseline="-20833" dirty="0">
                <a:latin typeface="Times New Roman"/>
                <a:cs typeface="Times New Roman"/>
              </a:rPr>
              <a:t>3dB</a:t>
            </a:r>
            <a:endParaRPr sz="2400" baseline="-20833" dirty="0">
              <a:latin typeface="Times New Roman"/>
              <a:cs typeface="Times New Roman"/>
            </a:endParaRPr>
          </a:p>
          <a:p>
            <a:pPr marL="1927225" marR="17780">
              <a:lnSpc>
                <a:spcPct val="100000"/>
              </a:lnSpc>
              <a:tabLst>
                <a:tab pos="3354704" algn="l"/>
                <a:tab pos="4801235" algn="l"/>
                <a:tab pos="5310505" algn="l"/>
              </a:tabLst>
            </a:pPr>
            <a:r>
              <a:rPr sz="2400" spc="-10" dirty="0">
                <a:latin typeface="Times New Roman"/>
                <a:cs typeface="Times New Roman"/>
              </a:rPr>
              <a:t>Therefore,</a:t>
            </a:r>
            <a:r>
              <a:rPr sz="2400" dirty="0">
                <a:latin typeface="Times New Roman"/>
                <a:cs typeface="Times New Roman"/>
              </a:rPr>
              <a:t>	Bn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</a:t>
            </a:r>
            <a:r>
              <a:rPr sz="2400" spc="-30" baseline="-20833" dirty="0">
                <a:latin typeface="Times New Roman"/>
                <a:cs typeface="Times New Roman"/>
              </a:rPr>
              <a:t>3dB</a:t>
            </a:r>
            <a:r>
              <a:rPr sz="2400" spc="-20" dirty="0">
                <a:latin typeface="Times New Roman"/>
                <a:cs typeface="Times New Roman"/>
              </a:rPr>
              <a:t>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Bn</a:t>
            </a:r>
            <a:r>
              <a:rPr sz="2400" dirty="0">
                <a:latin typeface="Times New Roman"/>
                <a:cs typeface="Times New Roman"/>
              </a:rPr>
              <a:t>	depends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actual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filter. </a:t>
            </a:r>
            <a:r>
              <a:rPr sz="2400" dirty="0">
                <a:latin typeface="Times New Roman"/>
                <a:cs typeface="Times New Roman"/>
              </a:rPr>
              <a:t>N=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</a:t>
            </a:r>
            <a:r>
              <a:rPr sz="2400" spc="-37" baseline="-20833" dirty="0">
                <a:latin typeface="Times New Roman"/>
                <a:cs typeface="Times New Roman"/>
              </a:rPr>
              <a:t>n</a:t>
            </a:r>
            <a:endParaRPr sz="2400" baseline="-20833" dirty="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general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equivalent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bandwidth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</a:t>
            </a:r>
            <a:r>
              <a:rPr sz="2400" spc="-15" baseline="-20833" dirty="0">
                <a:latin typeface="Times New Roman"/>
                <a:cs typeface="Times New Roman"/>
              </a:rPr>
              <a:t>3dB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406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7</a:t>
            </a:r>
            <a:r>
              <a:rPr dirty="0"/>
              <a:t>.</a:t>
            </a:r>
            <a:r>
              <a:rPr spc="-60" dirty="0"/>
              <a:t> </a:t>
            </a:r>
            <a:r>
              <a:rPr dirty="0"/>
              <a:t>Matched</a:t>
            </a:r>
            <a:r>
              <a:rPr spc="-50" dirty="0"/>
              <a:t> </a:t>
            </a:r>
            <a:r>
              <a:rPr dirty="0"/>
              <a:t>Communication</a:t>
            </a:r>
            <a:r>
              <a:rPr spc="-45" dirty="0"/>
              <a:t> </a:t>
            </a:r>
            <a:r>
              <a:rPr spc="-10" dirty="0"/>
              <a:t>Systems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04639" y="1623018"/>
            <a:ext cx="2935877" cy="58039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9530" y="2652055"/>
            <a:ext cx="3374211" cy="82695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14925" y="2441123"/>
            <a:ext cx="3514725" cy="118210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" marR="3291204">
              <a:lnSpc>
                <a:spcPct val="100000"/>
              </a:lnSpc>
              <a:spcBef>
                <a:spcPts val="100"/>
              </a:spcBef>
            </a:pPr>
            <a:r>
              <a:rPr dirty="0"/>
              <a:t>In</a:t>
            </a:r>
            <a:r>
              <a:rPr spc="-90" dirty="0"/>
              <a:t> </a:t>
            </a:r>
            <a:r>
              <a:rPr dirty="0"/>
              <a:t>communication</a:t>
            </a:r>
            <a:r>
              <a:rPr spc="-10" dirty="0"/>
              <a:t> </a:t>
            </a:r>
            <a:r>
              <a:rPr dirty="0"/>
              <a:t>systems</a:t>
            </a:r>
            <a:r>
              <a:rPr spc="15" dirty="0"/>
              <a:t> </a:t>
            </a:r>
            <a:r>
              <a:rPr dirty="0"/>
              <a:t>we</a:t>
            </a:r>
            <a:r>
              <a:rPr spc="-25" dirty="0"/>
              <a:t> </a:t>
            </a:r>
            <a:r>
              <a:rPr dirty="0"/>
              <a:t>are</a:t>
            </a:r>
            <a:r>
              <a:rPr spc="-25" dirty="0"/>
              <a:t> </a:t>
            </a:r>
            <a:r>
              <a:rPr dirty="0"/>
              <a:t>usually</a:t>
            </a:r>
            <a:r>
              <a:rPr spc="-75" dirty="0"/>
              <a:t> </a:t>
            </a:r>
            <a:r>
              <a:rPr spc="-10" dirty="0"/>
              <a:t>concerned</a:t>
            </a:r>
            <a:r>
              <a:rPr spc="500" dirty="0"/>
              <a:t> </a:t>
            </a:r>
            <a:r>
              <a:rPr dirty="0"/>
              <a:t>with</a:t>
            </a:r>
            <a:r>
              <a:rPr spc="-30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noise</a:t>
            </a:r>
            <a:r>
              <a:rPr spc="-40" dirty="0"/>
              <a:t> </a:t>
            </a:r>
            <a:r>
              <a:rPr dirty="0"/>
              <a:t>(i.e.</a:t>
            </a:r>
            <a:r>
              <a:rPr spc="-30" dirty="0"/>
              <a:t> </a:t>
            </a:r>
            <a:r>
              <a:rPr dirty="0"/>
              <a:t>S/N)</a:t>
            </a:r>
            <a:r>
              <a:rPr spc="-40" dirty="0"/>
              <a:t> </a:t>
            </a:r>
            <a:r>
              <a:rPr dirty="0"/>
              <a:t>at</a:t>
            </a:r>
            <a:r>
              <a:rPr spc="-10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receiver</a:t>
            </a:r>
            <a:r>
              <a:rPr spc="5" dirty="0"/>
              <a:t> </a:t>
            </a:r>
            <a:r>
              <a:rPr dirty="0"/>
              <a:t>end</a:t>
            </a:r>
            <a:r>
              <a:rPr spc="-2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spc="-10" dirty="0"/>
              <a:t>system.</a:t>
            </a:r>
          </a:p>
          <a:p>
            <a:pPr marL="82550">
              <a:lnSpc>
                <a:spcPct val="100000"/>
              </a:lnSpc>
              <a:spcBef>
                <a:spcPts val="765"/>
              </a:spcBef>
            </a:pPr>
            <a:r>
              <a:rPr dirty="0"/>
              <a:t>The</a:t>
            </a:r>
            <a:r>
              <a:rPr spc="-55" dirty="0"/>
              <a:t> </a:t>
            </a:r>
            <a:r>
              <a:rPr dirty="0"/>
              <a:t>transmission</a:t>
            </a:r>
            <a:r>
              <a:rPr spc="-15" dirty="0"/>
              <a:t> </a:t>
            </a:r>
            <a:r>
              <a:rPr dirty="0"/>
              <a:t>path</a:t>
            </a:r>
            <a:r>
              <a:rPr spc="-35" dirty="0"/>
              <a:t> </a:t>
            </a:r>
            <a:r>
              <a:rPr dirty="0"/>
              <a:t>may</a:t>
            </a:r>
            <a:r>
              <a:rPr spc="10" dirty="0"/>
              <a:t> </a:t>
            </a:r>
            <a:r>
              <a:rPr dirty="0"/>
              <a:t>be</a:t>
            </a:r>
            <a:r>
              <a:rPr spc="-35" dirty="0"/>
              <a:t> </a:t>
            </a:r>
            <a:r>
              <a:rPr dirty="0"/>
              <a:t>for</a:t>
            </a:r>
            <a:r>
              <a:rPr spc="-20" dirty="0"/>
              <a:t> </a:t>
            </a:r>
            <a:r>
              <a:rPr spc="-10" dirty="0"/>
              <a:t>example:-</a:t>
            </a:r>
          </a:p>
          <a:p>
            <a:pPr>
              <a:lnSpc>
                <a:spcPct val="100000"/>
              </a:lnSpc>
              <a:spcBef>
                <a:spcPts val="1435"/>
              </a:spcBef>
            </a:pPr>
            <a:endParaRPr spc="-10" dirty="0"/>
          </a:p>
          <a:p>
            <a:pPr marR="1020444" algn="ctr">
              <a:lnSpc>
                <a:spcPct val="100000"/>
              </a:lnSpc>
            </a:pPr>
            <a:r>
              <a:rPr sz="2400" b="1" spc="-25" dirty="0">
                <a:latin typeface="Times New Roman"/>
                <a:cs typeface="Times New Roman"/>
              </a:rPr>
              <a:t>Or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70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00" dirty="0"/>
              <a:t>An</a:t>
            </a:r>
            <a:r>
              <a:rPr sz="2100" spc="-75" dirty="0"/>
              <a:t> </a:t>
            </a:r>
            <a:r>
              <a:rPr sz="2100" dirty="0"/>
              <a:t>equivalent</a:t>
            </a:r>
            <a:r>
              <a:rPr sz="2100" spc="-15" dirty="0"/>
              <a:t> </a:t>
            </a:r>
            <a:r>
              <a:rPr sz="2100" dirty="0"/>
              <a:t>circuit,</a:t>
            </a:r>
            <a:r>
              <a:rPr sz="2100" spc="-5" dirty="0"/>
              <a:t> </a:t>
            </a:r>
            <a:r>
              <a:rPr sz="2100" dirty="0"/>
              <a:t>when</a:t>
            </a:r>
            <a:r>
              <a:rPr sz="2100" spc="-30" dirty="0"/>
              <a:t> </a:t>
            </a:r>
            <a:r>
              <a:rPr sz="2100" dirty="0"/>
              <a:t>the</a:t>
            </a:r>
            <a:r>
              <a:rPr sz="2100" spc="-30" dirty="0"/>
              <a:t> </a:t>
            </a:r>
            <a:r>
              <a:rPr sz="2100" dirty="0"/>
              <a:t>line</a:t>
            </a:r>
            <a:r>
              <a:rPr sz="2100" spc="-10" dirty="0"/>
              <a:t> </a:t>
            </a:r>
            <a:r>
              <a:rPr sz="2100" dirty="0"/>
              <a:t>is</a:t>
            </a:r>
            <a:r>
              <a:rPr sz="2100" spc="-35" dirty="0"/>
              <a:t> </a:t>
            </a:r>
            <a:r>
              <a:rPr sz="2100" dirty="0"/>
              <a:t>connected</a:t>
            </a:r>
            <a:r>
              <a:rPr sz="2100" spc="-50" dirty="0"/>
              <a:t> </a:t>
            </a:r>
            <a:r>
              <a:rPr sz="2100" dirty="0"/>
              <a:t>to</a:t>
            </a:r>
            <a:r>
              <a:rPr sz="2100" spc="-10" dirty="0"/>
              <a:t> </a:t>
            </a:r>
            <a:r>
              <a:rPr sz="2100" dirty="0"/>
              <a:t>the</a:t>
            </a:r>
            <a:r>
              <a:rPr sz="2100" spc="-30" dirty="0"/>
              <a:t> </a:t>
            </a:r>
            <a:r>
              <a:rPr sz="2100" dirty="0"/>
              <a:t>receiver</a:t>
            </a:r>
            <a:r>
              <a:rPr sz="2100" spc="-15" dirty="0"/>
              <a:t> </a:t>
            </a:r>
            <a:r>
              <a:rPr sz="2100" dirty="0"/>
              <a:t>is</a:t>
            </a:r>
            <a:r>
              <a:rPr sz="2100" spc="-10" dirty="0"/>
              <a:t> </a:t>
            </a:r>
            <a:r>
              <a:rPr sz="2100" dirty="0"/>
              <a:t>shown</a:t>
            </a:r>
            <a:r>
              <a:rPr sz="2100" spc="-55" dirty="0"/>
              <a:t> </a:t>
            </a:r>
            <a:r>
              <a:rPr sz="2100" spc="-10" dirty="0"/>
              <a:t>below.</a:t>
            </a:r>
            <a:endParaRPr sz="2100"/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55788" y="4319017"/>
            <a:ext cx="5180789" cy="269926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999" y="587756"/>
            <a:ext cx="8534400" cy="5039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74650">
              <a:lnSpc>
                <a:spcPct val="100000"/>
              </a:lnSpc>
              <a:spcBef>
                <a:spcPts val="90"/>
              </a:spcBef>
            </a:pPr>
            <a:r>
              <a:rPr lang="en-US" sz="3200" dirty="0"/>
              <a:t>7</a:t>
            </a:r>
            <a:r>
              <a:rPr sz="3200" dirty="0"/>
              <a:t>.</a:t>
            </a:r>
            <a:r>
              <a:rPr sz="3200" spc="-145" dirty="0"/>
              <a:t> </a:t>
            </a:r>
            <a:r>
              <a:rPr sz="3200" dirty="0"/>
              <a:t>Matched</a:t>
            </a:r>
            <a:r>
              <a:rPr sz="3200" spc="-70" dirty="0"/>
              <a:t> </a:t>
            </a:r>
            <a:r>
              <a:rPr sz="3200" spc="-10" dirty="0"/>
              <a:t>Communication</a:t>
            </a:r>
            <a:r>
              <a:rPr sz="3200" spc="-55" dirty="0"/>
              <a:t> </a:t>
            </a:r>
            <a:r>
              <a:rPr sz="3200" dirty="0"/>
              <a:t>Systems</a:t>
            </a:r>
            <a:r>
              <a:rPr sz="3200" spc="-35" dirty="0"/>
              <a:t> </a:t>
            </a:r>
            <a:r>
              <a:rPr sz="3200" spc="-10" dirty="0"/>
              <a:t>(Cont’d)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3439" y="1511808"/>
            <a:ext cx="7994904" cy="547116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3155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8</a:t>
            </a:r>
            <a:r>
              <a:rPr dirty="0"/>
              <a:t>.</a:t>
            </a:r>
            <a:r>
              <a:rPr spc="-100" dirty="0"/>
              <a:t> </a:t>
            </a:r>
            <a:r>
              <a:rPr dirty="0"/>
              <a:t>Signal</a:t>
            </a:r>
            <a:r>
              <a:rPr spc="-70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spc="-10" dirty="0"/>
              <a:t>Noise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3985831" y="2082545"/>
            <a:ext cx="199390" cy="0"/>
          </a:xfrm>
          <a:custGeom>
            <a:avLst/>
            <a:gdLst/>
            <a:ahLst/>
            <a:cxnLst/>
            <a:rect l="l" t="t" r="r" b="b"/>
            <a:pathLst>
              <a:path w="199389">
                <a:moveTo>
                  <a:pt x="0" y="0"/>
                </a:moveTo>
                <a:lnTo>
                  <a:pt x="199262" y="0"/>
                </a:lnTo>
              </a:path>
            </a:pathLst>
          </a:custGeom>
          <a:ln w="8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11979" y="2082545"/>
            <a:ext cx="1191260" cy="0"/>
          </a:xfrm>
          <a:custGeom>
            <a:avLst/>
            <a:gdLst/>
            <a:ahLst/>
            <a:cxnLst/>
            <a:rect l="l" t="t" r="r" b="b"/>
            <a:pathLst>
              <a:path w="1191260">
                <a:moveTo>
                  <a:pt x="0" y="0"/>
                </a:moveTo>
                <a:lnTo>
                  <a:pt x="1191006" y="0"/>
                </a:lnTo>
              </a:path>
            </a:pathLst>
          </a:custGeom>
          <a:ln w="88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90372" y="1432053"/>
            <a:ext cx="4922520" cy="1224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signal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ratio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given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by</a:t>
            </a:r>
            <a:endParaRPr sz="2200">
              <a:latin typeface="Times New Roman"/>
              <a:cs typeface="Times New Roman"/>
            </a:endParaRPr>
          </a:p>
          <a:p>
            <a:pPr marL="3335654">
              <a:lnSpc>
                <a:spcPct val="100000"/>
              </a:lnSpc>
              <a:spcBef>
                <a:spcPts val="95"/>
              </a:spcBef>
              <a:tabLst>
                <a:tab pos="3570604" algn="l"/>
              </a:tabLst>
            </a:pPr>
            <a:r>
              <a:rPr sz="1650" i="1" spc="-50" dirty="0">
                <a:latin typeface="Times New Roman"/>
                <a:cs typeface="Times New Roman"/>
              </a:rPr>
              <a:t>S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2475" baseline="-35353" dirty="0">
                <a:latin typeface="Symbol"/>
                <a:cs typeface="Symbol"/>
              </a:rPr>
              <a:t></a:t>
            </a:r>
            <a:r>
              <a:rPr sz="2475" spc="-7" baseline="-35353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Times New Roman"/>
                <a:cs typeface="Times New Roman"/>
              </a:rPr>
              <a:t>Signal </a:t>
            </a:r>
            <a:r>
              <a:rPr sz="1650" i="1" spc="-20" dirty="0">
                <a:latin typeface="Times New Roman"/>
                <a:cs typeface="Times New Roman"/>
              </a:rPr>
              <a:t>Power</a:t>
            </a:r>
            <a:endParaRPr sz="1650">
              <a:latin typeface="Times New Roman"/>
              <a:cs typeface="Times New Roman"/>
            </a:endParaRPr>
          </a:p>
          <a:p>
            <a:pPr marL="3320415">
              <a:lnSpc>
                <a:spcPts val="1845"/>
              </a:lnSpc>
              <a:spcBef>
                <a:spcPts val="370"/>
              </a:spcBef>
              <a:tabLst>
                <a:tab pos="3777615" algn="l"/>
              </a:tabLst>
            </a:pPr>
            <a:r>
              <a:rPr sz="1650" i="1" spc="-50" dirty="0">
                <a:latin typeface="Times New Roman"/>
                <a:cs typeface="Times New Roman"/>
              </a:rPr>
              <a:t>N</a:t>
            </a:r>
            <a:r>
              <a:rPr sz="1650" i="1" dirty="0">
                <a:latin typeface="Times New Roman"/>
                <a:cs typeface="Times New Roman"/>
              </a:rPr>
              <a:t>	Noise</a:t>
            </a:r>
            <a:r>
              <a:rPr sz="1650" i="1" spc="-80" dirty="0">
                <a:latin typeface="Times New Roman"/>
                <a:cs typeface="Times New Roman"/>
              </a:rPr>
              <a:t> </a:t>
            </a:r>
            <a:r>
              <a:rPr sz="1650" i="1" spc="-20" dirty="0">
                <a:latin typeface="Times New Roman"/>
                <a:cs typeface="Times New Roman"/>
              </a:rPr>
              <a:t>Power</a:t>
            </a:r>
            <a:endParaRPr sz="1650">
              <a:latin typeface="Times New Roman"/>
              <a:cs typeface="Times New Roman"/>
            </a:endParaRPr>
          </a:p>
          <a:p>
            <a:pPr marL="107950">
              <a:lnSpc>
                <a:spcPts val="2505"/>
              </a:lnSpc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signal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dB is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expressed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by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49917" y="296265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691" y="0"/>
                </a:lnTo>
              </a:path>
            </a:pathLst>
          </a:custGeom>
          <a:ln w="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33531" y="2962655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4">
                <a:moveTo>
                  <a:pt x="0" y="0"/>
                </a:moveTo>
                <a:lnTo>
                  <a:pt x="198691" y="0"/>
                </a:lnTo>
              </a:path>
            </a:pathLst>
          </a:custGeom>
          <a:ln w="88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10532" y="2809210"/>
            <a:ext cx="441959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47345" algn="l"/>
              </a:tabLst>
            </a:pPr>
            <a:r>
              <a:rPr sz="1650" spc="-50" dirty="0">
                <a:latin typeface="Symbol"/>
                <a:cs typeface="Symbol"/>
              </a:rPr>
              <a:t>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spc="-5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0532" y="2982946"/>
            <a:ext cx="441959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47345" algn="l"/>
              </a:tabLst>
            </a:pPr>
            <a:r>
              <a:rPr sz="1650" spc="-50" dirty="0">
                <a:latin typeface="Symbol"/>
                <a:cs typeface="Symbol"/>
              </a:rPr>
              <a:t>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spc="-5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6155" y="2809210"/>
            <a:ext cx="441959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47345" algn="l"/>
              </a:tabLst>
            </a:pPr>
            <a:r>
              <a:rPr sz="1650" spc="-50" dirty="0">
                <a:latin typeface="Symbol"/>
                <a:cs typeface="Symbol"/>
              </a:rPr>
              <a:t>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spc="-5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26155" y="2982946"/>
            <a:ext cx="441959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47345" algn="l"/>
              </a:tabLst>
            </a:pPr>
            <a:r>
              <a:rPr sz="1650" spc="-50" dirty="0">
                <a:latin typeface="Symbol"/>
                <a:cs typeface="Symbol"/>
              </a:rPr>
              <a:t>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spc="-5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44644" y="2955514"/>
            <a:ext cx="16637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-5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60267" y="2955514"/>
            <a:ext cx="16637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-5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6155" y="2675098"/>
            <a:ext cx="1926589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496695" algn="l"/>
              </a:tabLst>
            </a:pPr>
            <a:r>
              <a:rPr sz="1650" dirty="0">
                <a:latin typeface="Symbol"/>
                <a:cs typeface="Symbol"/>
              </a:rPr>
              <a:t></a:t>
            </a:r>
            <a:r>
              <a:rPr sz="1650" spc="145" dirty="0">
                <a:latin typeface="Times New Roman"/>
                <a:cs typeface="Times New Roman"/>
              </a:rPr>
              <a:t> </a:t>
            </a:r>
            <a:r>
              <a:rPr sz="2475" i="1" baseline="3367" dirty="0">
                <a:latin typeface="Times New Roman"/>
                <a:cs typeface="Times New Roman"/>
              </a:rPr>
              <a:t>S</a:t>
            </a:r>
            <a:r>
              <a:rPr sz="2475" i="1" spc="292" baseline="3367" dirty="0">
                <a:latin typeface="Times New Roman"/>
                <a:cs typeface="Times New Roman"/>
              </a:rPr>
              <a:t> </a:t>
            </a:r>
            <a:r>
              <a:rPr sz="1650" spc="-50" dirty="0">
                <a:latin typeface="Symbol"/>
                <a:cs typeface="Symbol"/>
              </a:rPr>
              <a:t></a:t>
            </a:r>
            <a:r>
              <a:rPr sz="1650" dirty="0">
                <a:latin typeface="Times New Roman"/>
                <a:cs typeface="Times New Roman"/>
              </a:rPr>
              <a:t>	</a:t>
            </a:r>
            <a:r>
              <a:rPr sz="1650" dirty="0">
                <a:latin typeface="Symbol"/>
                <a:cs typeface="Symbol"/>
              </a:rPr>
              <a:t></a:t>
            </a:r>
            <a:r>
              <a:rPr sz="1650" spc="135" dirty="0">
                <a:latin typeface="Times New Roman"/>
                <a:cs typeface="Times New Roman"/>
              </a:rPr>
              <a:t> </a:t>
            </a:r>
            <a:r>
              <a:rPr sz="2475" i="1" baseline="3367" dirty="0">
                <a:latin typeface="Times New Roman"/>
                <a:cs typeface="Times New Roman"/>
              </a:rPr>
              <a:t>S</a:t>
            </a:r>
            <a:r>
              <a:rPr sz="2475" i="1" spc="292" baseline="3367" dirty="0">
                <a:latin typeface="Times New Roman"/>
                <a:cs typeface="Times New Roman"/>
              </a:rPr>
              <a:t> </a:t>
            </a:r>
            <a:r>
              <a:rPr sz="1650" spc="-50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01644" y="2933640"/>
            <a:ext cx="98361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847725" algn="l"/>
              </a:tabLst>
            </a:pPr>
            <a:r>
              <a:rPr sz="950" i="1" spc="-25" dirty="0">
                <a:latin typeface="Times New Roman"/>
                <a:cs typeface="Times New Roman"/>
              </a:rPr>
              <a:t>dB</a:t>
            </a:r>
            <a:r>
              <a:rPr sz="950" i="1" dirty="0">
                <a:latin typeface="Times New Roman"/>
                <a:cs typeface="Times New Roman"/>
              </a:rPr>
              <a:t>	</a:t>
            </a:r>
            <a:r>
              <a:rPr sz="950" spc="-25" dirty="0">
                <a:latin typeface="Times New Roman"/>
                <a:cs typeface="Times New Roman"/>
              </a:rPr>
              <a:t>10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699764" y="2790922"/>
            <a:ext cx="64960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dirty="0">
                <a:latin typeface="Symbol"/>
                <a:cs typeface="Symbol"/>
              </a:rPr>
              <a:t></a:t>
            </a:r>
            <a:r>
              <a:rPr sz="1650" dirty="0">
                <a:latin typeface="Times New Roman"/>
                <a:cs typeface="Times New Roman"/>
              </a:rPr>
              <a:t>10</a:t>
            </a:r>
            <a:r>
              <a:rPr sz="1650" spc="-160" dirty="0">
                <a:latin typeface="Times New Roman"/>
                <a:cs typeface="Times New Roman"/>
              </a:rPr>
              <a:t> </a:t>
            </a:r>
            <a:r>
              <a:rPr sz="1650" spc="-25" dirty="0">
                <a:latin typeface="Times New Roman"/>
                <a:cs typeface="Times New Roman"/>
              </a:rPr>
              <a:t>log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43237" y="3552444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412" y="0"/>
                </a:lnTo>
              </a:path>
            </a:pathLst>
          </a:custGeom>
          <a:ln w="10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812284" y="3398011"/>
            <a:ext cx="339597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77825" algn="l"/>
              </a:tabLst>
            </a:pPr>
            <a:r>
              <a:rPr sz="1000" i="1" spc="-25" dirty="0">
                <a:latin typeface="Times New Roman"/>
                <a:cs typeface="Times New Roman"/>
              </a:rPr>
              <a:t>dBm</a:t>
            </a:r>
            <a:r>
              <a:rPr sz="1000" i="1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measured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mW.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92500" y="3522352"/>
            <a:ext cx="810895" cy="1803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60705" algn="l"/>
              </a:tabLst>
            </a:pPr>
            <a:r>
              <a:rPr sz="1000" i="1" spc="-25" dirty="0">
                <a:latin typeface="Times New Roman"/>
                <a:cs typeface="Times New Roman"/>
              </a:rPr>
              <a:t>dB</a:t>
            </a:r>
            <a:r>
              <a:rPr sz="1000" i="1" dirty="0">
                <a:latin typeface="Times New Roman"/>
                <a:cs typeface="Times New Roman"/>
              </a:rPr>
              <a:t>	</a:t>
            </a:r>
            <a:r>
              <a:rPr sz="1000" i="1" spc="-25" dirty="0">
                <a:latin typeface="Times New Roman"/>
                <a:cs typeface="Times New Roman"/>
              </a:rPr>
              <a:t>dBm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45484" y="3375600"/>
            <a:ext cx="1032510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73735" algn="l"/>
              </a:tabLst>
            </a:pPr>
            <a:r>
              <a:rPr sz="1700" dirty="0">
                <a:latin typeface="Symbol"/>
                <a:cs typeface="Symbol"/>
              </a:rPr>
              <a:t></a:t>
            </a:r>
            <a:r>
              <a:rPr sz="1700" spc="-275" dirty="0">
                <a:latin typeface="Times New Roman"/>
                <a:cs typeface="Times New Roman"/>
              </a:rPr>
              <a:t> </a:t>
            </a:r>
            <a:r>
              <a:rPr sz="1700" i="1" spc="-60" dirty="0">
                <a:latin typeface="Times New Roman"/>
                <a:cs typeface="Times New Roman"/>
              </a:rPr>
              <a:t>S</a:t>
            </a:r>
            <a:r>
              <a:rPr sz="1700" i="1" dirty="0">
                <a:latin typeface="Times New Roman"/>
                <a:cs typeface="Times New Roman"/>
              </a:rPr>
              <a:t>	</a:t>
            </a:r>
            <a:r>
              <a:rPr sz="1700" dirty="0">
                <a:latin typeface="Symbol"/>
                <a:cs typeface="Symbol"/>
              </a:rPr>
              <a:t></a:t>
            </a:r>
            <a:r>
              <a:rPr sz="1700" spc="185" dirty="0">
                <a:latin typeface="Times New Roman"/>
                <a:cs typeface="Times New Roman"/>
              </a:rPr>
              <a:t> </a:t>
            </a:r>
            <a:r>
              <a:rPr sz="1700" i="1" spc="-50" dirty="0">
                <a:latin typeface="Times New Roman"/>
                <a:cs typeface="Times New Roman"/>
              </a:rPr>
              <a:t>N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66644" y="3393888"/>
            <a:ext cx="5848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Symbol"/>
                <a:cs typeface="Symbol"/>
              </a:rPr>
              <a:t></a:t>
            </a:r>
            <a:r>
              <a:rPr sz="1700" spc="265" dirty="0">
                <a:latin typeface="Times New Roman"/>
                <a:cs typeface="Times New Roman"/>
              </a:rPr>
              <a:t> </a:t>
            </a:r>
            <a:r>
              <a:rPr sz="2550" i="1" baseline="-39215" dirty="0">
                <a:latin typeface="Times New Roman"/>
                <a:cs typeface="Times New Roman"/>
              </a:rPr>
              <a:t>N</a:t>
            </a:r>
            <a:r>
              <a:rPr sz="2550" i="1" spc="637" baseline="-39215" dirty="0">
                <a:latin typeface="Times New Roman"/>
                <a:cs typeface="Times New Roman"/>
              </a:rPr>
              <a:t> </a:t>
            </a:r>
            <a:r>
              <a:rPr sz="1700" spc="-50" dirty="0">
                <a:latin typeface="Symbol"/>
                <a:cs typeface="Symbol"/>
              </a:rPr>
              <a:t>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92044" y="3573720"/>
            <a:ext cx="5340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436245" algn="l"/>
              </a:tabLst>
            </a:pPr>
            <a:r>
              <a:rPr sz="1700" spc="-50" dirty="0">
                <a:latin typeface="Symbol"/>
                <a:cs typeface="Symbol"/>
              </a:rPr>
              <a:t></a:t>
            </a:r>
            <a:r>
              <a:rPr sz="1700" dirty="0">
                <a:latin typeface="Times New Roman"/>
                <a:cs typeface="Times New Roman"/>
              </a:rPr>
              <a:t>	</a:t>
            </a:r>
            <a:r>
              <a:rPr sz="1700" spc="-50" dirty="0">
                <a:latin typeface="Symbol"/>
                <a:cs typeface="Symbol"/>
              </a:rPr>
              <a:t>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92044" y="3250632"/>
            <a:ext cx="534035" cy="2901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00" dirty="0">
                <a:latin typeface="Symbol"/>
                <a:cs typeface="Symbol"/>
              </a:rPr>
              <a:t></a:t>
            </a:r>
            <a:r>
              <a:rPr sz="1700" spc="425" dirty="0">
                <a:latin typeface="Times New Roman"/>
                <a:cs typeface="Times New Roman"/>
              </a:rPr>
              <a:t> </a:t>
            </a:r>
            <a:r>
              <a:rPr sz="2550" i="1" baseline="3267" dirty="0">
                <a:latin typeface="Times New Roman"/>
                <a:cs typeface="Times New Roman"/>
              </a:rPr>
              <a:t>S</a:t>
            </a:r>
            <a:r>
              <a:rPr sz="2550" i="1" spc="89" baseline="3267" dirty="0">
                <a:latin typeface="Times New Roman"/>
                <a:cs typeface="Times New Roman"/>
              </a:rPr>
              <a:t>  </a:t>
            </a:r>
            <a:r>
              <a:rPr sz="1700" spc="-50" dirty="0">
                <a:latin typeface="Symbol"/>
                <a:cs typeface="Symbol"/>
              </a:rPr>
              <a:t>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5876" y="3911599"/>
            <a:ext cx="6729730" cy="993140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051560">
              <a:lnSpc>
                <a:spcPct val="100000"/>
              </a:lnSpc>
              <a:spcBef>
                <a:spcPts val="350"/>
              </a:spcBef>
            </a:pP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12.</a:t>
            </a:r>
            <a:r>
              <a:rPr sz="3600" spc="-75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Noise</a:t>
            </a:r>
            <a:r>
              <a:rPr sz="3600" spc="-35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Factor-</a:t>
            </a:r>
            <a:r>
              <a:rPr sz="3600" spc="-8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Noise</a:t>
            </a:r>
            <a:r>
              <a:rPr sz="3600" spc="-4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1E487C"/>
                </a:solidFill>
                <a:latin typeface="Times New Roman"/>
                <a:cs typeface="Times New Roman"/>
              </a:rPr>
              <a:t>Figure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2400" dirty="0">
                <a:latin typeface="Times New Roman"/>
                <a:cs typeface="Times New Roman"/>
              </a:rPr>
              <a:t>Consider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shown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below,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96722" y="5425316"/>
            <a:ext cx="6619778" cy="10576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1999" y="587756"/>
            <a:ext cx="8534400" cy="536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58825">
              <a:lnSpc>
                <a:spcPct val="100000"/>
              </a:lnSpc>
              <a:spcBef>
                <a:spcPts val="105"/>
              </a:spcBef>
            </a:pPr>
            <a:r>
              <a:rPr lang="en-US" sz="3400" dirty="0">
                <a:solidFill>
                  <a:srgbClr val="1E487C"/>
                </a:solidFill>
              </a:rPr>
              <a:t>9</a:t>
            </a:r>
            <a:r>
              <a:rPr sz="3400" dirty="0">
                <a:solidFill>
                  <a:srgbClr val="1E487C"/>
                </a:solidFill>
              </a:rPr>
              <a:t>.</a:t>
            </a:r>
            <a:r>
              <a:rPr sz="3400" spc="-60" dirty="0">
                <a:solidFill>
                  <a:srgbClr val="1E487C"/>
                </a:solidFill>
              </a:rPr>
              <a:t> </a:t>
            </a:r>
            <a:r>
              <a:rPr sz="3400" dirty="0">
                <a:solidFill>
                  <a:srgbClr val="1E487C"/>
                </a:solidFill>
              </a:rPr>
              <a:t>Noise</a:t>
            </a:r>
            <a:r>
              <a:rPr sz="3400" spc="-45" dirty="0">
                <a:solidFill>
                  <a:srgbClr val="1E487C"/>
                </a:solidFill>
              </a:rPr>
              <a:t> </a:t>
            </a:r>
            <a:r>
              <a:rPr sz="3400" dirty="0">
                <a:solidFill>
                  <a:srgbClr val="1E487C"/>
                </a:solidFill>
              </a:rPr>
              <a:t>Factor-</a:t>
            </a:r>
            <a:r>
              <a:rPr sz="3400" spc="-25" dirty="0">
                <a:solidFill>
                  <a:srgbClr val="1E487C"/>
                </a:solidFill>
              </a:rPr>
              <a:t> </a:t>
            </a:r>
            <a:r>
              <a:rPr sz="3400" dirty="0">
                <a:solidFill>
                  <a:srgbClr val="1E487C"/>
                </a:solidFill>
              </a:rPr>
              <a:t>Noise</a:t>
            </a:r>
            <a:r>
              <a:rPr sz="3400" spc="-40" dirty="0">
                <a:solidFill>
                  <a:srgbClr val="1E487C"/>
                </a:solidFill>
              </a:rPr>
              <a:t> </a:t>
            </a:r>
            <a:r>
              <a:rPr sz="3400" dirty="0">
                <a:solidFill>
                  <a:srgbClr val="1E487C"/>
                </a:solidFill>
              </a:rPr>
              <a:t>Figure</a:t>
            </a:r>
            <a:r>
              <a:rPr sz="3400" spc="-25" dirty="0">
                <a:solidFill>
                  <a:srgbClr val="1E487C"/>
                </a:solidFill>
              </a:rPr>
              <a:t> </a:t>
            </a:r>
            <a:r>
              <a:rPr sz="3400" spc="-10" dirty="0">
                <a:solidFill>
                  <a:srgbClr val="1E487C"/>
                </a:solidFill>
              </a:rPr>
              <a:t>(Cont’d)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785876" y="1505203"/>
            <a:ext cx="77349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3355">
              <a:lnSpc>
                <a:spcPct val="100000"/>
              </a:lnSpc>
              <a:spcBef>
                <a:spcPts val="100"/>
              </a:spcBef>
              <a:buChar char="•"/>
              <a:tabLst>
                <a:tab pos="18605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amount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embodied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80" dirty="0">
                <a:latin typeface="Times New Roman"/>
                <a:cs typeface="Times New Roman"/>
              </a:rPr>
              <a:t>F,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defined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by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4676" y="2602484"/>
            <a:ext cx="2015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55514" y="2365438"/>
            <a:ext cx="302895" cy="421640"/>
          </a:xfrm>
          <a:custGeom>
            <a:avLst/>
            <a:gdLst/>
            <a:ahLst/>
            <a:cxnLst/>
            <a:rect l="l" t="t" r="r" b="b"/>
            <a:pathLst>
              <a:path w="302895" h="421639">
                <a:moveTo>
                  <a:pt x="302704" y="0"/>
                </a:moveTo>
                <a:lnTo>
                  <a:pt x="0" y="421386"/>
                </a:lnTo>
              </a:path>
            </a:pathLst>
          </a:custGeom>
          <a:ln w="56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5074539" y="2838145"/>
            <a:ext cx="960755" cy="472440"/>
            <a:chOff x="5074539" y="2838145"/>
            <a:chExt cx="960755" cy="472440"/>
          </a:xfrm>
        </p:grpSpPr>
        <p:sp>
          <p:nvSpPr>
            <p:cNvPr id="8" name="object 8"/>
            <p:cNvSpPr/>
            <p:nvPr/>
          </p:nvSpPr>
          <p:spPr>
            <a:xfrm>
              <a:off x="5179885" y="2885884"/>
              <a:ext cx="302895" cy="421640"/>
            </a:xfrm>
            <a:custGeom>
              <a:avLst/>
              <a:gdLst/>
              <a:ahLst/>
              <a:cxnLst/>
              <a:rect l="l" t="t" r="r" b="b"/>
              <a:pathLst>
                <a:path w="302895" h="421639">
                  <a:moveTo>
                    <a:pt x="302704" y="0"/>
                  </a:moveTo>
                  <a:lnTo>
                    <a:pt x="0" y="421576"/>
                  </a:lnTo>
                </a:path>
              </a:pathLst>
            </a:custGeom>
            <a:ln w="563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74539" y="2843783"/>
              <a:ext cx="960755" cy="0"/>
            </a:xfrm>
            <a:custGeom>
              <a:avLst/>
              <a:gdLst/>
              <a:ahLst/>
              <a:cxnLst/>
              <a:rect l="l" t="t" r="r" b="b"/>
              <a:pathLst>
                <a:path w="960754">
                  <a:moveTo>
                    <a:pt x="0" y="0"/>
                  </a:moveTo>
                  <a:lnTo>
                    <a:pt x="960501" y="0"/>
                  </a:lnTo>
                </a:path>
              </a:pathLst>
            </a:custGeom>
            <a:ln w="11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638291" y="3149218"/>
            <a:ext cx="344805" cy="21462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00" i="1" spc="-25" dirty="0">
                <a:latin typeface="Times New Roman"/>
                <a:cs typeface="Times New Roman"/>
              </a:rPr>
              <a:t>OUT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5835" y="2274205"/>
            <a:ext cx="386080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075" spc="-997" baseline="-39094" dirty="0">
                <a:latin typeface="Symbol"/>
                <a:cs typeface="Symbol"/>
              </a:rPr>
              <a:t></a:t>
            </a:r>
            <a:r>
              <a:rPr sz="6075" spc="-772" baseline="-39094" dirty="0">
                <a:latin typeface="Times New Roman"/>
                <a:cs typeface="Times New Roman"/>
              </a:rPr>
              <a:t> </a:t>
            </a:r>
            <a:r>
              <a:rPr sz="1200" i="1" spc="-25" dirty="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1779" y="3021585"/>
            <a:ext cx="205740" cy="3492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i="1" spc="-50" dirty="0">
                <a:latin typeface="Times New Roman"/>
                <a:cs typeface="Times New Roman"/>
              </a:rPr>
              <a:t>N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52059" y="2566813"/>
            <a:ext cx="27876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6075" spc="-660" baseline="-7544" dirty="0">
                <a:latin typeface="Symbol"/>
                <a:cs typeface="Symbol"/>
              </a:rPr>
              <a:t></a:t>
            </a:r>
            <a:r>
              <a:rPr sz="2100" i="1" spc="-440" dirty="0">
                <a:latin typeface="Times New Roman"/>
                <a:cs typeface="Times New Roman"/>
              </a:rPr>
              <a:t>S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28259" y="2115709"/>
            <a:ext cx="659130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050" spc="-415" dirty="0">
                <a:latin typeface="Symbol"/>
                <a:cs typeface="Symbol"/>
              </a:rPr>
              <a:t></a:t>
            </a:r>
            <a:r>
              <a:rPr sz="3150" i="1" spc="-622" baseline="14550" dirty="0">
                <a:latin typeface="Times New Roman"/>
                <a:cs typeface="Times New Roman"/>
              </a:rPr>
              <a:t>S</a:t>
            </a:r>
            <a:r>
              <a:rPr sz="3150" i="1" spc="75" baseline="14550" dirty="0">
                <a:latin typeface="Times New Roman"/>
                <a:cs typeface="Times New Roman"/>
              </a:rPr>
              <a:t> </a:t>
            </a:r>
            <a:r>
              <a:rPr sz="3150" i="1" baseline="-29100" dirty="0">
                <a:latin typeface="Times New Roman"/>
                <a:cs typeface="Times New Roman"/>
              </a:rPr>
              <a:t>N</a:t>
            </a:r>
            <a:r>
              <a:rPr sz="3150" i="1" spc="-322" baseline="-29100" dirty="0">
                <a:latin typeface="Times New Roman"/>
                <a:cs typeface="Times New Roman"/>
              </a:rPr>
              <a:t> </a:t>
            </a:r>
            <a:r>
              <a:rPr sz="4050" spc="-715" dirty="0">
                <a:latin typeface="Symbol"/>
                <a:cs typeface="Symbol"/>
              </a:rPr>
              <a:t></a:t>
            </a:r>
            <a:endParaRPr sz="40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9027" y="3989323"/>
            <a:ext cx="7930515" cy="262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6550" indent="179705">
              <a:lnSpc>
                <a:spcPct val="100000"/>
              </a:lnSpc>
              <a:spcBef>
                <a:spcPts val="100"/>
              </a:spcBef>
              <a:buChar char="•"/>
              <a:tabLst>
                <a:tab pos="192405" algn="l"/>
              </a:tabLst>
            </a:pPr>
            <a:r>
              <a:rPr sz="2400" dirty="0">
                <a:latin typeface="Times New Roman"/>
                <a:cs typeface="Times New Roman"/>
              </a:rPr>
              <a:t>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noiseless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 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1.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quoted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dB</a:t>
            </a:r>
            <a:endParaRPr sz="2400">
              <a:latin typeface="Times New Roman"/>
              <a:cs typeface="Times New Roman"/>
            </a:endParaRPr>
          </a:p>
          <a:p>
            <a:pPr marL="926465" lvl="1" indent="-913765">
              <a:lnSpc>
                <a:spcPct val="100000"/>
              </a:lnSpc>
              <a:buAutoNum type="alphaLcPeriod" startAt="5"/>
              <a:tabLst>
                <a:tab pos="926465" algn="l"/>
                <a:tab pos="5498465" algn="l"/>
              </a:tabLst>
            </a:pP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dB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log10 </a:t>
            </a:r>
            <a:r>
              <a:rPr sz="2400" spc="-5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	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≥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dB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5"/>
              </a:spcBef>
              <a:buFont typeface="Times New Roman"/>
              <a:buAutoNum type="alphaLcPeriod" startAt="5"/>
            </a:pPr>
            <a:endParaRPr sz="2400">
              <a:latin typeface="Times New Roman"/>
              <a:cs typeface="Times New Roman"/>
            </a:endParaRPr>
          </a:p>
          <a:p>
            <a:pPr marL="12700" marR="5080" lvl="2" indent="173355">
              <a:lnSpc>
                <a:spcPct val="100000"/>
              </a:lnSpc>
              <a:buChar char="•"/>
              <a:tabLst>
                <a:tab pos="18605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measure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much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network </a:t>
            </a:r>
            <a:r>
              <a:rPr sz="2400" dirty="0">
                <a:latin typeface="Times New Roman"/>
                <a:cs typeface="Times New Roman"/>
              </a:rPr>
              <a:t>degrades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(S/N)IN,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lower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value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0" dirty="0">
                <a:latin typeface="Times New Roman"/>
                <a:cs typeface="Times New Roman"/>
              </a:rPr>
              <a:t> F,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better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network.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999" y="587756"/>
            <a:ext cx="8534400" cy="508984"/>
          </a:xfrm>
          <a:prstGeom prst="rect">
            <a:avLst/>
          </a:prstGeom>
        </p:spPr>
        <p:txBody>
          <a:bodyPr vert="horz" wrap="square" lIns="0" tIns="77342" rIns="0" bIns="0" rtlCol="0">
            <a:spAutoFit/>
          </a:bodyPr>
          <a:lstStyle/>
          <a:p>
            <a:pPr marL="447675">
              <a:lnSpc>
                <a:spcPct val="100000"/>
              </a:lnSpc>
              <a:spcBef>
                <a:spcPts val="105"/>
              </a:spcBef>
            </a:pPr>
            <a:r>
              <a:rPr lang="en-US" sz="2800" dirty="0"/>
              <a:t>9</a:t>
            </a:r>
            <a:r>
              <a:rPr sz="2800" dirty="0"/>
              <a:t>.</a:t>
            </a:r>
            <a:r>
              <a:rPr sz="2800" spc="-50" dirty="0"/>
              <a:t> </a:t>
            </a:r>
            <a:r>
              <a:rPr sz="2800" dirty="0"/>
              <a:t>Noise</a:t>
            </a:r>
            <a:r>
              <a:rPr sz="2800" spc="-40" dirty="0"/>
              <a:t> </a:t>
            </a:r>
            <a:r>
              <a:rPr sz="2800" dirty="0"/>
              <a:t>Figure</a:t>
            </a:r>
            <a:r>
              <a:rPr sz="2800" spc="-35" dirty="0"/>
              <a:t> </a:t>
            </a:r>
            <a:r>
              <a:rPr sz="2800" dirty="0"/>
              <a:t>–</a:t>
            </a:r>
            <a:r>
              <a:rPr sz="2800" spc="-10" dirty="0"/>
              <a:t> </a:t>
            </a:r>
            <a:r>
              <a:rPr sz="2800" dirty="0"/>
              <a:t>Noise</a:t>
            </a:r>
            <a:r>
              <a:rPr sz="2800" spc="-40" dirty="0"/>
              <a:t> </a:t>
            </a:r>
            <a:r>
              <a:rPr sz="2800" dirty="0"/>
              <a:t>Factor</a:t>
            </a:r>
            <a:r>
              <a:rPr sz="2800" spc="-15" dirty="0"/>
              <a:t> </a:t>
            </a:r>
            <a:r>
              <a:rPr sz="2800" dirty="0"/>
              <a:t>for</a:t>
            </a:r>
            <a:r>
              <a:rPr sz="2800" spc="-160" dirty="0"/>
              <a:t> </a:t>
            </a:r>
            <a:r>
              <a:rPr sz="2800" dirty="0"/>
              <a:t>Active</a:t>
            </a:r>
            <a:r>
              <a:rPr sz="2800" spc="-60" dirty="0"/>
              <a:t> </a:t>
            </a:r>
            <a:r>
              <a:rPr sz="2800" spc="-10" dirty="0"/>
              <a:t>Elements</a:t>
            </a:r>
            <a:endParaRPr sz="28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183488" y="1928571"/>
            <a:ext cx="3295015" cy="1470025"/>
            <a:chOff x="2183488" y="1928571"/>
            <a:chExt cx="3295015" cy="147002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83488" y="1928571"/>
              <a:ext cx="3294952" cy="74228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918459" y="2639758"/>
              <a:ext cx="302895" cy="756285"/>
            </a:xfrm>
            <a:custGeom>
              <a:avLst/>
              <a:gdLst/>
              <a:ahLst/>
              <a:cxnLst/>
              <a:rect l="l" t="t" r="r" b="b"/>
              <a:pathLst>
                <a:path w="302894" h="756285">
                  <a:moveTo>
                    <a:pt x="302513" y="0"/>
                  </a:moveTo>
                  <a:lnTo>
                    <a:pt x="60578" y="338137"/>
                  </a:lnTo>
                </a:path>
                <a:path w="302894" h="756285">
                  <a:moveTo>
                    <a:pt x="242125" y="417766"/>
                  </a:moveTo>
                  <a:lnTo>
                    <a:pt x="0" y="755903"/>
                  </a:lnTo>
                </a:path>
              </a:pathLst>
            </a:custGeom>
            <a:ln w="45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34258" y="3023616"/>
              <a:ext cx="768350" cy="0"/>
            </a:xfrm>
            <a:custGeom>
              <a:avLst/>
              <a:gdLst/>
              <a:ahLst/>
              <a:cxnLst/>
              <a:rect l="l" t="t" r="r" b="b"/>
              <a:pathLst>
                <a:path w="768350">
                  <a:moveTo>
                    <a:pt x="0" y="0"/>
                  </a:moveTo>
                  <a:lnTo>
                    <a:pt x="767905" y="0"/>
                  </a:lnTo>
                </a:path>
              </a:pathLst>
            </a:custGeom>
            <a:ln w="90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204972" y="2561812"/>
            <a:ext cx="322580" cy="520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875" spc="-802" baseline="-39316" dirty="0">
                <a:latin typeface="Symbol"/>
                <a:cs typeface="Symbol"/>
              </a:rPr>
              <a:t></a:t>
            </a:r>
            <a:r>
              <a:rPr sz="4875" spc="-660" baseline="-39316" dirty="0">
                <a:latin typeface="Times New Roman"/>
                <a:cs typeface="Times New Roman"/>
              </a:rPr>
              <a:t> </a:t>
            </a:r>
            <a:r>
              <a:rPr sz="1000" i="1" spc="-25" dirty="0"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3588" y="3175507"/>
            <a:ext cx="507365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550" i="1" baseline="3267" dirty="0">
                <a:latin typeface="Times New Roman"/>
                <a:cs typeface="Times New Roman"/>
              </a:rPr>
              <a:t>N</a:t>
            </a:r>
            <a:r>
              <a:rPr sz="2550" i="1" spc="352" baseline="3267" dirty="0">
                <a:latin typeface="Times New Roman"/>
                <a:cs typeface="Times New Roman"/>
              </a:rPr>
              <a:t> </a:t>
            </a:r>
            <a:r>
              <a:rPr sz="1000" i="1" spc="-25" dirty="0">
                <a:latin typeface="Times New Roman"/>
                <a:cs typeface="Times New Roman"/>
              </a:rPr>
              <a:t>OUT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08732" y="2796508"/>
            <a:ext cx="240029" cy="520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875" spc="-540" baseline="-7692" dirty="0">
                <a:latin typeface="Symbol"/>
                <a:cs typeface="Symbol"/>
              </a:rPr>
              <a:t></a:t>
            </a:r>
            <a:r>
              <a:rPr sz="1700" i="1" spc="-360" dirty="0">
                <a:latin typeface="Times New Roman"/>
                <a:cs typeface="Times New Roman"/>
              </a:rPr>
              <a:t>S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69692" y="2436844"/>
            <a:ext cx="544195" cy="520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250" spc="-335" dirty="0">
                <a:latin typeface="Symbol"/>
                <a:cs typeface="Symbol"/>
              </a:rPr>
              <a:t></a:t>
            </a:r>
            <a:r>
              <a:rPr sz="2550" i="1" spc="-502" baseline="14705" dirty="0">
                <a:latin typeface="Times New Roman"/>
                <a:cs typeface="Times New Roman"/>
              </a:rPr>
              <a:t>S</a:t>
            </a:r>
            <a:r>
              <a:rPr sz="2550" i="1" spc="22" baseline="14705" dirty="0">
                <a:latin typeface="Times New Roman"/>
                <a:cs typeface="Times New Roman"/>
              </a:rPr>
              <a:t> </a:t>
            </a:r>
            <a:r>
              <a:rPr sz="2550" i="1" baseline="-29411" dirty="0">
                <a:latin typeface="Times New Roman"/>
                <a:cs typeface="Times New Roman"/>
              </a:rPr>
              <a:t>N</a:t>
            </a:r>
            <a:r>
              <a:rPr sz="2550" i="1" spc="-254" baseline="-29411" dirty="0">
                <a:latin typeface="Times New Roman"/>
                <a:cs typeface="Times New Roman"/>
              </a:rPr>
              <a:t> </a:t>
            </a:r>
            <a:r>
              <a:rPr sz="3250" spc="-585" dirty="0">
                <a:latin typeface="Symbol"/>
                <a:cs typeface="Symbol"/>
              </a:rPr>
              <a:t></a:t>
            </a:r>
            <a:endParaRPr sz="3250">
              <a:latin typeface="Symbol"/>
              <a:cs typeface="Symbo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89451" y="3071622"/>
            <a:ext cx="986790" cy="0"/>
          </a:xfrm>
          <a:custGeom>
            <a:avLst/>
            <a:gdLst/>
            <a:ahLst/>
            <a:cxnLst/>
            <a:rect l="l" t="t" r="r" b="b"/>
            <a:pathLst>
              <a:path w="986789">
                <a:moveTo>
                  <a:pt x="0" y="0"/>
                </a:moveTo>
                <a:lnTo>
                  <a:pt x="405193" y="0"/>
                </a:lnTo>
              </a:path>
              <a:path w="986789">
                <a:moveTo>
                  <a:pt x="449389" y="0"/>
                </a:moveTo>
                <a:lnTo>
                  <a:pt x="986409" y="0"/>
                </a:lnTo>
              </a:path>
            </a:pathLst>
          </a:custGeom>
          <a:ln w="98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966464" y="2723288"/>
            <a:ext cx="1005205" cy="71437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585"/>
              </a:spcBef>
              <a:tabLst>
                <a:tab pos="498475" algn="l"/>
              </a:tabLst>
            </a:pPr>
            <a:r>
              <a:rPr sz="2775" i="1" spc="37" baseline="15015" dirty="0">
                <a:latin typeface="Times New Roman"/>
                <a:cs typeface="Times New Roman"/>
              </a:rPr>
              <a:t>S</a:t>
            </a:r>
            <a:r>
              <a:rPr sz="1100" i="1" spc="25" dirty="0">
                <a:latin typeface="Times New Roman"/>
                <a:cs typeface="Times New Roman"/>
              </a:rPr>
              <a:t>IN</a:t>
            </a:r>
            <a:r>
              <a:rPr sz="1100" i="1" dirty="0">
                <a:latin typeface="Times New Roman"/>
                <a:cs typeface="Times New Roman"/>
              </a:rPr>
              <a:t>	</a:t>
            </a:r>
            <a:r>
              <a:rPr sz="2775" i="1" spc="-30" baseline="15015" dirty="0">
                <a:latin typeface="Times New Roman"/>
                <a:cs typeface="Times New Roman"/>
              </a:rPr>
              <a:t>N</a:t>
            </a:r>
            <a:r>
              <a:rPr sz="1100" i="1" spc="-20" dirty="0">
                <a:latin typeface="Times New Roman"/>
                <a:cs typeface="Times New Roman"/>
              </a:rPr>
              <a:t>OUT</a:t>
            </a: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490"/>
              </a:spcBef>
              <a:tabLst>
                <a:tab pos="516890" algn="l"/>
              </a:tabLst>
            </a:pPr>
            <a:r>
              <a:rPr sz="2775" i="1" spc="52" baseline="15015" dirty="0">
                <a:latin typeface="Times New Roman"/>
                <a:cs typeface="Times New Roman"/>
              </a:rPr>
              <a:t>N</a:t>
            </a:r>
            <a:r>
              <a:rPr sz="1100" i="1" spc="35" dirty="0">
                <a:latin typeface="Times New Roman"/>
                <a:cs typeface="Times New Roman"/>
              </a:rPr>
              <a:t>IN</a:t>
            </a:r>
            <a:r>
              <a:rPr sz="1100" i="1" dirty="0">
                <a:latin typeface="Times New Roman"/>
                <a:cs typeface="Times New Roman"/>
              </a:rPr>
              <a:t>	</a:t>
            </a:r>
            <a:r>
              <a:rPr sz="2775" i="1" spc="-30" baseline="15015" dirty="0">
                <a:latin typeface="Times New Roman"/>
                <a:cs typeface="Times New Roman"/>
              </a:rPr>
              <a:t>S</a:t>
            </a:r>
            <a:r>
              <a:rPr sz="1100" i="1" spc="-20" dirty="0">
                <a:latin typeface="Times New Roman"/>
                <a:cs typeface="Times New Roman"/>
              </a:rPr>
              <a:t>OUT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39611" y="2793493"/>
            <a:ext cx="1203325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850" i="1" baseline="-7309" dirty="0">
                <a:latin typeface="Times New Roman"/>
                <a:cs typeface="Times New Roman"/>
              </a:rPr>
              <a:t>S</a:t>
            </a:r>
            <a:r>
              <a:rPr sz="1650" i="1" baseline="-35353" dirty="0">
                <a:latin typeface="Times New Roman"/>
                <a:cs typeface="Times New Roman"/>
              </a:rPr>
              <a:t>OUT</a:t>
            </a:r>
            <a:r>
              <a:rPr sz="1650" i="1" spc="-217" baseline="-35353" dirty="0">
                <a:latin typeface="Times New Roman"/>
                <a:cs typeface="Times New Roman"/>
              </a:rPr>
              <a:t> </a:t>
            </a:r>
            <a:r>
              <a:rPr sz="1950" spc="-20" dirty="0">
                <a:latin typeface="Symbol"/>
                <a:cs typeface="Symbol"/>
              </a:rPr>
              <a:t></a:t>
            </a:r>
            <a:r>
              <a:rPr sz="1950" spc="-114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G</a:t>
            </a:r>
            <a:r>
              <a:rPr sz="1950" spc="-15" dirty="0">
                <a:latin typeface="Times New Roman"/>
                <a:cs typeface="Times New Roman"/>
              </a:rPr>
              <a:t> </a:t>
            </a:r>
            <a:r>
              <a:rPr sz="1950" i="1" spc="-25" dirty="0">
                <a:latin typeface="Times New Roman"/>
                <a:cs typeface="Times New Roman"/>
              </a:rPr>
              <a:t>S</a:t>
            </a:r>
            <a:r>
              <a:rPr sz="1650" i="1" spc="-37" baseline="-25252" dirty="0">
                <a:latin typeface="Times New Roman"/>
                <a:cs typeface="Times New Roman"/>
              </a:rPr>
              <a:t>IN</a:t>
            </a:r>
            <a:endParaRPr sz="1650" baseline="-25252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33344" y="4005643"/>
            <a:ext cx="414655" cy="0"/>
          </a:xfrm>
          <a:custGeom>
            <a:avLst/>
            <a:gdLst/>
            <a:ahLst/>
            <a:cxnLst/>
            <a:rect l="l" t="t" r="r" b="b"/>
            <a:pathLst>
              <a:path w="414654">
                <a:moveTo>
                  <a:pt x="0" y="0"/>
                </a:moveTo>
                <a:lnTo>
                  <a:pt x="414337" y="0"/>
                </a:lnTo>
              </a:path>
            </a:pathLst>
          </a:custGeom>
          <a:ln w="10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94353" y="4005643"/>
            <a:ext cx="574675" cy="0"/>
          </a:xfrm>
          <a:custGeom>
            <a:avLst/>
            <a:gdLst/>
            <a:ahLst/>
            <a:cxnLst/>
            <a:rect l="l" t="t" r="r" b="b"/>
            <a:pathLst>
              <a:path w="574675">
                <a:moveTo>
                  <a:pt x="0" y="0"/>
                </a:moveTo>
                <a:lnTo>
                  <a:pt x="574167" y="0"/>
                </a:lnTo>
              </a:path>
            </a:pathLst>
          </a:custGeom>
          <a:ln w="104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564635" y="4001875"/>
            <a:ext cx="591185" cy="3251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1950" i="1" dirty="0">
                <a:latin typeface="Times New Roman"/>
                <a:cs typeface="Times New Roman"/>
              </a:rPr>
              <a:t>G</a:t>
            </a:r>
            <a:r>
              <a:rPr sz="1950" i="1" spc="-110" dirty="0">
                <a:latin typeface="Times New Roman"/>
                <a:cs typeface="Times New Roman"/>
              </a:rPr>
              <a:t> </a:t>
            </a:r>
            <a:r>
              <a:rPr sz="1950" i="1" spc="-25" dirty="0">
                <a:latin typeface="Times New Roman"/>
                <a:cs typeface="Times New Roman"/>
              </a:rPr>
              <a:t>S</a:t>
            </a:r>
            <a:r>
              <a:rPr sz="1725" i="1" spc="-37" baseline="-24154" dirty="0">
                <a:latin typeface="Times New Roman"/>
                <a:cs typeface="Times New Roman"/>
              </a:rPr>
              <a:t>IN</a:t>
            </a:r>
            <a:endParaRPr sz="1725" baseline="-24154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95115" y="3709267"/>
            <a:ext cx="550545" cy="3251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925" i="1" spc="-30" baseline="14245" dirty="0">
                <a:latin typeface="Times New Roman"/>
                <a:cs typeface="Times New Roman"/>
              </a:rPr>
              <a:t>N</a:t>
            </a:r>
            <a:r>
              <a:rPr sz="1150" i="1" spc="-20" dirty="0">
                <a:latin typeface="Times New Roman"/>
                <a:cs typeface="Times New Roman"/>
              </a:rPr>
              <a:t>OUT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22676" y="4062835"/>
            <a:ext cx="411480" cy="3251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925" i="1" spc="44" baseline="14245" dirty="0">
                <a:latin typeface="Times New Roman"/>
                <a:cs typeface="Times New Roman"/>
              </a:rPr>
              <a:t>N</a:t>
            </a:r>
            <a:r>
              <a:rPr sz="1150" i="1" spc="30" dirty="0">
                <a:latin typeface="Times New Roman"/>
                <a:cs typeface="Times New Roman"/>
              </a:rPr>
              <a:t>IN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62427" y="3709267"/>
            <a:ext cx="844550" cy="3251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925" i="1" baseline="-21367" dirty="0">
                <a:latin typeface="Times New Roman"/>
                <a:cs typeface="Times New Roman"/>
              </a:rPr>
              <a:t>F</a:t>
            </a:r>
            <a:r>
              <a:rPr sz="2925" i="1" spc="240" baseline="-21367" dirty="0">
                <a:latin typeface="Times New Roman"/>
                <a:cs typeface="Times New Roman"/>
              </a:rPr>
              <a:t> </a:t>
            </a:r>
            <a:r>
              <a:rPr sz="2925" baseline="-21367" dirty="0">
                <a:latin typeface="Symbol"/>
                <a:cs typeface="Symbol"/>
              </a:rPr>
              <a:t></a:t>
            </a:r>
            <a:r>
              <a:rPr sz="2925" spc="562" baseline="-21367" dirty="0">
                <a:latin typeface="Times New Roman"/>
                <a:cs typeface="Times New Roman"/>
              </a:rPr>
              <a:t> </a:t>
            </a:r>
            <a:r>
              <a:rPr sz="2925" i="1" spc="-37" baseline="14245" dirty="0">
                <a:latin typeface="Times New Roman"/>
                <a:cs typeface="Times New Roman"/>
              </a:rPr>
              <a:t>S</a:t>
            </a:r>
            <a:r>
              <a:rPr sz="1150" i="1" spc="-25" dirty="0">
                <a:latin typeface="Times New Roman"/>
                <a:cs typeface="Times New Roman"/>
              </a:rPr>
              <a:t>IN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62843" y="4021454"/>
            <a:ext cx="657860" cy="0"/>
          </a:xfrm>
          <a:custGeom>
            <a:avLst/>
            <a:gdLst/>
            <a:ahLst/>
            <a:cxnLst/>
            <a:rect l="l" t="t" r="r" b="b"/>
            <a:pathLst>
              <a:path w="657860">
                <a:moveTo>
                  <a:pt x="0" y="0"/>
                </a:moveTo>
                <a:lnTo>
                  <a:pt x="657606" y="0"/>
                </a:lnTo>
              </a:path>
            </a:pathLst>
          </a:custGeom>
          <a:ln w="10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433315" y="4017473"/>
            <a:ext cx="672465" cy="339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50" i="1" dirty="0">
                <a:latin typeface="Times New Roman"/>
                <a:cs typeface="Times New Roman"/>
              </a:rPr>
              <a:t>G</a:t>
            </a:r>
            <a:r>
              <a:rPr sz="2050" i="1" spc="-70" dirty="0">
                <a:latin typeface="Times New Roman"/>
                <a:cs typeface="Times New Roman"/>
              </a:rPr>
              <a:t> </a:t>
            </a:r>
            <a:r>
              <a:rPr sz="2050" i="1" spc="30" dirty="0">
                <a:latin typeface="Times New Roman"/>
                <a:cs typeface="Times New Roman"/>
              </a:rPr>
              <a:t>N</a:t>
            </a:r>
            <a:r>
              <a:rPr sz="1800" i="1" spc="44" baseline="-23148" dirty="0">
                <a:latin typeface="Times New Roman"/>
                <a:cs typeface="Times New Roman"/>
              </a:rPr>
              <a:t>IN</a:t>
            </a:r>
            <a:endParaRPr sz="1800" baseline="-23148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41291" y="3712673"/>
            <a:ext cx="820419" cy="3390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075" baseline="-21680" dirty="0">
                <a:latin typeface="Symbol"/>
                <a:cs typeface="Symbol"/>
              </a:rPr>
              <a:t></a:t>
            </a:r>
            <a:r>
              <a:rPr sz="3075" spc="502" baseline="-21680" dirty="0">
                <a:latin typeface="Times New Roman"/>
                <a:cs typeface="Times New Roman"/>
              </a:rPr>
              <a:t> </a:t>
            </a:r>
            <a:r>
              <a:rPr sz="3075" i="1" spc="-30" baseline="13550" dirty="0">
                <a:latin typeface="Times New Roman"/>
                <a:cs typeface="Times New Roman"/>
              </a:rPr>
              <a:t>N</a:t>
            </a:r>
            <a:r>
              <a:rPr sz="1200" i="1" spc="-20" dirty="0">
                <a:latin typeface="Times New Roman"/>
                <a:cs typeface="Times New Roman"/>
              </a:rPr>
              <a:t>OUT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5772" y="1447292"/>
            <a:ext cx="520001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active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elements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 power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gain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G&gt;1,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have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00732" y="2834132"/>
            <a:ext cx="3346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=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39388" y="2834132"/>
            <a:ext cx="154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Times New Roman"/>
                <a:cs typeface="Times New Roman"/>
              </a:rPr>
              <a:t>=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94452" y="2831084"/>
            <a:ext cx="357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Times New Roman"/>
                <a:cs typeface="Times New Roman"/>
              </a:rPr>
              <a:t>But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44827" y="3480308"/>
            <a:ext cx="922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Therefore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5236" y="4398772"/>
            <a:ext cx="7977505" cy="3206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2887345" algn="l"/>
              </a:tabLst>
            </a:pPr>
            <a:r>
              <a:rPr sz="1800" dirty="0">
                <a:latin typeface="Times New Roman"/>
                <a:cs typeface="Times New Roman"/>
              </a:rPr>
              <a:t>Since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general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v&gt;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then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2850" i="1" baseline="4385" dirty="0">
                <a:latin typeface="Times New Roman"/>
                <a:cs typeface="Times New Roman"/>
              </a:rPr>
              <a:t>N</a:t>
            </a:r>
            <a:r>
              <a:rPr sz="1650" i="1" baseline="-17676" dirty="0">
                <a:latin typeface="Times New Roman"/>
                <a:cs typeface="Times New Roman"/>
              </a:rPr>
              <a:t>OUT</a:t>
            </a:r>
            <a:r>
              <a:rPr sz="1650" i="1" spc="-15" baseline="-17676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increased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noise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active element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i.e.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29285" y="4901070"/>
            <a:ext cx="4124687" cy="82744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859027" y="5927852"/>
            <a:ext cx="84207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represents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‘added’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noise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measured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output.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added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noise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referred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input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extra noise,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i.e.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equivalent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diagram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999" y="587756"/>
            <a:ext cx="8534400" cy="500392"/>
          </a:xfrm>
          <a:prstGeom prst="rect">
            <a:avLst/>
          </a:prstGeom>
        </p:spPr>
        <p:txBody>
          <a:bodyPr vert="horz" wrap="square" lIns="0" tIns="84073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10"/>
              </a:spcBef>
            </a:pPr>
            <a:r>
              <a:rPr lang="en-US" sz="2700" dirty="0"/>
              <a:t>9</a:t>
            </a:r>
            <a:r>
              <a:rPr sz="2700" dirty="0"/>
              <a:t>.</a:t>
            </a:r>
            <a:r>
              <a:rPr sz="2700" spc="-65" dirty="0"/>
              <a:t> </a:t>
            </a:r>
            <a:r>
              <a:rPr sz="2700" dirty="0"/>
              <a:t>Noise</a:t>
            </a:r>
            <a:r>
              <a:rPr sz="2700" spc="-55" dirty="0"/>
              <a:t> </a:t>
            </a:r>
            <a:r>
              <a:rPr sz="2700" dirty="0"/>
              <a:t>Figure</a:t>
            </a:r>
            <a:r>
              <a:rPr sz="2700" spc="-55" dirty="0"/>
              <a:t> </a:t>
            </a:r>
            <a:r>
              <a:rPr sz="2700" dirty="0"/>
              <a:t>–</a:t>
            </a:r>
            <a:r>
              <a:rPr sz="2700" spc="5" dirty="0"/>
              <a:t> </a:t>
            </a:r>
            <a:r>
              <a:rPr sz="2700" dirty="0"/>
              <a:t>Noise</a:t>
            </a:r>
            <a:r>
              <a:rPr sz="2700" spc="-55" dirty="0"/>
              <a:t> </a:t>
            </a:r>
            <a:r>
              <a:rPr sz="2700" dirty="0"/>
              <a:t>Factor</a:t>
            </a:r>
            <a:r>
              <a:rPr sz="2700" spc="-20" dirty="0"/>
              <a:t> </a:t>
            </a:r>
            <a:r>
              <a:rPr sz="2700" spc="-10" dirty="0"/>
              <a:t>for</a:t>
            </a:r>
            <a:r>
              <a:rPr sz="2700" spc="-165" dirty="0"/>
              <a:t> </a:t>
            </a:r>
            <a:r>
              <a:rPr sz="2700" dirty="0"/>
              <a:t>Active</a:t>
            </a:r>
            <a:r>
              <a:rPr sz="2700" spc="-30" dirty="0"/>
              <a:t> </a:t>
            </a:r>
            <a:r>
              <a:rPr sz="2700" dirty="0"/>
              <a:t>Elements </a:t>
            </a:r>
            <a:r>
              <a:rPr sz="2700" spc="-10" dirty="0"/>
              <a:t>(Cont’d)</a:t>
            </a:r>
            <a:endParaRPr sz="27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90495" y="1767120"/>
            <a:ext cx="5096256" cy="180257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32180" y="3983228"/>
            <a:ext cx="73571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Ne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noise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active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elements referred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input;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element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thus </a:t>
            </a:r>
            <a:r>
              <a:rPr sz="1800" spc="-10" dirty="0">
                <a:latin typeface="Times New Roman"/>
                <a:cs typeface="Times New Roman"/>
              </a:rPr>
              <a:t>effectively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noiseless.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62327" y="4785359"/>
            <a:ext cx="4777953" cy="180243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42160">
              <a:lnSpc>
                <a:spcPct val="100000"/>
              </a:lnSpc>
              <a:spcBef>
                <a:spcPts val="100"/>
              </a:spcBef>
            </a:pPr>
            <a:r>
              <a:rPr dirty="0"/>
              <a:t>1</a:t>
            </a:r>
            <a:r>
              <a:rPr lang="en-US" dirty="0"/>
              <a:t>0</a:t>
            </a:r>
            <a:r>
              <a:rPr dirty="0"/>
              <a:t>.</a:t>
            </a:r>
            <a:r>
              <a:rPr spc="-45" dirty="0"/>
              <a:t> </a:t>
            </a:r>
            <a:r>
              <a:rPr dirty="0"/>
              <a:t>Noise</a:t>
            </a:r>
            <a:r>
              <a:rPr spc="-70" dirty="0"/>
              <a:t> </a:t>
            </a:r>
            <a:r>
              <a:rPr spc="-20" dirty="0"/>
              <a:t>Temperature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329" y="1982562"/>
            <a:ext cx="8522272" cy="461215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1999" y="587756"/>
            <a:ext cx="8534400" cy="508984"/>
          </a:xfrm>
          <a:prstGeom prst="rect">
            <a:avLst/>
          </a:prstGeom>
        </p:spPr>
        <p:txBody>
          <a:bodyPr vert="horz" wrap="square" lIns="0" tIns="77342" rIns="0" bIns="0" rtlCol="0">
            <a:spAutoFit/>
          </a:bodyPr>
          <a:lstStyle/>
          <a:p>
            <a:pPr marL="377825">
              <a:lnSpc>
                <a:spcPct val="100000"/>
              </a:lnSpc>
              <a:spcBef>
                <a:spcPts val="105"/>
              </a:spcBef>
            </a:pPr>
            <a:r>
              <a:rPr sz="2800" dirty="0"/>
              <a:t>1</a:t>
            </a:r>
            <a:r>
              <a:rPr lang="en-US" sz="2800" dirty="0"/>
              <a:t>1</a:t>
            </a:r>
            <a:r>
              <a:rPr sz="2800" dirty="0"/>
              <a:t>.</a:t>
            </a:r>
            <a:r>
              <a:rPr sz="2800" spc="-45" dirty="0"/>
              <a:t> </a:t>
            </a:r>
            <a:r>
              <a:rPr sz="2800" dirty="0"/>
              <a:t>Noise</a:t>
            </a:r>
            <a:r>
              <a:rPr sz="2800" spc="-40" dirty="0"/>
              <a:t> </a:t>
            </a:r>
            <a:r>
              <a:rPr sz="2800" dirty="0"/>
              <a:t>Figure</a:t>
            </a:r>
            <a:r>
              <a:rPr sz="2800" spc="-35" dirty="0"/>
              <a:t> </a:t>
            </a:r>
            <a:r>
              <a:rPr sz="2800" dirty="0"/>
              <a:t>– Noise</a:t>
            </a:r>
            <a:r>
              <a:rPr sz="2800" spc="-40" dirty="0"/>
              <a:t> </a:t>
            </a:r>
            <a:r>
              <a:rPr sz="2800" dirty="0"/>
              <a:t>Factor</a:t>
            </a:r>
            <a:r>
              <a:rPr sz="2800" spc="-15" dirty="0"/>
              <a:t> </a:t>
            </a:r>
            <a:r>
              <a:rPr sz="2800" dirty="0"/>
              <a:t>for</a:t>
            </a:r>
            <a:r>
              <a:rPr sz="2800" spc="-10" dirty="0"/>
              <a:t> </a:t>
            </a:r>
            <a:r>
              <a:rPr sz="2800" dirty="0"/>
              <a:t>Passive</a:t>
            </a:r>
            <a:r>
              <a:rPr sz="2800" spc="-60" dirty="0"/>
              <a:t> </a:t>
            </a:r>
            <a:r>
              <a:rPr sz="2800" spc="-10" dirty="0"/>
              <a:t>Elements</a:t>
            </a:r>
            <a:endParaRPr sz="28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64391" y="1578040"/>
            <a:ext cx="7563765" cy="54227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0985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spc="-30" dirty="0"/>
              <a:t> </a:t>
            </a:r>
            <a:r>
              <a:rPr spc="-10" dirty="0"/>
              <a:t>Introduction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876" y="1602740"/>
            <a:ext cx="8392795" cy="52219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general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describe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unwanted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signal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affects 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wanted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signal.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unwanted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signals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arise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variety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sources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considered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two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main </a:t>
            </a:r>
            <a:r>
              <a:rPr sz="2400" spc="-10" dirty="0">
                <a:latin typeface="Times New Roman"/>
                <a:cs typeface="Times New Roman"/>
              </a:rPr>
              <a:t>categories:-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18745" indent="-114300">
              <a:lnSpc>
                <a:spcPct val="100000"/>
              </a:lnSpc>
              <a:buSzPct val="95833"/>
              <a:buFont typeface="Times New Roman"/>
              <a:buChar char="•"/>
              <a:tabLst>
                <a:tab pos="118745" algn="l"/>
              </a:tabLst>
            </a:pPr>
            <a:r>
              <a:rPr sz="24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Interference,</a:t>
            </a:r>
            <a:r>
              <a:rPr sz="2400" i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usually</a:t>
            </a:r>
            <a:r>
              <a:rPr sz="2400" i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from</a:t>
            </a:r>
            <a:r>
              <a:rPr sz="2400" i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i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human</a:t>
            </a:r>
            <a:r>
              <a:rPr sz="2400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source</a:t>
            </a:r>
            <a:r>
              <a:rPr sz="2400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(man</a:t>
            </a:r>
            <a:r>
              <a:rPr sz="2400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made)</a:t>
            </a:r>
            <a:endParaRPr sz="2400" dirty="0">
              <a:latin typeface="Times New Roman"/>
              <a:cs typeface="Times New Roman"/>
            </a:endParaRPr>
          </a:p>
          <a:p>
            <a:pPr marL="118745" indent="-114300">
              <a:lnSpc>
                <a:spcPct val="100000"/>
              </a:lnSpc>
              <a:buSzPct val="95833"/>
              <a:buFont typeface="Times New Roman"/>
              <a:buChar char="•"/>
              <a:tabLst>
                <a:tab pos="118745" algn="l"/>
              </a:tabLst>
            </a:pP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Naturally</a:t>
            </a:r>
            <a:r>
              <a:rPr sz="2400" i="1" spc="-9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occurring</a:t>
            </a:r>
            <a:r>
              <a:rPr sz="2400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random</a:t>
            </a:r>
            <a:r>
              <a:rPr sz="2400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noise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Interference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146050" algn="just">
              <a:lnSpc>
                <a:spcPct val="100000"/>
              </a:lnSpc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Interference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arises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example,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communication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systems </a:t>
            </a:r>
            <a:r>
              <a:rPr sz="2400" dirty="0">
                <a:latin typeface="Times New Roman"/>
                <a:cs typeface="Times New Roman"/>
              </a:rPr>
              <a:t>(cross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talk),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Hz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supplies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(hum)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harmonics,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switched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mode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supplies,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thyristor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circuits,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ignition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(car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spark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plugs)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motors</a:t>
            </a:r>
            <a:r>
              <a:rPr sz="2400" dirty="0">
                <a:latin typeface="Times New Roman"/>
                <a:cs typeface="Times New Roman"/>
              </a:rPr>
              <a:t>…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etc.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26920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spc="-85" dirty="0"/>
              <a:t> </a:t>
            </a:r>
            <a:r>
              <a:rPr dirty="0"/>
              <a:t>Introduction</a:t>
            </a:r>
            <a:r>
              <a:rPr spc="-95" dirty="0"/>
              <a:t> </a:t>
            </a:r>
            <a:r>
              <a:rPr spc="-10" dirty="0"/>
              <a:t>(Cont’d)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876" y="1462533"/>
            <a:ext cx="8750808" cy="2397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dirty="0">
                <a:solidFill>
                  <a:srgbClr val="FF0000"/>
                </a:solidFill>
                <a:latin typeface="Times New Roman"/>
                <a:cs typeface="Times New Roman"/>
              </a:rPr>
              <a:t>Natural</a:t>
            </a:r>
            <a:r>
              <a:rPr sz="22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Noise</a:t>
            </a: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2400"/>
              </a:lnSpc>
              <a:spcBef>
                <a:spcPts val="5"/>
              </a:spcBef>
            </a:pPr>
            <a:r>
              <a:rPr lang="en-US"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Times New Roman"/>
                <a:cs typeface="Times New Roman"/>
              </a:rPr>
              <a:t>Naturally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occurring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external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sources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include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atmosphere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disturbance </a:t>
            </a:r>
            <a:r>
              <a:rPr sz="2200" dirty="0">
                <a:latin typeface="Times New Roman"/>
                <a:cs typeface="Times New Roman"/>
              </a:rPr>
              <a:t>(e.g.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electric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storms,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lighting,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ionospheric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effect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etc),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so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called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‘Sky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Noise’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Cosmic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which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includes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noise</a:t>
            </a:r>
            <a:r>
              <a:rPr lang="en-US"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from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galaxy,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solar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‘hot </a:t>
            </a:r>
            <a:r>
              <a:rPr sz="2200" dirty="0">
                <a:latin typeface="Times New Roman"/>
                <a:cs typeface="Times New Roman"/>
              </a:rPr>
              <a:t>spot’</a:t>
            </a:r>
            <a:r>
              <a:rPr sz="2200" spc="-229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due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to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oxygen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water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vapour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resonance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earth’s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atmosphere.</a:t>
            </a:r>
            <a:endParaRPr sz="22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07855" y="3912673"/>
            <a:ext cx="7155464" cy="32836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604" y="587756"/>
            <a:ext cx="6413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4040" algn="l"/>
              </a:tabLst>
            </a:pPr>
            <a:r>
              <a:rPr spc="-25" dirty="0"/>
              <a:t>2.</a:t>
            </a:r>
            <a:r>
              <a:rPr dirty="0"/>
              <a:t>	Thermal</a:t>
            </a:r>
            <a:r>
              <a:rPr spc="-65" dirty="0"/>
              <a:t> </a:t>
            </a:r>
            <a:r>
              <a:rPr dirty="0"/>
              <a:t>Noise</a:t>
            </a:r>
            <a:r>
              <a:rPr spc="-60" dirty="0"/>
              <a:t> </a:t>
            </a:r>
            <a:r>
              <a:rPr dirty="0"/>
              <a:t>(Johnson</a:t>
            </a:r>
            <a:r>
              <a:rPr spc="-45" dirty="0"/>
              <a:t> </a:t>
            </a:r>
            <a:r>
              <a:rPr spc="-10" dirty="0"/>
              <a:t>Noise)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15772" y="1566165"/>
            <a:ext cx="8199120" cy="1032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lang="en-US" sz="22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Times New Roman"/>
                <a:cs typeface="Times New Roman"/>
              </a:rPr>
              <a:t>This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type 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is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generated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by all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resistances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(e.g. a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resistor, semiconductor,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resistance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resonant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circuit,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i.e.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real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part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the </a:t>
            </a:r>
            <a:r>
              <a:rPr sz="2200" dirty="0">
                <a:latin typeface="Times New Roman"/>
                <a:cs typeface="Times New Roman"/>
              </a:rPr>
              <a:t>impedance,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cable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etc).</a:t>
            </a:r>
            <a:endParaRPr sz="2200" dirty="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8824" y="2730673"/>
            <a:ext cx="3027877" cy="148693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715772" y="4531869"/>
            <a:ext cx="84480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Times New Roman"/>
                <a:cs typeface="Times New Roman"/>
              </a:rPr>
              <a:t>Experimental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results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(by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Johnson)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and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theoretical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studies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(by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Nyquist)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give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772" y="4867149"/>
            <a:ext cx="368998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mean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square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noise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voltage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as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3315" y="4985005"/>
            <a:ext cx="2555875" cy="614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100"/>
              </a:spcBef>
            </a:pPr>
            <a:r>
              <a:rPr sz="2100" baseline="-19841" dirty="0">
                <a:latin typeface="Times New Roman"/>
                <a:cs typeface="Times New Roman"/>
              </a:rPr>
              <a:t>_</a:t>
            </a:r>
            <a:r>
              <a:rPr sz="2100" spc="315" baseline="-19841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0"/>
              </a:spcBef>
              <a:tabLst>
                <a:tab pos="473709" algn="l"/>
              </a:tabLst>
            </a:pPr>
            <a:r>
              <a:rPr sz="2400" i="1" spc="-50" dirty="0">
                <a:latin typeface="Times New Roman"/>
                <a:cs typeface="Times New Roman"/>
              </a:rPr>
              <a:t>V</a:t>
            </a:r>
            <a:r>
              <a:rPr sz="2400" i="1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Symbol"/>
                <a:cs typeface="Symbol"/>
              </a:rPr>
              <a:t></a:t>
            </a:r>
            <a:r>
              <a:rPr sz="2400" spc="-2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</a:t>
            </a:r>
            <a:r>
              <a:rPr sz="2400" spc="-29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k</a:t>
            </a:r>
            <a:r>
              <a:rPr sz="2400" i="1" spc="-254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TBR</a:t>
            </a:r>
            <a:r>
              <a:rPr sz="2400" i="1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volt</a:t>
            </a:r>
            <a:r>
              <a:rPr sz="2400" i="1" spc="-360" dirty="0">
                <a:latin typeface="Times New Roman"/>
                <a:cs typeface="Times New Roman"/>
              </a:rPr>
              <a:t> </a:t>
            </a:r>
            <a:r>
              <a:rPr sz="2100" baseline="41666" dirty="0">
                <a:latin typeface="Times New Roman"/>
                <a:cs typeface="Times New Roman"/>
              </a:rPr>
              <a:t>2</a:t>
            </a:r>
            <a:r>
              <a:rPr sz="2100" spc="-104" baseline="41666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0476" y="5751067"/>
            <a:ext cx="6568440" cy="1307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952500" marR="30480" indent="-914400">
              <a:lnSpc>
                <a:spcPct val="100000"/>
              </a:lnSpc>
              <a:spcBef>
                <a:spcPts val="110"/>
              </a:spcBef>
              <a:tabLst>
                <a:tab pos="882650" algn="l"/>
              </a:tabLst>
            </a:pPr>
            <a:r>
              <a:rPr sz="2100" spc="-10" dirty="0">
                <a:latin typeface="Times New Roman"/>
                <a:cs typeface="Times New Roman"/>
              </a:rPr>
              <a:t>Where</a:t>
            </a:r>
            <a:r>
              <a:rPr sz="2100" dirty="0">
                <a:latin typeface="Times New Roman"/>
                <a:cs typeface="Times New Roman"/>
              </a:rPr>
              <a:t>	k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= </a:t>
            </a:r>
            <a:r>
              <a:rPr sz="2100" spc="-10" dirty="0">
                <a:latin typeface="Times New Roman"/>
                <a:cs typeface="Times New Roman"/>
              </a:rPr>
              <a:t>Boltzmann’s</a:t>
            </a:r>
            <a:r>
              <a:rPr sz="2100" spc="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constant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=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1.38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x</a:t>
            </a:r>
            <a:r>
              <a:rPr sz="2100" spc="-10" dirty="0">
                <a:latin typeface="Times New Roman"/>
                <a:cs typeface="Times New Roman"/>
              </a:rPr>
              <a:t> 10</a:t>
            </a:r>
            <a:r>
              <a:rPr sz="2100" spc="-15" baseline="23809" dirty="0">
                <a:latin typeface="Times New Roman"/>
                <a:cs typeface="Times New Roman"/>
              </a:rPr>
              <a:t>-</a:t>
            </a:r>
            <a:r>
              <a:rPr sz="2100" baseline="23809" dirty="0">
                <a:latin typeface="Times New Roman"/>
                <a:cs typeface="Times New Roman"/>
              </a:rPr>
              <a:t>23</a:t>
            </a:r>
            <a:r>
              <a:rPr sz="2100" spc="247" baseline="23809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Joules</a:t>
            </a:r>
            <a:r>
              <a:rPr sz="2100" spc="-6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per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0" dirty="0">
                <a:latin typeface="Times New Roman"/>
                <a:cs typeface="Times New Roman"/>
              </a:rPr>
              <a:t>K </a:t>
            </a:r>
            <a:r>
              <a:rPr sz="2100" dirty="0">
                <a:latin typeface="Times New Roman"/>
                <a:cs typeface="Times New Roman"/>
              </a:rPr>
              <a:t>T</a:t>
            </a:r>
            <a:r>
              <a:rPr sz="2100" spc="-8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=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absolute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temperature</a:t>
            </a:r>
            <a:endParaRPr sz="2100">
              <a:latin typeface="Times New Roman"/>
              <a:cs typeface="Times New Roman"/>
            </a:endParaRPr>
          </a:p>
          <a:p>
            <a:pPr marL="952500" marR="1464945">
              <a:lnSpc>
                <a:spcPct val="100000"/>
              </a:lnSpc>
            </a:pPr>
            <a:r>
              <a:rPr sz="2100" dirty="0">
                <a:latin typeface="Times New Roman"/>
                <a:cs typeface="Times New Roman"/>
              </a:rPr>
              <a:t>B</a:t>
            </a:r>
            <a:r>
              <a:rPr sz="2100" spc="-6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=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bandwidth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noise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measured in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spc="-20" dirty="0">
                <a:latin typeface="Times New Roman"/>
                <a:cs typeface="Times New Roman"/>
              </a:rPr>
              <a:t>(Hz) </a:t>
            </a:r>
            <a:r>
              <a:rPr sz="2100" dirty="0">
                <a:latin typeface="Times New Roman"/>
                <a:cs typeface="Times New Roman"/>
              </a:rPr>
              <a:t>R</a:t>
            </a:r>
            <a:r>
              <a:rPr sz="2100" spc="-6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=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resistance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(ohms)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1959">
              <a:lnSpc>
                <a:spcPct val="100000"/>
              </a:lnSpc>
              <a:spcBef>
                <a:spcPts val="100"/>
              </a:spcBef>
              <a:tabLst>
                <a:tab pos="1003300" algn="l"/>
              </a:tabLst>
            </a:pPr>
            <a:r>
              <a:rPr spc="-25" dirty="0"/>
              <a:t>2.</a:t>
            </a:r>
            <a:r>
              <a:rPr dirty="0"/>
              <a:t>	Thermal</a:t>
            </a:r>
            <a:r>
              <a:rPr spc="-55" dirty="0"/>
              <a:t> </a:t>
            </a:r>
            <a:r>
              <a:rPr dirty="0"/>
              <a:t>Noise</a:t>
            </a:r>
            <a:r>
              <a:rPr spc="-55" dirty="0"/>
              <a:t> </a:t>
            </a:r>
            <a:r>
              <a:rPr dirty="0"/>
              <a:t>(Johnson</a:t>
            </a:r>
            <a:r>
              <a:rPr spc="-40" dirty="0"/>
              <a:t> </a:t>
            </a:r>
            <a:r>
              <a:rPr dirty="0"/>
              <a:t>Noise)</a:t>
            </a:r>
            <a:r>
              <a:rPr spc="-40" dirty="0"/>
              <a:t> </a:t>
            </a:r>
            <a:r>
              <a:rPr spc="-10" dirty="0"/>
              <a:t>(Cont’d)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15772" y="1459484"/>
            <a:ext cx="8460105" cy="2623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law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temperature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bandwidth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lang="en-US" sz="2400" b="1" dirty="0">
                <a:latin typeface="Times New Roman"/>
                <a:cs typeface="Times New Roman"/>
              </a:rPr>
              <a:t>			</a:t>
            </a:r>
            <a:r>
              <a:rPr sz="2400" b="1" dirty="0">
                <a:latin typeface="Times New Roman"/>
                <a:cs typeface="Times New Roman"/>
              </a:rPr>
              <a:t>N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=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k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TB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watts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12700" marR="39624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Thermal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often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referred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‘white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noise’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uniform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‘spectral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density’.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1600" y="4340204"/>
            <a:ext cx="6430124" cy="28444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4859" y="587756"/>
            <a:ext cx="26123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295" algn="l"/>
              </a:tabLst>
            </a:pPr>
            <a:r>
              <a:rPr spc="-25" dirty="0"/>
              <a:t>3.</a:t>
            </a:r>
            <a:r>
              <a:rPr dirty="0"/>
              <a:t>	Shot</a:t>
            </a:r>
            <a:r>
              <a:rPr spc="-20" dirty="0"/>
              <a:t> Noise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85876" y="1605788"/>
            <a:ext cx="807021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9230" indent="179705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192405" algn="l"/>
              </a:tabLst>
            </a:pPr>
            <a:r>
              <a:rPr sz="2400" dirty="0">
                <a:latin typeface="Times New Roman"/>
                <a:cs typeface="Times New Roman"/>
              </a:rPr>
              <a:t>Shot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was originally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random </a:t>
            </a:r>
            <a:r>
              <a:rPr sz="2400" dirty="0">
                <a:latin typeface="Times New Roman"/>
                <a:cs typeface="Times New Roman"/>
              </a:rPr>
              <a:t>fluctuations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electron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emission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cathodes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vacuum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tubes </a:t>
            </a:r>
            <a:r>
              <a:rPr sz="2400" dirty="0">
                <a:latin typeface="Times New Roman"/>
                <a:cs typeface="Times New Roman"/>
              </a:rPr>
              <a:t>(called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analogy with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lead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shot).</a:t>
            </a:r>
            <a:endParaRPr sz="2400">
              <a:latin typeface="Times New Roman"/>
              <a:cs typeface="Times New Roman"/>
            </a:endParaRPr>
          </a:p>
          <a:p>
            <a:pPr marL="12700" marR="5080" indent="179705" algn="just">
              <a:lnSpc>
                <a:spcPct val="100000"/>
              </a:lnSpc>
              <a:buChar char="•"/>
              <a:tabLst>
                <a:tab pos="192405" algn="l"/>
              </a:tabLst>
            </a:pPr>
            <a:r>
              <a:rPr sz="2400" dirty="0">
                <a:latin typeface="Times New Roman"/>
                <a:cs typeface="Times New Roman"/>
              </a:rPr>
              <a:t>Shot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occurs 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semiconductors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liberation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charge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carriers.</a:t>
            </a:r>
            <a:endParaRPr sz="2400">
              <a:latin typeface="Times New Roman"/>
              <a:cs typeface="Times New Roman"/>
            </a:endParaRPr>
          </a:p>
          <a:p>
            <a:pPr marL="192405" indent="-179705" algn="just">
              <a:lnSpc>
                <a:spcPct val="100000"/>
              </a:lnSpc>
              <a:buChar char="•"/>
              <a:tabLst>
                <a:tab pos="192405" algn="l"/>
              </a:tabLst>
            </a:pP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pn</a:t>
            </a:r>
            <a:r>
              <a:rPr sz="2400" i="1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junctions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square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current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5876" y="4623307"/>
            <a:ext cx="8528685" cy="203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Where</a:t>
            </a:r>
            <a:endParaRPr sz="1800">
              <a:latin typeface="Times New Roman"/>
              <a:cs typeface="Times New Roman"/>
            </a:endParaRPr>
          </a:p>
          <a:p>
            <a:pPr marL="1953895" marR="2489200" indent="-58419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direct current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junction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(amps)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reverse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saturation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current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(amps)</a:t>
            </a:r>
            <a:endParaRPr sz="1800">
              <a:latin typeface="Times New Roman"/>
              <a:cs typeface="Times New Roman"/>
            </a:endParaRPr>
          </a:p>
          <a:p>
            <a:pPr marL="1841500" marR="2326640" indent="11239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electron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charge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1.6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10-19</a:t>
            </a:r>
            <a:r>
              <a:rPr sz="1800" spc="4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coulombs </a:t>
            </a:r>
            <a:r>
              <a:rPr sz="1800" dirty="0">
                <a:latin typeface="Times New Roman"/>
                <a:cs typeface="Times New Roman"/>
              </a:rPr>
              <a:t>B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effective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noise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bandwidth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(Hz)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1800">
              <a:latin typeface="Times New Roman"/>
              <a:cs typeface="Times New Roman"/>
            </a:endParaRPr>
          </a:p>
          <a:p>
            <a:pPr marL="192405" indent="-179705">
              <a:lnSpc>
                <a:spcPct val="100000"/>
              </a:lnSpc>
              <a:buChar char="•"/>
              <a:tabLst>
                <a:tab pos="192405" algn="l"/>
              </a:tabLst>
            </a:pPr>
            <a:r>
              <a:rPr sz="2400" dirty="0">
                <a:latin typeface="Times New Roman"/>
                <a:cs typeface="Times New Roman"/>
              </a:rPr>
              <a:t>Shot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found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uniform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spectral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density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thermal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5876" y="6634988"/>
            <a:ext cx="669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noise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0764" y="4042423"/>
            <a:ext cx="9017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i="1" spc="-10" dirty="0">
                <a:latin typeface="Times New Roman"/>
                <a:cs typeface="Times New Roman"/>
              </a:rPr>
              <a:t>amps</a:t>
            </a:r>
            <a:r>
              <a:rPr sz="2200" spc="-10" dirty="0">
                <a:latin typeface="Times New Roman"/>
                <a:cs typeface="Times New Roman"/>
              </a:rPr>
              <a:t>)</a:t>
            </a:r>
            <a:r>
              <a:rPr sz="1875" spc="-15" baseline="44444" dirty="0">
                <a:latin typeface="Times New Roman"/>
                <a:cs typeface="Times New Roman"/>
              </a:rPr>
              <a:t>2</a:t>
            </a:r>
            <a:endParaRPr sz="1875" baseline="44444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5195" y="4033761"/>
            <a:ext cx="107314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50" dirty="0">
                <a:latin typeface="Times New Roman"/>
                <a:cs typeface="Times New Roman"/>
              </a:rPr>
              <a:t>2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11371" y="4228832"/>
            <a:ext cx="1195705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753110" algn="l"/>
                <a:tab pos="1109345" algn="l"/>
              </a:tabLst>
            </a:pPr>
            <a:r>
              <a:rPr sz="1250" i="1" spc="-25" dirty="0">
                <a:latin typeface="Times New Roman"/>
                <a:cs typeface="Times New Roman"/>
              </a:rPr>
              <a:t>DC</a:t>
            </a:r>
            <a:r>
              <a:rPr sz="1250" i="1" dirty="0">
                <a:latin typeface="Times New Roman"/>
                <a:cs typeface="Times New Roman"/>
              </a:rPr>
              <a:t>	</a:t>
            </a:r>
            <a:r>
              <a:rPr sz="1250" i="1" spc="-50" dirty="0">
                <a:latin typeface="Times New Roman"/>
                <a:cs typeface="Times New Roman"/>
              </a:rPr>
              <a:t>o</a:t>
            </a:r>
            <a:r>
              <a:rPr sz="1250" i="1" dirty="0">
                <a:latin typeface="Times New Roman"/>
                <a:cs typeface="Times New Roman"/>
              </a:rPr>
              <a:t>	</a:t>
            </a:r>
            <a:r>
              <a:rPr sz="1250" i="1" spc="-50" dirty="0">
                <a:latin typeface="Times New Roman"/>
                <a:cs typeface="Times New Roman"/>
              </a:rPr>
              <a:t>e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43860" y="4228832"/>
            <a:ext cx="107314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i="1" spc="-50" dirty="0">
                <a:latin typeface="Times New Roman"/>
                <a:cs typeface="Times New Roman"/>
              </a:rPr>
              <a:t>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0203" y="3953014"/>
            <a:ext cx="1638300" cy="467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9745" algn="l"/>
                <a:tab pos="1076325" algn="l"/>
                <a:tab pos="1454150" algn="l"/>
              </a:tabLst>
            </a:pPr>
            <a:r>
              <a:rPr sz="2900" spc="-25" dirty="0">
                <a:latin typeface="Symbol"/>
                <a:cs typeface="Symbol"/>
              </a:rPr>
              <a:t></a:t>
            </a:r>
            <a:r>
              <a:rPr sz="2200" i="1" spc="-25" dirty="0">
                <a:latin typeface="Times New Roman"/>
                <a:cs typeface="Times New Roman"/>
              </a:rPr>
              <a:t>I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2200" spc="80" dirty="0">
                <a:latin typeface="Symbol"/>
                <a:cs typeface="Symbol"/>
              </a:rPr>
              <a:t></a:t>
            </a:r>
            <a:r>
              <a:rPr sz="2200" spc="80" dirty="0">
                <a:latin typeface="Times New Roman"/>
                <a:cs typeface="Times New Roman"/>
              </a:rPr>
              <a:t>2</a:t>
            </a:r>
            <a:r>
              <a:rPr sz="2200" spc="-330" dirty="0">
                <a:latin typeface="Times New Roman"/>
                <a:cs typeface="Times New Roman"/>
              </a:rPr>
              <a:t> </a:t>
            </a:r>
            <a:r>
              <a:rPr sz="2200" i="1" spc="-50" dirty="0">
                <a:latin typeface="Times New Roman"/>
                <a:cs typeface="Times New Roman"/>
              </a:rPr>
              <a:t>I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2900" spc="-25" dirty="0">
                <a:latin typeface="Symbol"/>
                <a:cs typeface="Symbol"/>
              </a:rPr>
              <a:t></a:t>
            </a:r>
            <a:r>
              <a:rPr sz="2200" i="1" spc="-25" dirty="0">
                <a:latin typeface="Times New Roman"/>
                <a:cs typeface="Times New Roman"/>
              </a:rPr>
              <a:t>q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2200" i="1" spc="-50" dirty="0">
                <a:latin typeface="Times New Roman"/>
                <a:cs typeface="Times New Roman"/>
              </a:rPr>
              <a:t>B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31083" y="4042423"/>
            <a:ext cx="6165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9560" algn="l"/>
              </a:tabLst>
            </a:pPr>
            <a:r>
              <a:rPr sz="2200" i="1" spc="-50" dirty="0">
                <a:latin typeface="Times New Roman"/>
                <a:cs typeface="Times New Roman"/>
              </a:rPr>
              <a:t>I</a:t>
            </a:r>
            <a:r>
              <a:rPr sz="2200" i="1" dirty="0">
                <a:latin typeface="Times New Roman"/>
                <a:cs typeface="Times New Roman"/>
              </a:rPr>
              <a:t>	</a:t>
            </a:r>
            <a:r>
              <a:rPr sz="2200" spc="45" dirty="0">
                <a:latin typeface="Symbol"/>
                <a:cs typeface="Symbol"/>
              </a:rPr>
              <a:t></a:t>
            </a:r>
            <a:r>
              <a:rPr sz="2200" spc="45" dirty="0">
                <a:latin typeface="Times New Roman"/>
                <a:cs typeface="Times New Roman"/>
              </a:rPr>
              <a:t>2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2404" y="609092"/>
            <a:ext cx="6560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295" algn="l"/>
              </a:tabLst>
            </a:pPr>
            <a:r>
              <a:rPr spc="-25" dirty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	Low</a:t>
            </a:r>
            <a:r>
              <a:rPr spc="-9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Frequency</a:t>
            </a:r>
            <a:r>
              <a:rPr spc="-8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spc="-8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dirty="0">
                <a:solidFill>
                  <a:schemeClr val="accent1">
                    <a:lumMod val="75000"/>
                  </a:schemeClr>
                </a:solidFill>
              </a:rPr>
              <a:t>Flicker</a:t>
            </a:r>
            <a:r>
              <a:rPr spc="-8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75000"/>
                  </a:schemeClr>
                </a:solidFill>
              </a:rPr>
              <a:t>Noise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876" y="1837435"/>
            <a:ext cx="8554720" cy="446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Active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devices,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integrated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circuit,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diodes,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transistors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exhibits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noise,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dependent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(i.e.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non </a:t>
            </a:r>
            <a:r>
              <a:rPr sz="2400" dirty="0">
                <a:latin typeface="Times New Roman"/>
                <a:cs typeface="Times New Roman"/>
              </a:rPr>
              <a:t>uniform)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known 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flicker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‘one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over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f’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noise.</a:t>
            </a:r>
            <a:endParaRPr sz="2400" dirty="0">
              <a:latin typeface="Times New Roman"/>
              <a:cs typeface="Times New Roman"/>
            </a:endParaRPr>
          </a:p>
          <a:p>
            <a:pPr marL="1503045" indent="-454025">
              <a:lnSpc>
                <a:spcPct val="100000"/>
              </a:lnSpc>
              <a:spcBef>
                <a:spcPts val="2590"/>
              </a:spcBef>
              <a:buAutoNum type="arabicPeriod" startAt="5"/>
              <a:tabLst>
                <a:tab pos="1503045" algn="l"/>
              </a:tabLst>
            </a:pP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Excess</a:t>
            </a:r>
            <a:r>
              <a:rPr sz="3600" spc="-10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Resistor</a:t>
            </a:r>
            <a:r>
              <a:rPr sz="3600" spc="-9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1E487C"/>
                </a:solidFill>
                <a:latin typeface="Times New Roman"/>
                <a:cs typeface="Times New Roman"/>
              </a:rPr>
              <a:t>Noise</a:t>
            </a:r>
            <a:endParaRPr sz="3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latin typeface="Times New Roman"/>
                <a:cs typeface="Times New Roman"/>
              </a:rPr>
              <a:t>Thermal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resistors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frequency,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previously </a:t>
            </a:r>
            <a:r>
              <a:rPr sz="2400" dirty="0">
                <a:latin typeface="Times New Roman"/>
                <a:cs typeface="Times New Roman"/>
              </a:rPr>
              <a:t>noted,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many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resistors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generates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additional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frequency </a:t>
            </a:r>
            <a:r>
              <a:rPr sz="2400" dirty="0">
                <a:latin typeface="Times New Roman"/>
                <a:cs typeface="Times New Roman"/>
              </a:rPr>
              <a:t>dependent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referred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excess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noise.</a:t>
            </a:r>
            <a:endParaRPr sz="2400" dirty="0">
              <a:latin typeface="Times New Roman"/>
              <a:cs typeface="Times New Roman"/>
            </a:endParaRPr>
          </a:p>
          <a:p>
            <a:pPr marL="1475105" indent="-454025">
              <a:lnSpc>
                <a:spcPct val="100000"/>
              </a:lnSpc>
              <a:spcBef>
                <a:spcPts val="580"/>
              </a:spcBef>
              <a:buAutoNum type="arabicPeriod" startAt="6"/>
              <a:tabLst>
                <a:tab pos="1475105" algn="l"/>
              </a:tabLst>
            </a:pP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Burst</a:t>
            </a:r>
            <a:r>
              <a:rPr sz="3600" spc="-35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Noise</a:t>
            </a:r>
            <a:r>
              <a:rPr sz="3600" spc="-5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or</a:t>
            </a:r>
            <a:r>
              <a:rPr sz="3600" spc="-35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1E487C"/>
                </a:solidFill>
                <a:latin typeface="Times New Roman"/>
                <a:cs typeface="Times New Roman"/>
              </a:rPr>
              <a:t>Popcorn</a:t>
            </a:r>
            <a:r>
              <a:rPr sz="3600" spc="-60" dirty="0">
                <a:solidFill>
                  <a:srgbClr val="1E487C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1E487C"/>
                </a:solidFill>
                <a:latin typeface="Times New Roman"/>
                <a:cs typeface="Times New Roman"/>
              </a:rPr>
              <a:t>Noise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2400" dirty="0">
                <a:latin typeface="Times New Roman"/>
                <a:cs typeface="Times New Roman"/>
              </a:rPr>
              <a:t>Some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semiconductors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burst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popcorn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51969" y="6376034"/>
            <a:ext cx="191770" cy="267970"/>
          </a:xfrm>
          <a:custGeom>
            <a:avLst/>
            <a:gdLst/>
            <a:ahLst/>
            <a:cxnLst/>
            <a:rect l="l" t="t" r="r" b="b"/>
            <a:pathLst>
              <a:path w="191770" h="267970">
                <a:moveTo>
                  <a:pt x="191262" y="0"/>
                </a:moveTo>
                <a:lnTo>
                  <a:pt x="0" y="267652"/>
                </a:lnTo>
              </a:path>
            </a:pathLst>
          </a:custGeom>
          <a:ln w="63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54852" y="6201618"/>
            <a:ext cx="19113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800" spc="-37" baseline="-37037" dirty="0">
                <a:latin typeface="Symbol"/>
                <a:cs typeface="Symbol"/>
              </a:rPr>
              <a:t></a:t>
            </a:r>
            <a:r>
              <a:rPr sz="700" spc="-25" dirty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57164" y="6478986"/>
            <a:ext cx="4076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5280" algn="l"/>
              </a:tabLst>
            </a:pPr>
            <a:r>
              <a:rPr sz="1200" spc="-50" dirty="0">
                <a:latin typeface="Symbol"/>
                <a:cs typeface="Symbol"/>
              </a:rPr>
              <a:t>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50" dirty="0"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0476" y="6272276"/>
            <a:ext cx="52400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spectral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density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proportional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1800" baseline="43981" dirty="0">
                <a:latin typeface="Symbol"/>
                <a:cs typeface="Symbol"/>
              </a:rPr>
              <a:t></a:t>
            </a:r>
            <a:r>
              <a:rPr sz="1800" spc="179" baseline="43981" dirty="0">
                <a:latin typeface="Times New Roman"/>
                <a:cs typeface="Times New Roman"/>
              </a:rPr>
              <a:t> </a:t>
            </a:r>
            <a:r>
              <a:rPr sz="1800" spc="-75" baseline="34722" dirty="0">
                <a:latin typeface="Times New Roman"/>
                <a:cs typeface="Times New Roman"/>
              </a:rPr>
              <a:t>1</a:t>
            </a:r>
            <a:endParaRPr sz="1800" baseline="34722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1764" y="6381450"/>
            <a:ext cx="45847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69240" algn="l"/>
              </a:tabLst>
            </a:pPr>
            <a:r>
              <a:rPr sz="1200" spc="-50" dirty="0">
                <a:latin typeface="Symbol"/>
                <a:cs typeface="Symbol"/>
              </a:rPr>
              <a:t>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800" i="1" baseline="-23148" dirty="0">
                <a:latin typeface="Times New Roman"/>
                <a:cs typeface="Times New Roman"/>
              </a:rPr>
              <a:t>f</a:t>
            </a:r>
            <a:r>
              <a:rPr sz="1800" i="1" spc="112" baseline="-23148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4075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5</a:t>
            </a:r>
            <a:r>
              <a:rPr dirty="0"/>
              <a:t>.</a:t>
            </a:r>
            <a:r>
              <a:rPr spc="-65" dirty="0"/>
              <a:t> </a:t>
            </a:r>
            <a:r>
              <a:rPr dirty="0"/>
              <a:t>General</a:t>
            </a:r>
            <a:r>
              <a:rPr spc="-45" dirty="0"/>
              <a:t> </a:t>
            </a:r>
            <a:r>
              <a:rPr spc="-10" dirty="0"/>
              <a:t>Comments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61999" y="5577984"/>
            <a:ext cx="83902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frequencies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below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few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KHz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(low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systems),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flicker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popcorn noise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most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significant,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ignored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higher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frequencies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‘white’</a:t>
            </a:r>
            <a:r>
              <a:rPr sz="2400" spc="-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predominates.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400" y="1633076"/>
            <a:ext cx="5617464" cy="34625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013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6</a:t>
            </a:r>
            <a:r>
              <a:rPr dirty="0"/>
              <a:t>.</a:t>
            </a:r>
            <a:r>
              <a:rPr spc="-50" dirty="0"/>
              <a:t> </a:t>
            </a:r>
            <a:r>
              <a:rPr dirty="0"/>
              <a:t>Noise </a:t>
            </a:r>
            <a:r>
              <a:rPr spc="-10" dirty="0"/>
              <a:t>Evaluation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0183" y="1295400"/>
            <a:ext cx="8750808" cy="152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85876" y="1477771"/>
            <a:ext cx="80289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essence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calculations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measurements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determine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signal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Noise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ratio,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i.e.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(S/N)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ratio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(S/N)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92017" y="3373183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4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68061" y="3373183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06696" y="4377690"/>
            <a:ext cx="872490" cy="0"/>
          </a:xfrm>
          <a:custGeom>
            <a:avLst/>
            <a:gdLst/>
            <a:ahLst/>
            <a:cxnLst/>
            <a:rect l="l" t="t" r="r" b="b"/>
            <a:pathLst>
              <a:path w="872489">
                <a:moveTo>
                  <a:pt x="0" y="0"/>
                </a:moveTo>
                <a:lnTo>
                  <a:pt x="872108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05056" y="5036248"/>
            <a:ext cx="933450" cy="0"/>
          </a:xfrm>
          <a:custGeom>
            <a:avLst/>
            <a:gdLst/>
            <a:ahLst/>
            <a:cxnLst/>
            <a:rect l="l" t="t" r="r" b="b"/>
            <a:pathLst>
              <a:path w="933450">
                <a:moveTo>
                  <a:pt x="0" y="0"/>
                </a:moveTo>
                <a:lnTo>
                  <a:pt x="933259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71303" y="5694807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4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11308" y="6365366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05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70652" y="6334452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i="1" spc="-25" dirty="0">
                <a:latin typeface="Times New Roman"/>
                <a:cs typeface="Times New Roman"/>
              </a:rPr>
              <a:t>dBm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78171" y="6334452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i="1" spc="-25" dirty="0">
                <a:latin typeface="Times New Roman"/>
                <a:cs typeface="Times New Roman"/>
              </a:rPr>
              <a:t>dBm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69435" y="6415441"/>
            <a:ext cx="3511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25" spc="-15" baseline="7936" dirty="0">
                <a:latin typeface="Symbol"/>
                <a:cs typeface="Symbol"/>
              </a:rPr>
              <a:t></a:t>
            </a:r>
            <a:r>
              <a:rPr sz="2625" spc="-157" baseline="7936" dirty="0">
                <a:latin typeface="Times New Roman"/>
                <a:cs typeface="Times New Roman"/>
              </a:rPr>
              <a:t> </a:t>
            </a:r>
            <a:r>
              <a:rPr sz="1000" i="1" spc="-25" dirty="0">
                <a:latin typeface="Times New Roman"/>
                <a:cs typeface="Times New Roman"/>
              </a:rPr>
              <a:t>dB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29811" y="5744880"/>
            <a:ext cx="3511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25" spc="-15" baseline="7936" dirty="0">
                <a:latin typeface="Symbol"/>
                <a:cs typeface="Symbol"/>
              </a:rPr>
              <a:t></a:t>
            </a:r>
            <a:r>
              <a:rPr sz="2625" spc="-157" baseline="7936" dirty="0">
                <a:latin typeface="Times New Roman"/>
                <a:cs typeface="Times New Roman"/>
              </a:rPr>
              <a:t> </a:t>
            </a:r>
            <a:r>
              <a:rPr sz="1000" i="1" spc="-25" dirty="0">
                <a:latin typeface="Times New Roman"/>
                <a:cs typeface="Times New Roman"/>
              </a:rPr>
              <a:t>dB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09491" y="5005524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i="1" spc="-25" dirty="0">
                <a:latin typeface="Times New Roman"/>
                <a:cs typeface="Times New Roman"/>
              </a:rPr>
              <a:t>dBm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9035" y="4347156"/>
            <a:ext cx="266065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i="1" spc="-25" dirty="0">
                <a:latin typeface="Times New Roman"/>
                <a:cs typeface="Times New Roman"/>
              </a:rPr>
              <a:t>dBm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48811" y="2751744"/>
            <a:ext cx="464184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25" baseline="6349" dirty="0">
                <a:latin typeface="Symbol"/>
                <a:cs typeface="Symbol"/>
              </a:rPr>
              <a:t></a:t>
            </a:r>
            <a:r>
              <a:rPr sz="2625" spc="-135" baseline="6349" dirty="0">
                <a:latin typeface="Times New Roman"/>
                <a:cs typeface="Times New Roman"/>
              </a:rPr>
              <a:t> </a:t>
            </a:r>
            <a:r>
              <a:rPr sz="1000" i="1" spc="-10" dirty="0">
                <a:latin typeface="Times New Roman"/>
                <a:cs typeface="Times New Roman"/>
              </a:rPr>
              <a:t>ratio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18508" y="6186840"/>
            <a:ext cx="11131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760" algn="l"/>
              </a:tabLst>
            </a:pPr>
            <a:r>
              <a:rPr sz="1750" dirty="0">
                <a:latin typeface="Symbol"/>
                <a:cs typeface="Symbol"/>
              </a:rPr>
              <a:t></a:t>
            </a:r>
            <a:r>
              <a:rPr sz="1750" spc="155" dirty="0">
                <a:latin typeface="Times New Roman"/>
                <a:cs typeface="Times New Roman"/>
              </a:rPr>
              <a:t> </a:t>
            </a:r>
            <a:r>
              <a:rPr sz="1750" i="1" spc="-50" dirty="0">
                <a:latin typeface="Times New Roman"/>
                <a:cs typeface="Times New Roman"/>
              </a:rPr>
              <a:t>S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Symbol"/>
                <a:cs typeface="Symbol"/>
              </a:rPr>
              <a:t></a:t>
            </a:r>
            <a:r>
              <a:rPr sz="1750" spc="195" dirty="0">
                <a:latin typeface="Times New Roman"/>
                <a:cs typeface="Times New Roman"/>
              </a:rPr>
              <a:t> </a:t>
            </a:r>
            <a:r>
              <a:rPr sz="1750" i="1" spc="-50" dirty="0">
                <a:latin typeface="Times New Roman"/>
                <a:cs typeface="Times New Roman"/>
              </a:rPr>
              <a:t>N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30523" y="6205128"/>
            <a:ext cx="6007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</a:t>
            </a:r>
            <a:r>
              <a:rPr sz="1750" spc="245" dirty="0">
                <a:latin typeface="Times New Roman"/>
                <a:cs typeface="Times New Roman"/>
              </a:rPr>
              <a:t> </a:t>
            </a:r>
            <a:r>
              <a:rPr sz="2625" i="1" baseline="-38095" dirty="0">
                <a:latin typeface="Times New Roman"/>
                <a:cs typeface="Times New Roman"/>
              </a:rPr>
              <a:t>N</a:t>
            </a:r>
            <a:r>
              <a:rPr sz="2625" i="1" spc="705" baseline="-38095" dirty="0">
                <a:latin typeface="Times New Roman"/>
                <a:cs typeface="Times New Roman"/>
              </a:rPr>
              <a:t> 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87852" y="5534568"/>
            <a:ext cx="6038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</a:t>
            </a:r>
            <a:r>
              <a:rPr sz="1750" spc="270" dirty="0">
                <a:latin typeface="Times New Roman"/>
                <a:cs typeface="Times New Roman"/>
              </a:rPr>
              <a:t> </a:t>
            </a:r>
            <a:r>
              <a:rPr sz="2625" i="1" baseline="-38095" dirty="0">
                <a:latin typeface="Times New Roman"/>
                <a:cs typeface="Times New Roman"/>
              </a:rPr>
              <a:t>N</a:t>
            </a:r>
            <a:r>
              <a:rPr sz="2625" i="1" spc="705" baseline="-38095" dirty="0">
                <a:latin typeface="Times New Roman"/>
                <a:cs typeface="Times New Roman"/>
              </a:rPr>
              <a:t> 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44444" y="4857912"/>
            <a:ext cx="72326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0705" algn="l"/>
              </a:tabLst>
            </a:pPr>
            <a:r>
              <a:rPr sz="1750" i="1" spc="-25" dirty="0">
                <a:latin typeface="Times New Roman"/>
                <a:cs typeface="Times New Roman"/>
              </a:rPr>
              <a:t>and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i="1" spc="-50" dirty="0">
                <a:latin typeface="Times New Roman"/>
                <a:cs typeface="Times New Roman"/>
              </a:rPr>
              <a:t>N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47492" y="4199544"/>
            <a:ext cx="131699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1815" algn="l"/>
              </a:tabLst>
            </a:pPr>
            <a:r>
              <a:rPr sz="1750" i="1" spc="-50" dirty="0">
                <a:latin typeface="Times New Roman"/>
                <a:cs typeface="Times New Roman"/>
              </a:rPr>
              <a:t>S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Symbol"/>
                <a:cs typeface="Symbol"/>
              </a:rPr>
              <a:t></a:t>
            </a:r>
            <a:r>
              <a:rPr sz="1750" spc="-1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10</a:t>
            </a:r>
            <a:r>
              <a:rPr sz="1750" spc="220" dirty="0">
                <a:latin typeface="Times New Roman"/>
                <a:cs typeface="Times New Roman"/>
              </a:rPr>
              <a:t> </a:t>
            </a:r>
            <a:r>
              <a:rPr sz="1750" spc="-25" dirty="0">
                <a:latin typeface="Times New Roman"/>
                <a:cs typeface="Times New Roman"/>
              </a:rPr>
              <a:t>log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5779" y="3705768"/>
            <a:ext cx="160528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640" algn="l"/>
                <a:tab pos="1243965" algn="l"/>
              </a:tabLst>
            </a:pPr>
            <a:r>
              <a:rPr sz="1750" i="1" spc="-20" dirty="0">
                <a:latin typeface="Times New Roman"/>
                <a:cs typeface="Times New Roman"/>
              </a:rPr>
              <a:t>Also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i="1" spc="-10" dirty="0">
                <a:latin typeface="Times New Roman"/>
                <a:cs typeface="Times New Roman"/>
              </a:rPr>
              <a:t>recall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i="1" spc="-20" dirty="0">
                <a:latin typeface="Times New Roman"/>
                <a:cs typeface="Times New Roman"/>
              </a:rPr>
              <a:t>that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48811" y="3422304"/>
            <a:ext cx="35433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25" baseline="6349" dirty="0">
                <a:latin typeface="Symbol"/>
                <a:cs typeface="Symbol"/>
              </a:rPr>
              <a:t></a:t>
            </a:r>
            <a:r>
              <a:rPr sz="2625" spc="-135" baseline="6349" dirty="0">
                <a:latin typeface="Times New Roman"/>
                <a:cs typeface="Times New Roman"/>
              </a:rPr>
              <a:t> </a:t>
            </a:r>
            <a:r>
              <a:rPr sz="1000" i="1" spc="-25" dirty="0">
                <a:latin typeface="Times New Roman"/>
                <a:cs typeface="Times New Roman"/>
              </a:rPr>
              <a:t>dB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86603" y="3367440"/>
            <a:ext cx="1746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i="1" spc="-50" dirty="0">
                <a:latin typeface="Times New Roman"/>
                <a:cs typeface="Times New Roman"/>
              </a:rPr>
              <a:t>N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09900" y="3211992"/>
            <a:ext cx="6007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</a:t>
            </a:r>
            <a:r>
              <a:rPr sz="1750" spc="270" dirty="0">
                <a:latin typeface="Times New Roman"/>
                <a:cs typeface="Times New Roman"/>
              </a:rPr>
              <a:t> </a:t>
            </a:r>
            <a:r>
              <a:rPr sz="2625" i="1" baseline="-38095" dirty="0">
                <a:latin typeface="Times New Roman"/>
                <a:cs typeface="Times New Roman"/>
              </a:rPr>
              <a:t>N</a:t>
            </a:r>
            <a:r>
              <a:rPr sz="2625" i="1" spc="667" baseline="-38095" dirty="0">
                <a:latin typeface="Times New Roman"/>
                <a:cs typeface="Times New Roman"/>
              </a:rPr>
              <a:t> 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73067" y="2336107"/>
            <a:ext cx="535305" cy="65341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70"/>
              </a:spcBef>
            </a:pPr>
            <a:r>
              <a:rPr sz="2625" baseline="-34920" dirty="0">
                <a:latin typeface="Symbol"/>
                <a:cs typeface="Symbol"/>
              </a:rPr>
              <a:t></a:t>
            </a:r>
            <a:r>
              <a:rPr sz="2625" spc="232" baseline="-34920" dirty="0">
                <a:latin typeface="Times New Roman"/>
                <a:cs typeface="Times New Roman"/>
              </a:rPr>
              <a:t> </a:t>
            </a:r>
            <a:r>
              <a:rPr sz="175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50" i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1750" i="1" u="sng" spc="5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175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370"/>
              </a:spcBef>
            </a:pPr>
            <a:r>
              <a:rPr sz="1750" i="1" spc="-50" dirty="0">
                <a:latin typeface="Times New Roman"/>
                <a:cs typeface="Times New Roman"/>
              </a:rPr>
              <a:t>N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09900" y="2541432"/>
            <a:ext cx="6007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</a:t>
            </a:r>
            <a:r>
              <a:rPr sz="1750" spc="270" dirty="0">
                <a:latin typeface="Times New Roman"/>
                <a:cs typeface="Times New Roman"/>
              </a:rPr>
              <a:t> </a:t>
            </a:r>
            <a:r>
              <a:rPr sz="2625" i="1" baseline="-38095" dirty="0">
                <a:latin typeface="Times New Roman"/>
                <a:cs typeface="Times New Roman"/>
              </a:rPr>
              <a:t>N</a:t>
            </a:r>
            <a:r>
              <a:rPr sz="2625" i="1" spc="667" baseline="-38095" dirty="0">
                <a:latin typeface="Times New Roman"/>
                <a:cs typeface="Times New Roman"/>
              </a:rPr>
              <a:t> 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55923" y="6384960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55923" y="6061872"/>
            <a:ext cx="5499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1484" algn="l"/>
              </a:tabLst>
            </a:pPr>
            <a:r>
              <a:rPr sz="1750" dirty="0">
                <a:latin typeface="Symbol"/>
                <a:cs typeface="Symbol"/>
              </a:rPr>
              <a:t></a:t>
            </a:r>
            <a:r>
              <a:rPr sz="1750" spc="434" dirty="0">
                <a:latin typeface="Times New Roman"/>
                <a:cs typeface="Times New Roman"/>
              </a:rPr>
              <a:t> </a:t>
            </a:r>
            <a:r>
              <a:rPr sz="2625" i="1" spc="-75" baseline="3174" dirty="0">
                <a:latin typeface="Times New Roman"/>
                <a:cs typeface="Times New Roman"/>
              </a:rPr>
              <a:t>S</a:t>
            </a:r>
            <a:r>
              <a:rPr sz="2625" i="1" baseline="3174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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13252" y="5714400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09900" y="5516280"/>
            <a:ext cx="9817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57885" algn="l"/>
              </a:tabLst>
            </a:pPr>
            <a:r>
              <a:rPr sz="1750" i="1" spc="50" dirty="0">
                <a:latin typeface="Times New Roman"/>
                <a:cs typeface="Times New Roman"/>
              </a:rPr>
              <a:t>i</a:t>
            </a:r>
            <a:r>
              <a:rPr sz="1750" spc="50" dirty="0">
                <a:latin typeface="Times New Roman"/>
                <a:cs typeface="Times New Roman"/>
              </a:rPr>
              <a:t>.</a:t>
            </a:r>
            <a:r>
              <a:rPr sz="1750" i="1" spc="50" dirty="0">
                <a:latin typeface="Times New Roman"/>
                <a:cs typeface="Times New Roman"/>
              </a:rPr>
              <a:t>e</a:t>
            </a:r>
            <a:r>
              <a:rPr sz="1750" spc="50" dirty="0">
                <a:latin typeface="Times New Roman"/>
                <a:cs typeface="Times New Roman"/>
              </a:rPr>
              <a:t>.</a:t>
            </a:r>
            <a:r>
              <a:rPr sz="1750" spc="170" dirty="0">
                <a:latin typeface="Times New Roman"/>
                <a:cs typeface="Times New Roman"/>
              </a:rPr>
              <a:t> </a:t>
            </a:r>
            <a:r>
              <a:rPr sz="2625" baseline="31746" dirty="0">
                <a:latin typeface="Symbol"/>
                <a:cs typeface="Symbol"/>
              </a:rPr>
              <a:t></a:t>
            </a:r>
            <a:r>
              <a:rPr sz="2625" spc="667" baseline="31746" dirty="0">
                <a:latin typeface="Times New Roman"/>
                <a:cs typeface="Times New Roman"/>
              </a:rPr>
              <a:t> </a:t>
            </a:r>
            <a:r>
              <a:rPr sz="2625" i="1" spc="-75" baseline="34920" dirty="0">
                <a:latin typeface="Times New Roman"/>
                <a:cs typeface="Times New Roman"/>
              </a:rPr>
              <a:t>S</a:t>
            </a:r>
            <a:r>
              <a:rPr sz="2625" i="1" baseline="34920" dirty="0">
                <a:latin typeface="Times New Roman"/>
                <a:cs typeface="Times New Roman"/>
              </a:rPr>
              <a:t>	</a:t>
            </a:r>
            <a:r>
              <a:rPr sz="2625" spc="-75" baseline="31746" dirty="0">
                <a:latin typeface="Symbol"/>
                <a:cs typeface="Symbol"/>
              </a:rPr>
              <a:t></a:t>
            </a:r>
            <a:endParaRPr sz="2625" baseline="31746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60667" y="5056032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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248147" y="4876200"/>
            <a:ext cx="122364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4585" algn="l"/>
              </a:tabLst>
            </a:pPr>
            <a:r>
              <a:rPr sz="1750" spc="-50" dirty="0">
                <a:latin typeface="Symbol"/>
                <a:cs typeface="Symbol"/>
              </a:rPr>
              <a:t>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48147" y="5056032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549900" y="5031648"/>
            <a:ext cx="49466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25" dirty="0">
                <a:latin typeface="Times New Roman"/>
                <a:cs typeface="Times New Roman"/>
              </a:rPr>
              <a:t>1</a:t>
            </a:r>
            <a:r>
              <a:rPr sz="1750" i="1" spc="-25" dirty="0">
                <a:latin typeface="Times New Roman"/>
                <a:cs typeface="Times New Roman"/>
              </a:rPr>
              <a:t>mW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48147" y="4717704"/>
            <a:ext cx="122364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4885" algn="l"/>
              </a:tabLst>
            </a:pPr>
            <a:r>
              <a:rPr sz="2625" baseline="-3174" dirty="0">
                <a:latin typeface="Symbol"/>
                <a:cs typeface="Symbol"/>
              </a:rPr>
              <a:t></a:t>
            </a:r>
            <a:r>
              <a:rPr sz="2625" spc="405" baseline="-3174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N</a:t>
            </a:r>
            <a:r>
              <a:rPr sz="1750" i="1" spc="95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(</a:t>
            </a:r>
            <a:r>
              <a:rPr sz="1750" spc="-235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mW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Times New Roman"/>
                <a:cs typeface="Times New Roman"/>
              </a:rPr>
              <a:t>)</a:t>
            </a:r>
            <a:r>
              <a:rPr sz="1750" spc="70" dirty="0">
                <a:latin typeface="Times New Roman"/>
                <a:cs typeface="Times New Roman"/>
              </a:rPr>
              <a:t> </a:t>
            </a:r>
            <a:r>
              <a:rPr sz="2625" spc="-75" baseline="-3174" dirty="0">
                <a:latin typeface="Symbol"/>
                <a:cs typeface="Symbol"/>
              </a:rPr>
              <a:t></a:t>
            </a:r>
            <a:endParaRPr sz="2625" baseline="-3174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84396" y="4857912"/>
            <a:ext cx="78041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</a:t>
            </a:r>
            <a:r>
              <a:rPr sz="1750" spc="-1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10</a:t>
            </a:r>
            <a:r>
              <a:rPr sz="1750" spc="245" dirty="0">
                <a:latin typeface="Times New Roman"/>
                <a:cs typeface="Times New Roman"/>
              </a:rPr>
              <a:t> </a:t>
            </a:r>
            <a:r>
              <a:rPr sz="1750" spc="-25" dirty="0">
                <a:latin typeface="Times New Roman"/>
                <a:cs typeface="Times New Roman"/>
              </a:rPr>
              <a:t>log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02300" y="4397664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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50740" y="4217832"/>
            <a:ext cx="11626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3625" algn="l"/>
              </a:tabLst>
            </a:pPr>
            <a:r>
              <a:rPr sz="1750" spc="-50" dirty="0">
                <a:latin typeface="Symbol"/>
                <a:cs typeface="Symbol"/>
              </a:rPr>
              <a:t>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50740" y="4397664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918964" y="4373280"/>
            <a:ext cx="49466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25" dirty="0">
                <a:latin typeface="Times New Roman"/>
                <a:cs typeface="Times New Roman"/>
              </a:rPr>
              <a:t>1</a:t>
            </a:r>
            <a:r>
              <a:rPr sz="1750" i="1" spc="-25" dirty="0">
                <a:latin typeface="Times New Roman"/>
                <a:cs typeface="Times New Roman"/>
              </a:rPr>
              <a:t>mW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50740" y="4059336"/>
            <a:ext cx="11626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0750" algn="l"/>
              </a:tabLst>
            </a:pPr>
            <a:r>
              <a:rPr sz="2625" baseline="-3174" dirty="0">
                <a:latin typeface="Symbol"/>
                <a:cs typeface="Symbol"/>
              </a:rPr>
              <a:t></a:t>
            </a:r>
            <a:r>
              <a:rPr sz="2625" spc="300" baseline="-3174" dirty="0">
                <a:latin typeface="Times New Roman"/>
                <a:cs typeface="Times New Roman"/>
              </a:rPr>
              <a:t> </a:t>
            </a:r>
            <a:r>
              <a:rPr sz="1750" i="1" dirty="0">
                <a:latin typeface="Times New Roman"/>
                <a:cs typeface="Times New Roman"/>
              </a:rPr>
              <a:t>S</a:t>
            </a:r>
            <a:r>
              <a:rPr sz="1750" i="1" spc="-20" dirty="0">
                <a:latin typeface="Times New Roman"/>
                <a:cs typeface="Times New Roman"/>
              </a:rPr>
              <a:t> </a:t>
            </a:r>
            <a:r>
              <a:rPr sz="1750" spc="-10" dirty="0">
                <a:latin typeface="Times New Roman"/>
                <a:cs typeface="Times New Roman"/>
              </a:rPr>
              <a:t>(</a:t>
            </a:r>
            <a:r>
              <a:rPr sz="1750" spc="-235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Times New Roman"/>
                <a:cs typeface="Times New Roman"/>
              </a:rPr>
              <a:t>mW</a:t>
            </a:r>
            <a:r>
              <a:rPr sz="1750" i="1" dirty="0">
                <a:latin typeface="Times New Roman"/>
                <a:cs typeface="Times New Roman"/>
              </a:rPr>
              <a:t>	</a:t>
            </a:r>
            <a:r>
              <a:rPr sz="1750" dirty="0">
                <a:latin typeface="Times New Roman"/>
                <a:cs typeface="Times New Roman"/>
              </a:rPr>
              <a:t>)</a:t>
            </a:r>
            <a:r>
              <a:rPr sz="1750" spc="95" dirty="0">
                <a:latin typeface="Times New Roman"/>
                <a:cs typeface="Times New Roman"/>
              </a:rPr>
              <a:t> </a:t>
            </a:r>
            <a:r>
              <a:rPr sz="2625" spc="-75" baseline="-3174" dirty="0">
                <a:latin typeface="Symbol"/>
                <a:cs typeface="Symbol"/>
              </a:rPr>
              <a:t></a:t>
            </a:r>
            <a:endParaRPr sz="2625" baseline="-3174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909820" y="3211992"/>
            <a:ext cx="5530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</a:tabLst>
            </a:pPr>
            <a:r>
              <a:rPr sz="1750" spc="-50" dirty="0">
                <a:latin typeface="Symbol"/>
                <a:cs typeface="Symbol"/>
              </a:rPr>
              <a:t>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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09820" y="3394872"/>
            <a:ext cx="5530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</a:tabLst>
            </a:pPr>
            <a:r>
              <a:rPr sz="1750" spc="-50" dirty="0">
                <a:latin typeface="Symbol"/>
                <a:cs typeface="Symbol"/>
              </a:rPr>
              <a:t>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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09820" y="3068736"/>
            <a:ext cx="55308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</a:tabLst>
            </a:pPr>
            <a:r>
              <a:rPr sz="1750" dirty="0">
                <a:latin typeface="Symbol"/>
                <a:cs typeface="Symbol"/>
              </a:rPr>
              <a:t></a:t>
            </a:r>
            <a:r>
              <a:rPr sz="1750" spc="434" dirty="0">
                <a:latin typeface="Times New Roman"/>
                <a:cs typeface="Times New Roman"/>
              </a:rPr>
              <a:t> </a:t>
            </a:r>
            <a:r>
              <a:rPr sz="2625" i="1" spc="-75" baseline="3174" dirty="0">
                <a:latin typeface="Times New Roman"/>
                <a:cs typeface="Times New Roman"/>
              </a:rPr>
              <a:t>S</a:t>
            </a:r>
            <a:r>
              <a:rPr sz="2625" i="1" baseline="3174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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64355" y="3193704"/>
            <a:ext cx="814069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Symbol"/>
                <a:cs typeface="Symbol"/>
              </a:rPr>
              <a:t></a:t>
            </a:r>
            <a:r>
              <a:rPr sz="1750" spc="-1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10</a:t>
            </a:r>
            <a:r>
              <a:rPr sz="1750" spc="35" dirty="0">
                <a:latin typeface="Times New Roman"/>
                <a:cs typeface="Times New Roman"/>
              </a:rPr>
              <a:t>  </a:t>
            </a:r>
            <a:r>
              <a:rPr sz="1750" spc="-25" dirty="0">
                <a:latin typeface="Times New Roman"/>
                <a:cs typeface="Times New Roman"/>
              </a:rPr>
              <a:t>log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35300" y="3394872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35300" y="3068736"/>
            <a:ext cx="549910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1484" algn="l"/>
              </a:tabLst>
            </a:pPr>
            <a:r>
              <a:rPr sz="1750" dirty="0">
                <a:latin typeface="Symbol"/>
                <a:cs typeface="Symbol"/>
              </a:rPr>
              <a:t></a:t>
            </a:r>
            <a:r>
              <a:rPr sz="1750" spc="434" dirty="0">
                <a:latin typeface="Times New Roman"/>
                <a:cs typeface="Times New Roman"/>
              </a:rPr>
              <a:t> </a:t>
            </a:r>
            <a:r>
              <a:rPr sz="2625" i="1" spc="-75" baseline="3174" dirty="0">
                <a:latin typeface="Times New Roman"/>
                <a:cs typeface="Times New Roman"/>
              </a:rPr>
              <a:t>S</a:t>
            </a:r>
            <a:r>
              <a:rPr sz="2625" i="1" baseline="3174" dirty="0">
                <a:latin typeface="Times New Roman"/>
                <a:cs typeface="Times New Roman"/>
              </a:rPr>
              <a:t>	</a:t>
            </a:r>
            <a:r>
              <a:rPr sz="1750" spc="-50" dirty="0">
                <a:latin typeface="Symbol"/>
                <a:cs typeface="Symbol"/>
              </a:rPr>
              <a:t>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035300" y="2724312"/>
            <a:ext cx="11112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50" dirty="0">
                <a:latin typeface="Symbol"/>
                <a:cs typeface="Symbol"/>
              </a:rPr>
              <a:t></a:t>
            </a:r>
            <a:endParaRPr sz="175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60476" y="2209291"/>
            <a:ext cx="28505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dirty="0">
                <a:latin typeface="Times New Roman"/>
                <a:cs typeface="Times New Roman"/>
              </a:rPr>
              <a:t>expression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dB.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625" baseline="-26984" dirty="0">
                <a:latin typeface="Symbol"/>
                <a:cs typeface="Symbol"/>
              </a:rPr>
              <a:t></a:t>
            </a:r>
            <a:r>
              <a:rPr sz="2625" spc="22" baseline="-26984" dirty="0">
                <a:latin typeface="Times New Roman"/>
                <a:cs typeface="Times New Roman"/>
              </a:rPr>
              <a:t> </a:t>
            </a:r>
            <a:r>
              <a:rPr sz="2625" i="1" u="sng" spc="-22" baseline="-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25" i="1" u="sng" baseline="-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625" i="1" u="sng" spc="450" baseline="-222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25" i="1" u="none" spc="-254" baseline="-22222" dirty="0">
                <a:latin typeface="Times New Roman"/>
                <a:cs typeface="Times New Roman"/>
              </a:rPr>
              <a:t> </a:t>
            </a:r>
            <a:r>
              <a:rPr sz="2625" u="none" spc="-75" baseline="-26984" dirty="0">
                <a:latin typeface="Symbol"/>
                <a:cs typeface="Symbol"/>
              </a:rPr>
              <a:t></a:t>
            </a:r>
            <a:endParaRPr sz="2625" baseline="-26984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339332" y="5663892"/>
            <a:ext cx="15748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062220" y="5663892"/>
            <a:ext cx="15748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278884" y="5516280"/>
            <a:ext cx="2484755" cy="292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6319" algn="l"/>
                <a:tab pos="2322830" algn="l"/>
              </a:tabLst>
            </a:pPr>
            <a:r>
              <a:rPr sz="1750" dirty="0">
                <a:latin typeface="Symbol"/>
                <a:cs typeface="Symbol"/>
              </a:rPr>
              <a:t></a:t>
            </a:r>
            <a:r>
              <a:rPr sz="1750" dirty="0">
                <a:latin typeface="Times New Roman"/>
                <a:cs typeface="Times New Roman"/>
              </a:rPr>
              <a:t>10</a:t>
            </a:r>
            <a:r>
              <a:rPr sz="1750" spc="120" dirty="0">
                <a:latin typeface="Times New Roman"/>
                <a:cs typeface="Times New Roman"/>
              </a:rPr>
              <a:t> </a:t>
            </a:r>
            <a:r>
              <a:rPr sz="1750" spc="-25" dirty="0">
                <a:latin typeface="Times New Roman"/>
                <a:cs typeface="Times New Roman"/>
              </a:rPr>
              <a:t>log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i="1" dirty="0">
                <a:latin typeface="Times New Roman"/>
                <a:cs typeface="Times New Roman"/>
              </a:rPr>
              <a:t>S</a:t>
            </a:r>
            <a:r>
              <a:rPr sz="1750" i="1" spc="265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Symbol"/>
                <a:cs typeface="Symbol"/>
              </a:rPr>
              <a:t></a:t>
            </a:r>
            <a:r>
              <a:rPr sz="1750" spc="-130" dirty="0">
                <a:latin typeface="Times New Roman"/>
                <a:cs typeface="Times New Roman"/>
              </a:rPr>
              <a:t> </a:t>
            </a:r>
            <a:r>
              <a:rPr sz="1750" dirty="0">
                <a:latin typeface="Times New Roman"/>
                <a:cs typeface="Times New Roman"/>
              </a:rPr>
              <a:t>10</a:t>
            </a:r>
            <a:r>
              <a:rPr sz="1750" spc="245" dirty="0">
                <a:latin typeface="Times New Roman"/>
                <a:cs typeface="Times New Roman"/>
              </a:rPr>
              <a:t> </a:t>
            </a:r>
            <a:r>
              <a:rPr sz="1750" spc="-25" dirty="0">
                <a:latin typeface="Times New Roman"/>
                <a:cs typeface="Times New Roman"/>
              </a:rPr>
              <a:t>log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i="1" spc="-50" dirty="0">
                <a:latin typeface="Times New Roman"/>
                <a:cs typeface="Times New Roman"/>
              </a:rPr>
              <a:t>N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019547" y="5005524"/>
            <a:ext cx="15748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422140" y="4347156"/>
            <a:ext cx="15748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733035" y="3341316"/>
            <a:ext cx="15748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25" dirty="0">
                <a:latin typeface="Times New Roman"/>
                <a:cs typeface="Times New Roman"/>
              </a:rPr>
              <a:t>10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1432</Words>
  <Application>Microsoft Office PowerPoint</Application>
  <PresentationFormat>Custom</PresentationFormat>
  <Paragraphs>199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Symbol</vt:lpstr>
      <vt:lpstr>Times New Roman</vt:lpstr>
      <vt:lpstr>Verdana</vt:lpstr>
      <vt:lpstr>Wingdings</vt:lpstr>
      <vt:lpstr>Office Theme</vt:lpstr>
      <vt:lpstr>Noise in Communication Systems</vt:lpstr>
      <vt:lpstr>1. Introduction</vt:lpstr>
      <vt:lpstr>1. Introduction (Cont’d)</vt:lpstr>
      <vt:lpstr>2. Thermal Noise (Johnson Noise)</vt:lpstr>
      <vt:lpstr>2. Thermal Noise (Johnson Noise) (Cont’d)</vt:lpstr>
      <vt:lpstr>3. Shot Noise</vt:lpstr>
      <vt:lpstr>4. Low Frequency or Flicker Noise</vt:lpstr>
      <vt:lpstr>5. General Comments</vt:lpstr>
      <vt:lpstr>6. Noise Evaluation</vt:lpstr>
      <vt:lpstr>6. Noise Evaluation (Cont’d)</vt:lpstr>
      <vt:lpstr>6. Noise Evaluation (Cont’d)</vt:lpstr>
      <vt:lpstr>7. Matched Communication Systems</vt:lpstr>
      <vt:lpstr>7. Matched Communication Systems (Cont’d)</vt:lpstr>
      <vt:lpstr>8. Signal to Noise</vt:lpstr>
      <vt:lpstr>9. Noise Factor- Noise Figure (Cont’d)</vt:lpstr>
      <vt:lpstr>9. Noise Figure – Noise Factor for Active Elements</vt:lpstr>
      <vt:lpstr>9. Noise Figure – Noise Factor for Active Elements (Cont’d)</vt:lpstr>
      <vt:lpstr>10. Noise Temperature</vt:lpstr>
      <vt:lpstr>11. Noise Figure – Noise Factor for Passive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Noise in Communication Systems</dc:title>
  <cp:lastModifiedBy>LIBRARY - 1</cp:lastModifiedBy>
  <cp:revision>24</cp:revision>
  <dcterms:created xsi:type="dcterms:W3CDTF">2024-02-07T09:12:11Z</dcterms:created>
  <dcterms:modified xsi:type="dcterms:W3CDTF">2024-02-07T09:33:17Z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2020-05-01T00:00:00Z</vt:filetime>
  </property>
  <property fmtid="{D5CDD505-2E9C-101B-9397-08002B2CF9AE}" pid="3" name="LastSaved">
    <vt:filetime>2024-02-07T00:00:00Z</vt:filetime>
  </property>
  <property fmtid="{D5CDD505-2E9C-101B-9397-08002B2CF9AE}" pid="4" name="Producer">
    <vt:lpwstr>3-Heights(TM) PDF Security Shell 4.8.25.2 (http://www.pdf-tools.com)</vt:lpwstr>
  </property>
</Properties>
</file>