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EFD2F-96D0-4243-BBB0-FADEF60420BE}" type="datetimeFigureOut">
              <a:rPr lang="en-US" smtClean="0"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6FCC9-54E4-4AC8-AAA4-3823A5F92D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EFD2F-96D0-4243-BBB0-FADEF60420BE}" type="datetimeFigureOut">
              <a:rPr lang="en-US" smtClean="0"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6FCC9-54E4-4AC8-AAA4-3823A5F92D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EFD2F-96D0-4243-BBB0-FADEF60420BE}" type="datetimeFigureOut">
              <a:rPr lang="en-US" smtClean="0"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6FCC9-54E4-4AC8-AAA4-3823A5F92D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EFD2F-96D0-4243-BBB0-FADEF60420BE}" type="datetimeFigureOut">
              <a:rPr lang="en-US" smtClean="0"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6FCC9-54E4-4AC8-AAA4-3823A5F92D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EFD2F-96D0-4243-BBB0-FADEF60420BE}" type="datetimeFigureOut">
              <a:rPr lang="en-US" smtClean="0"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6FCC9-54E4-4AC8-AAA4-3823A5F92D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EFD2F-96D0-4243-BBB0-FADEF60420BE}" type="datetimeFigureOut">
              <a:rPr lang="en-US" smtClean="0"/>
              <a:t>3/23/2024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6FCC9-54E4-4AC8-AAA4-3823A5F92D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EFD2F-96D0-4243-BBB0-FADEF60420BE}" type="datetimeFigureOut">
              <a:rPr lang="en-US" smtClean="0"/>
              <a:t>3/23/2024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6FCC9-54E4-4AC8-AAA4-3823A5F92D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EFD2F-96D0-4243-BBB0-FADEF60420BE}" type="datetimeFigureOut">
              <a:rPr lang="en-US" smtClean="0"/>
              <a:t>3/23/2024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6FCC9-54E4-4AC8-AAA4-3823A5F92D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EFD2F-96D0-4243-BBB0-FADEF60420BE}" type="datetimeFigureOut">
              <a:rPr lang="en-US" smtClean="0"/>
              <a:t>3/23/2024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6FCC9-54E4-4AC8-AAA4-3823A5F92D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EFD2F-96D0-4243-BBB0-FADEF60420BE}" type="datetimeFigureOut">
              <a:rPr lang="en-US" smtClean="0"/>
              <a:t>3/23/2024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6FCC9-54E4-4AC8-AAA4-3823A5F92D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EFD2F-96D0-4243-BBB0-FADEF60420BE}" type="datetimeFigureOut">
              <a:rPr lang="en-US" smtClean="0"/>
              <a:t>3/23/2024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6FCC9-54E4-4AC8-AAA4-3823A5F92D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EEFD2F-96D0-4243-BBB0-FADEF60420BE}" type="datetimeFigureOut">
              <a:rPr lang="en-US" smtClean="0"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26FCC9-54E4-4AC8-AAA4-3823A5F92D0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7.jpe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55896" y="42712"/>
            <a:ext cx="5432612" cy="846386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120"/>
              </a:spcBef>
            </a:pPr>
            <a:r>
              <a:rPr sz="2700" b="0" dirty="0">
                <a:solidFill>
                  <a:srgbClr val="FF0000"/>
                </a:solidFill>
                <a:latin typeface="Calibri"/>
                <a:cs typeface="Calibri"/>
              </a:rPr>
              <a:t>Unit</a:t>
            </a:r>
            <a:r>
              <a:rPr sz="2700" b="0" spc="-6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700" b="0" spc="-25" dirty="0">
                <a:solidFill>
                  <a:srgbClr val="FF0000"/>
                </a:solidFill>
                <a:latin typeface="Calibri"/>
                <a:cs typeface="Calibri"/>
              </a:rPr>
              <a:t>III</a:t>
            </a:r>
            <a:endParaRPr sz="27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30"/>
              </a:spcBef>
            </a:pPr>
            <a:r>
              <a:rPr sz="2700" b="0" dirty="0">
                <a:solidFill>
                  <a:srgbClr val="FF0000"/>
                </a:solidFill>
                <a:latin typeface="Calibri"/>
                <a:cs typeface="Calibri"/>
              </a:rPr>
              <a:t>VLSI</a:t>
            </a:r>
            <a:r>
              <a:rPr sz="2700" b="0" spc="-3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700" b="0" dirty="0">
                <a:solidFill>
                  <a:srgbClr val="FF0000"/>
                </a:solidFill>
                <a:latin typeface="Calibri"/>
                <a:cs typeface="Calibri"/>
              </a:rPr>
              <a:t>CIRCUIT</a:t>
            </a:r>
            <a:r>
              <a:rPr sz="2700" b="0" spc="-3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700" b="0" dirty="0">
                <a:solidFill>
                  <a:srgbClr val="FF0000"/>
                </a:solidFill>
                <a:latin typeface="Calibri"/>
                <a:cs typeface="Calibri"/>
              </a:rPr>
              <a:t>DESIGN</a:t>
            </a:r>
            <a:r>
              <a:rPr sz="2700" b="0" spc="-3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700" b="0" spc="-10" dirty="0">
                <a:solidFill>
                  <a:srgbClr val="FF0000"/>
                </a:solidFill>
                <a:latin typeface="Calibri"/>
                <a:cs typeface="Calibri"/>
              </a:rPr>
              <a:t>PROCESSES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44057" y="649533"/>
            <a:ext cx="8015194" cy="668388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550" spc="-10" dirty="0">
                <a:solidFill>
                  <a:srgbClr val="FF0000"/>
                </a:solidFill>
                <a:latin typeface="Calibri"/>
                <a:cs typeface="Calibri"/>
              </a:rPr>
              <a:t>Topics</a:t>
            </a:r>
            <a:endParaRPr sz="2550">
              <a:latin typeface="Calibri"/>
              <a:cs typeface="Calibri"/>
            </a:endParaRPr>
          </a:p>
          <a:p>
            <a:pPr marL="303530" indent="-290830">
              <a:lnSpc>
                <a:spcPct val="200000"/>
              </a:lnSpc>
              <a:buFont typeface="Arial MT"/>
              <a:buChar char="•"/>
              <a:tabLst>
                <a:tab pos="303530" algn="l"/>
              </a:tabLst>
            </a:pPr>
            <a:r>
              <a:rPr sz="2550" dirty="0">
                <a:latin typeface="Calibri"/>
                <a:cs typeface="Calibri"/>
              </a:rPr>
              <a:t>VLSI</a:t>
            </a:r>
            <a:r>
              <a:rPr sz="2550" spc="-125" dirty="0">
                <a:latin typeface="Times New Roman"/>
                <a:cs typeface="Times New Roman"/>
              </a:rPr>
              <a:t> </a:t>
            </a:r>
            <a:r>
              <a:rPr sz="2550" dirty="0">
                <a:latin typeface="Calibri"/>
                <a:cs typeface="Calibri"/>
              </a:rPr>
              <a:t>design</a:t>
            </a:r>
            <a:r>
              <a:rPr sz="2550" spc="-114" dirty="0">
                <a:latin typeface="Times New Roman"/>
                <a:cs typeface="Times New Roman"/>
              </a:rPr>
              <a:t> </a:t>
            </a:r>
            <a:r>
              <a:rPr sz="2550" spc="-20" dirty="0">
                <a:latin typeface="Calibri"/>
                <a:cs typeface="Calibri"/>
              </a:rPr>
              <a:t>flow</a:t>
            </a:r>
            <a:endParaRPr sz="2550">
              <a:latin typeface="Calibri"/>
              <a:cs typeface="Calibri"/>
            </a:endParaRPr>
          </a:p>
          <a:p>
            <a:pPr marL="303530" indent="-290830">
              <a:lnSpc>
                <a:spcPct val="200000"/>
              </a:lnSpc>
              <a:buFont typeface="Arial MT"/>
              <a:buChar char="•"/>
              <a:tabLst>
                <a:tab pos="303530" algn="l"/>
              </a:tabLst>
            </a:pPr>
            <a:r>
              <a:rPr sz="2550" dirty="0">
                <a:latin typeface="Calibri"/>
                <a:cs typeface="Calibri"/>
              </a:rPr>
              <a:t>MOS</a:t>
            </a:r>
            <a:r>
              <a:rPr sz="2550" spc="-100" dirty="0">
                <a:latin typeface="Times New Roman"/>
                <a:cs typeface="Times New Roman"/>
              </a:rPr>
              <a:t> </a:t>
            </a:r>
            <a:r>
              <a:rPr sz="2550" spc="-10" dirty="0">
                <a:latin typeface="Calibri"/>
                <a:cs typeface="Calibri"/>
              </a:rPr>
              <a:t>layers</a:t>
            </a:r>
            <a:endParaRPr sz="2550">
              <a:latin typeface="Calibri"/>
              <a:cs typeface="Calibri"/>
            </a:endParaRPr>
          </a:p>
          <a:p>
            <a:pPr marL="303530" indent="-290830">
              <a:lnSpc>
                <a:spcPct val="200000"/>
              </a:lnSpc>
              <a:spcBef>
                <a:spcPts val="5"/>
              </a:spcBef>
              <a:buFont typeface="Arial MT"/>
              <a:buChar char="•"/>
              <a:tabLst>
                <a:tab pos="303530" algn="l"/>
              </a:tabLst>
            </a:pPr>
            <a:r>
              <a:rPr sz="2550" dirty="0">
                <a:latin typeface="Calibri"/>
                <a:cs typeface="Calibri"/>
              </a:rPr>
              <a:t>Stick</a:t>
            </a:r>
            <a:r>
              <a:rPr sz="2550" spc="-100" dirty="0">
                <a:latin typeface="Times New Roman"/>
                <a:cs typeface="Times New Roman"/>
              </a:rPr>
              <a:t> </a:t>
            </a:r>
            <a:r>
              <a:rPr sz="2550" spc="-10" dirty="0">
                <a:latin typeface="Calibri"/>
                <a:cs typeface="Calibri"/>
              </a:rPr>
              <a:t>diagrams</a:t>
            </a:r>
            <a:endParaRPr sz="2550">
              <a:latin typeface="Calibri"/>
              <a:cs typeface="Calibri"/>
            </a:endParaRPr>
          </a:p>
          <a:p>
            <a:pPr marL="303530" indent="-290830">
              <a:lnSpc>
                <a:spcPct val="200000"/>
              </a:lnSpc>
              <a:buFont typeface="Arial MT"/>
              <a:buChar char="•"/>
              <a:tabLst>
                <a:tab pos="303530" algn="l"/>
              </a:tabLst>
            </a:pPr>
            <a:r>
              <a:rPr sz="2550" dirty="0">
                <a:latin typeface="Calibri"/>
                <a:cs typeface="Calibri"/>
              </a:rPr>
              <a:t>Design</a:t>
            </a:r>
            <a:r>
              <a:rPr sz="2550" spc="-120" dirty="0">
                <a:latin typeface="Times New Roman"/>
                <a:cs typeface="Times New Roman"/>
              </a:rPr>
              <a:t> </a:t>
            </a:r>
            <a:r>
              <a:rPr sz="2550" dirty="0">
                <a:latin typeface="Calibri"/>
                <a:cs typeface="Calibri"/>
              </a:rPr>
              <a:t>Rules</a:t>
            </a:r>
            <a:r>
              <a:rPr sz="2550" spc="-114" dirty="0">
                <a:latin typeface="Times New Roman"/>
                <a:cs typeface="Times New Roman"/>
              </a:rPr>
              <a:t> </a:t>
            </a:r>
            <a:r>
              <a:rPr sz="2550" dirty="0">
                <a:latin typeface="Calibri"/>
                <a:cs typeface="Calibri"/>
              </a:rPr>
              <a:t>and</a:t>
            </a:r>
            <a:r>
              <a:rPr sz="2550" spc="-125" dirty="0">
                <a:latin typeface="Times New Roman"/>
                <a:cs typeface="Times New Roman"/>
              </a:rPr>
              <a:t> </a:t>
            </a:r>
            <a:r>
              <a:rPr sz="2550" spc="-10" dirty="0">
                <a:latin typeface="Calibri"/>
                <a:cs typeface="Calibri"/>
              </a:rPr>
              <a:t>Layout</a:t>
            </a:r>
            <a:endParaRPr sz="2550">
              <a:latin typeface="Calibri"/>
              <a:cs typeface="Calibri"/>
            </a:endParaRPr>
          </a:p>
          <a:p>
            <a:pPr marL="303530" indent="-290830">
              <a:lnSpc>
                <a:spcPct val="200000"/>
              </a:lnSpc>
              <a:buFont typeface="Arial MT"/>
              <a:buChar char="•"/>
              <a:tabLst>
                <a:tab pos="303530" algn="l"/>
              </a:tabLst>
            </a:pPr>
            <a:r>
              <a:rPr sz="2550" dirty="0">
                <a:latin typeface="Calibri"/>
                <a:cs typeface="Calibri"/>
              </a:rPr>
              <a:t>2</a:t>
            </a:r>
            <a:r>
              <a:rPr sz="2550" spc="-100" dirty="0">
                <a:latin typeface="Times New Roman"/>
                <a:cs typeface="Times New Roman"/>
              </a:rPr>
              <a:t> </a:t>
            </a:r>
            <a:r>
              <a:rPr sz="2550" dirty="0">
                <a:latin typeface="Calibri"/>
                <a:cs typeface="Calibri"/>
              </a:rPr>
              <a:t>um</a:t>
            </a:r>
            <a:r>
              <a:rPr sz="2550" spc="-100" dirty="0">
                <a:latin typeface="Times New Roman"/>
                <a:cs typeface="Times New Roman"/>
              </a:rPr>
              <a:t> </a:t>
            </a:r>
            <a:r>
              <a:rPr sz="2550" dirty="0">
                <a:latin typeface="Calibri"/>
                <a:cs typeface="Calibri"/>
              </a:rPr>
              <a:t>CMOS</a:t>
            </a:r>
            <a:r>
              <a:rPr sz="2550" spc="-114" dirty="0">
                <a:latin typeface="Times New Roman"/>
                <a:cs typeface="Times New Roman"/>
              </a:rPr>
              <a:t> </a:t>
            </a:r>
            <a:r>
              <a:rPr sz="2550" dirty="0">
                <a:latin typeface="Calibri"/>
                <a:cs typeface="Calibri"/>
              </a:rPr>
              <a:t>design</a:t>
            </a:r>
            <a:r>
              <a:rPr sz="2550" spc="-95" dirty="0">
                <a:latin typeface="Times New Roman"/>
                <a:cs typeface="Times New Roman"/>
              </a:rPr>
              <a:t> </a:t>
            </a:r>
            <a:r>
              <a:rPr sz="2550" dirty="0">
                <a:latin typeface="Calibri"/>
                <a:cs typeface="Calibri"/>
              </a:rPr>
              <a:t>rules</a:t>
            </a:r>
            <a:r>
              <a:rPr sz="2550" spc="-100" dirty="0">
                <a:latin typeface="Times New Roman"/>
                <a:cs typeface="Times New Roman"/>
              </a:rPr>
              <a:t> </a:t>
            </a:r>
            <a:r>
              <a:rPr sz="2550" dirty="0">
                <a:latin typeface="Calibri"/>
                <a:cs typeface="Calibri"/>
              </a:rPr>
              <a:t>for</a:t>
            </a:r>
            <a:r>
              <a:rPr sz="2550" spc="-85" dirty="0">
                <a:latin typeface="Times New Roman"/>
                <a:cs typeface="Times New Roman"/>
              </a:rPr>
              <a:t> </a:t>
            </a:r>
            <a:r>
              <a:rPr sz="2550" spc="-10" dirty="0">
                <a:latin typeface="Calibri"/>
                <a:cs typeface="Calibri"/>
              </a:rPr>
              <a:t>wires</a:t>
            </a:r>
            <a:endParaRPr sz="2550">
              <a:latin typeface="Calibri"/>
              <a:cs typeface="Calibri"/>
            </a:endParaRPr>
          </a:p>
          <a:p>
            <a:pPr marL="303530" indent="-290830">
              <a:lnSpc>
                <a:spcPct val="200000"/>
              </a:lnSpc>
              <a:buFont typeface="Arial MT"/>
              <a:buChar char="•"/>
              <a:tabLst>
                <a:tab pos="303530" algn="l"/>
              </a:tabLst>
            </a:pPr>
            <a:r>
              <a:rPr sz="2550" spc="-10" dirty="0">
                <a:latin typeface="Calibri"/>
                <a:cs typeface="Calibri"/>
              </a:rPr>
              <a:t>Contacts</a:t>
            </a:r>
            <a:r>
              <a:rPr sz="2550" spc="-110" dirty="0">
                <a:latin typeface="Times New Roman"/>
                <a:cs typeface="Times New Roman"/>
              </a:rPr>
              <a:t> </a:t>
            </a:r>
            <a:r>
              <a:rPr sz="2550" dirty="0">
                <a:latin typeface="Calibri"/>
                <a:cs typeface="Calibri"/>
              </a:rPr>
              <a:t>and</a:t>
            </a:r>
            <a:r>
              <a:rPr sz="2550" spc="-95" dirty="0">
                <a:latin typeface="Times New Roman"/>
                <a:cs typeface="Times New Roman"/>
              </a:rPr>
              <a:t> </a:t>
            </a:r>
            <a:r>
              <a:rPr sz="2550" spc="-10" dirty="0">
                <a:latin typeface="Calibri"/>
                <a:cs typeface="Calibri"/>
              </a:rPr>
              <a:t>Transistors</a:t>
            </a:r>
            <a:endParaRPr sz="2550">
              <a:latin typeface="Calibri"/>
              <a:cs typeface="Calibri"/>
            </a:endParaRPr>
          </a:p>
          <a:p>
            <a:pPr marL="303530" indent="-290830">
              <a:lnSpc>
                <a:spcPct val="200000"/>
              </a:lnSpc>
              <a:buFont typeface="Arial MT"/>
              <a:buChar char="•"/>
              <a:tabLst>
                <a:tab pos="303530" algn="l"/>
              </a:tabLst>
            </a:pPr>
            <a:r>
              <a:rPr sz="2550" spc="-10" dirty="0">
                <a:latin typeface="Calibri"/>
                <a:cs typeface="Calibri"/>
              </a:rPr>
              <a:t>Layout</a:t>
            </a:r>
            <a:r>
              <a:rPr sz="2550" spc="-120" dirty="0">
                <a:latin typeface="Times New Roman"/>
                <a:cs typeface="Times New Roman"/>
              </a:rPr>
              <a:t> </a:t>
            </a:r>
            <a:r>
              <a:rPr sz="2550" spc="-10" dirty="0">
                <a:latin typeface="Calibri"/>
                <a:cs typeface="Calibri"/>
              </a:rPr>
              <a:t>diagrams</a:t>
            </a:r>
            <a:r>
              <a:rPr sz="2550" spc="-114" dirty="0">
                <a:latin typeface="Times New Roman"/>
                <a:cs typeface="Times New Roman"/>
              </a:rPr>
              <a:t> </a:t>
            </a:r>
            <a:r>
              <a:rPr sz="2550" dirty="0">
                <a:latin typeface="Calibri"/>
                <a:cs typeface="Calibri"/>
              </a:rPr>
              <a:t>for</a:t>
            </a:r>
            <a:r>
              <a:rPr sz="2550" spc="-120" dirty="0">
                <a:latin typeface="Times New Roman"/>
                <a:cs typeface="Times New Roman"/>
              </a:rPr>
              <a:t> </a:t>
            </a:r>
            <a:r>
              <a:rPr sz="2550" dirty="0">
                <a:latin typeface="Calibri"/>
                <a:cs typeface="Calibri"/>
              </a:rPr>
              <a:t>NMOS</a:t>
            </a:r>
            <a:r>
              <a:rPr sz="2550" spc="-125" dirty="0">
                <a:latin typeface="Times New Roman"/>
                <a:cs typeface="Times New Roman"/>
              </a:rPr>
              <a:t> </a:t>
            </a:r>
            <a:r>
              <a:rPr sz="2550" spc="-25" dirty="0">
                <a:latin typeface="Calibri"/>
                <a:cs typeface="Calibri"/>
              </a:rPr>
              <a:t>and</a:t>
            </a:r>
            <a:endParaRPr sz="2550">
              <a:latin typeface="Calibri"/>
              <a:cs typeface="Calibri"/>
            </a:endParaRPr>
          </a:p>
          <a:p>
            <a:pPr marL="303530" indent="-290830">
              <a:lnSpc>
                <a:spcPct val="200000"/>
              </a:lnSpc>
              <a:buFont typeface="Arial MT"/>
              <a:buChar char="•"/>
              <a:tabLst>
                <a:tab pos="303530" algn="l"/>
              </a:tabLst>
            </a:pPr>
            <a:r>
              <a:rPr sz="2550" dirty="0">
                <a:latin typeface="Calibri"/>
                <a:cs typeface="Calibri"/>
              </a:rPr>
              <a:t>CMOS</a:t>
            </a:r>
            <a:r>
              <a:rPr sz="2550" spc="-100" dirty="0">
                <a:latin typeface="Times New Roman"/>
                <a:cs typeface="Times New Roman"/>
              </a:rPr>
              <a:t> </a:t>
            </a:r>
            <a:r>
              <a:rPr sz="2550" spc="-20" dirty="0">
                <a:latin typeface="Calibri"/>
                <a:cs typeface="Calibri"/>
              </a:rPr>
              <a:t>inverters</a:t>
            </a:r>
            <a:r>
              <a:rPr sz="2550" spc="-90" dirty="0">
                <a:latin typeface="Times New Roman"/>
                <a:cs typeface="Times New Roman"/>
              </a:rPr>
              <a:t> </a:t>
            </a:r>
            <a:r>
              <a:rPr sz="2550" dirty="0">
                <a:latin typeface="Calibri"/>
                <a:cs typeface="Calibri"/>
              </a:rPr>
              <a:t>and</a:t>
            </a:r>
            <a:r>
              <a:rPr sz="2550" spc="-90" dirty="0">
                <a:latin typeface="Times New Roman"/>
                <a:cs typeface="Times New Roman"/>
              </a:rPr>
              <a:t> </a:t>
            </a:r>
            <a:r>
              <a:rPr sz="2550" spc="-20" dirty="0">
                <a:latin typeface="Calibri"/>
                <a:cs typeface="Calibri"/>
              </a:rPr>
              <a:t>gates,</a:t>
            </a:r>
            <a:r>
              <a:rPr sz="2550" spc="-100" dirty="0">
                <a:latin typeface="Times New Roman"/>
                <a:cs typeface="Times New Roman"/>
              </a:rPr>
              <a:t> </a:t>
            </a:r>
            <a:r>
              <a:rPr sz="2550" dirty="0">
                <a:latin typeface="Calibri"/>
                <a:cs typeface="Calibri"/>
              </a:rPr>
              <a:t>Scaling</a:t>
            </a:r>
            <a:r>
              <a:rPr sz="2550" spc="-105" dirty="0">
                <a:latin typeface="Times New Roman"/>
                <a:cs typeface="Times New Roman"/>
              </a:rPr>
              <a:t> </a:t>
            </a:r>
            <a:r>
              <a:rPr sz="2550" dirty="0">
                <a:latin typeface="Calibri"/>
                <a:cs typeface="Calibri"/>
              </a:rPr>
              <a:t>of</a:t>
            </a:r>
            <a:r>
              <a:rPr sz="2550" spc="-90" dirty="0">
                <a:latin typeface="Times New Roman"/>
                <a:cs typeface="Times New Roman"/>
              </a:rPr>
              <a:t> </a:t>
            </a:r>
            <a:r>
              <a:rPr sz="2550" dirty="0">
                <a:latin typeface="Calibri"/>
                <a:cs typeface="Calibri"/>
              </a:rPr>
              <a:t>MOS</a:t>
            </a:r>
            <a:r>
              <a:rPr sz="2550" spc="-100" dirty="0">
                <a:latin typeface="Times New Roman"/>
                <a:cs typeface="Times New Roman"/>
              </a:rPr>
              <a:t> </a:t>
            </a:r>
            <a:r>
              <a:rPr sz="2550" spc="-10" dirty="0">
                <a:latin typeface="Calibri"/>
                <a:cs typeface="Calibri"/>
              </a:rPr>
              <a:t>circuits</a:t>
            </a:r>
            <a:endParaRPr sz="25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74313" y="266213"/>
            <a:ext cx="6395571" cy="58926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750" b="0" dirty="0">
                <a:solidFill>
                  <a:srgbClr val="000000"/>
                </a:solidFill>
                <a:latin typeface="Calibri"/>
                <a:cs typeface="Calibri"/>
              </a:rPr>
              <a:t>Stick</a:t>
            </a:r>
            <a:r>
              <a:rPr sz="3750" b="0" spc="-16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750" b="0" spc="-20" dirty="0">
                <a:solidFill>
                  <a:srgbClr val="000000"/>
                </a:solidFill>
                <a:latin typeface="Calibri"/>
                <a:cs typeface="Calibri"/>
              </a:rPr>
              <a:t>Diagrams</a:t>
            </a:r>
            <a:r>
              <a:rPr sz="3750" b="0" spc="-14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750" b="0" dirty="0">
                <a:solidFill>
                  <a:srgbClr val="000000"/>
                </a:solidFill>
                <a:latin typeface="Calibri"/>
                <a:cs typeface="Calibri"/>
              </a:rPr>
              <a:t>–</a:t>
            </a:r>
            <a:r>
              <a:rPr sz="3750" b="0" spc="-6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750" b="0" dirty="0">
                <a:solidFill>
                  <a:srgbClr val="000000"/>
                </a:solidFill>
                <a:latin typeface="Calibri"/>
                <a:cs typeface="Calibri"/>
              </a:rPr>
              <a:t>Some</a:t>
            </a:r>
            <a:r>
              <a:rPr sz="3750" b="0" spc="-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750" b="0" spc="-10" dirty="0">
                <a:solidFill>
                  <a:srgbClr val="000000"/>
                </a:solidFill>
                <a:latin typeface="Calibri"/>
                <a:cs typeface="Calibri"/>
              </a:rPr>
              <a:t>rules</a:t>
            </a:r>
            <a:endParaRPr sz="375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3699" y="874220"/>
            <a:ext cx="7758206" cy="2283317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304165" indent="-291465">
              <a:lnSpc>
                <a:spcPct val="100000"/>
              </a:lnSpc>
              <a:spcBef>
                <a:spcPts val="775"/>
              </a:spcBef>
              <a:buFont typeface="Arial MT"/>
              <a:buChar char="•"/>
              <a:tabLst>
                <a:tab pos="304165" algn="l"/>
              </a:tabLst>
            </a:pPr>
            <a:r>
              <a:rPr sz="2700" dirty="0">
                <a:latin typeface="Calibri"/>
                <a:cs typeface="Calibri"/>
              </a:rPr>
              <a:t>Rule</a:t>
            </a:r>
            <a:r>
              <a:rPr sz="2700" spc="-35" dirty="0">
                <a:latin typeface="Times New Roman"/>
                <a:cs typeface="Times New Roman"/>
              </a:rPr>
              <a:t> </a:t>
            </a:r>
            <a:r>
              <a:rPr sz="2700" spc="-25" dirty="0">
                <a:latin typeface="Calibri"/>
                <a:cs typeface="Calibri"/>
              </a:rPr>
              <a:t>4.</a:t>
            </a:r>
            <a:endParaRPr sz="2700">
              <a:latin typeface="Calibri"/>
              <a:cs typeface="Calibri"/>
            </a:endParaRPr>
          </a:p>
          <a:p>
            <a:pPr marL="304165" marR="5080" indent="-292100">
              <a:lnSpc>
                <a:spcPct val="100800"/>
              </a:lnSpc>
              <a:spcBef>
                <a:spcPts val="650"/>
              </a:spcBef>
              <a:buChar char="•"/>
              <a:tabLst>
                <a:tab pos="304165" algn="l"/>
                <a:tab pos="772795" algn="l"/>
              </a:tabLst>
            </a:pPr>
            <a:r>
              <a:rPr sz="2700" dirty="0">
                <a:latin typeface="Arial MT"/>
                <a:cs typeface="Arial MT"/>
              </a:rPr>
              <a:t>	</a:t>
            </a:r>
            <a:r>
              <a:rPr sz="2700" dirty="0">
                <a:latin typeface="Calibri"/>
                <a:cs typeface="Calibri"/>
              </a:rPr>
              <a:t>In</a:t>
            </a:r>
            <a:r>
              <a:rPr sz="2700" spc="-5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Calibri"/>
                <a:cs typeface="Calibri"/>
              </a:rPr>
              <a:t>CMOS</a:t>
            </a:r>
            <a:r>
              <a:rPr sz="2700" spc="-3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Calibri"/>
                <a:cs typeface="Calibri"/>
              </a:rPr>
              <a:t>a</a:t>
            </a:r>
            <a:r>
              <a:rPr sz="2700" spc="-5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Calibri"/>
                <a:cs typeface="Calibri"/>
              </a:rPr>
              <a:t>demarcation</a:t>
            </a:r>
            <a:r>
              <a:rPr sz="2700" spc="-5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Calibri"/>
                <a:cs typeface="Calibri"/>
              </a:rPr>
              <a:t>line</a:t>
            </a:r>
            <a:r>
              <a:rPr sz="2700" spc="-5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Calibri"/>
                <a:cs typeface="Calibri"/>
              </a:rPr>
              <a:t>is</a:t>
            </a:r>
            <a:r>
              <a:rPr sz="2700" spc="-5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Calibri"/>
                <a:cs typeface="Calibri"/>
              </a:rPr>
              <a:t>drawn</a:t>
            </a:r>
            <a:r>
              <a:rPr sz="2700" spc="-55" dirty="0">
                <a:latin typeface="Times New Roman"/>
                <a:cs typeface="Times New Roman"/>
              </a:rPr>
              <a:t> </a:t>
            </a:r>
            <a:r>
              <a:rPr sz="2700" spc="-25" dirty="0">
                <a:latin typeface="Calibri"/>
                <a:cs typeface="Calibri"/>
              </a:rPr>
              <a:t>to</a:t>
            </a:r>
            <a:r>
              <a:rPr sz="2700" spc="-2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Calibri"/>
                <a:cs typeface="Calibri"/>
              </a:rPr>
              <a:t>avoid</a:t>
            </a:r>
            <a:r>
              <a:rPr sz="2700" spc="-8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Calibri"/>
                <a:cs typeface="Calibri"/>
              </a:rPr>
              <a:t>touching</a:t>
            </a:r>
            <a:r>
              <a:rPr sz="2700" spc="-6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Calibri"/>
                <a:cs typeface="Calibri"/>
              </a:rPr>
              <a:t>of</a:t>
            </a:r>
            <a:r>
              <a:rPr sz="2700" spc="-8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Calibri"/>
                <a:cs typeface="Calibri"/>
              </a:rPr>
              <a:t>p-diff</a:t>
            </a:r>
            <a:r>
              <a:rPr sz="2700" spc="-6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Calibri"/>
                <a:cs typeface="Calibri"/>
              </a:rPr>
              <a:t>with</a:t>
            </a:r>
            <a:r>
              <a:rPr sz="2700" spc="-9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Calibri"/>
                <a:cs typeface="Calibri"/>
              </a:rPr>
              <a:t>n-</a:t>
            </a:r>
            <a:r>
              <a:rPr sz="2700" spc="-30" dirty="0">
                <a:latin typeface="Calibri"/>
                <a:cs typeface="Calibri"/>
              </a:rPr>
              <a:t>diff.</a:t>
            </a:r>
            <a:r>
              <a:rPr sz="2700" spc="-5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Calibri"/>
                <a:cs typeface="Calibri"/>
              </a:rPr>
              <a:t>All</a:t>
            </a:r>
            <a:r>
              <a:rPr sz="2700" spc="-80" dirty="0">
                <a:latin typeface="Times New Roman"/>
                <a:cs typeface="Times New Roman"/>
              </a:rPr>
              <a:t> </a:t>
            </a:r>
            <a:r>
              <a:rPr sz="2700" spc="-20" dirty="0">
                <a:latin typeface="Calibri"/>
                <a:cs typeface="Calibri"/>
              </a:rPr>
              <a:t>pMOS</a:t>
            </a:r>
            <a:r>
              <a:rPr sz="2700" spc="-2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Calibri"/>
                <a:cs typeface="Calibri"/>
              </a:rPr>
              <a:t>must</a:t>
            </a:r>
            <a:r>
              <a:rPr sz="2700" spc="-4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Calibri"/>
                <a:cs typeface="Calibri"/>
              </a:rPr>
              <a:t>lie</a:t>
            </a:r>
            <a:r>
              <a:rPr sz="2700" spc="-4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Calibri"/>
                <a:cs typeface="Calibri"/>
              </a:rPr>
              <a:t>on</a:t>
            </a:r>
            <a:r>
              <a:rPr sz="2700" spc="-4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Calibri"/>
                <a:cs typeface="Calibri"/>
              </a:rPr>
              <a:t>one</a:t>
            </a:r>
            <a:r>
              <a:rPr sz="2700" spc="-4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Calibri"/>
                <a:cs typeface="Calibri"/>
              </a:rPr>
              <a:t>side</a:t>
            </a:r>
            <a:r>
              <a:rPr sz="2700" spc="-5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Calibri"/>
                <a:cs typeface="Calibri"/>
              </a:rPr>
              <a:t>of</a:t>
            </a:r>
            <a:r>
              <a:rPr sz="2700" spc="-4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Calibri"/>
                <a:cs typeface="Calibri"/>
              </a:rPr>
              <a:t>the</a:t>
            </a:r>
            <a:r>
              <a:rPr sz="2700" spc="-4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Calibri"/>
                <a:cs typeface="Calibri"/>
              </a:rPr>
              <a:t>line</a:t>
            </a:r>
            <a:r>
              <a:rPr sz="2700" spc="-4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Calibri"/>
                <a:cs typeface="Calibri"/>
              </a:rPr>
              <a:t>and</a:t>
            </a:r>
            <a:r>
              <a:rPr sz="2700" spc="-3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Calibri"/>
                <a:cs typeface="Calibri"/>
              </a:rPr>
              <a:t>all</a:t>
            </a:r>
            <a:r>
              <a:rPr sz="2700" spc="-55" dirty="0">
                <a:latin typeface="Times New Roman"/>
                <a:cs typeface="Times New Roman"/>
              </a:rPr>
              <a:t> </a:t>
            </a:r>
            <a:r>
              <a:rPr sz="2700" spc="-20" dirty="0">
                <a:latin typeface="Calibri"/>
                <a:cs typeface="Calibri"/>
              </a:rPr>
              <a:t>nMOS</a:t>
            </a:r>
            <a:r>
              <a:rPr sz="2700" spc="-2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Calibri"/>
                <a:cs typeface="Calibri"/>
              </a:rPr>
              <a:t>will</a:t>
            </a:r>
            <a:r>
              <a:rPr sz="2700" spc="-6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Calibri"/>
                <a:cs typeface="Calibri"/>
              </a:rPr>
              <a:t>have</a:t>
            </a:r>
            <a:r>
              <a:rPr sz="2700" spc="-4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Calibri"/>
                <a:cs typeface="Calibri"/>
              </a:rPr>
              <a:t>to</a:t>
            </a:r>
            <a:r>
              <a:rPr sz="2700" spc="-4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Calibri"/>
                <a:cs typeface="Calibri"/>
              </a:rPr>
              <a:t>be</a:t>
            </a:r>
            <a:r>
              <a:rPr sz="2700" spc="-4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Calibri"/>
                <a:cs typeface="Calibri"/>
              </a:rPr>
              <a:t>on</a:t>
            </a:r>
            <a:r>
              <a:rPr sz="2700" spc="-5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Calibri"/>
                <a:cs typeface="Calibri"/>
              </a:rPr>
              <a:t>the</a:t>
            </a:r>
            <a:r>
              <a:rPr sz="2700" spc="-5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Calibri"/>
                <a:cs typeface="Calibri"/>
              </a:rPr>
              <a:t>other</a:t>
            </a:r>
            <a:r>
              <a:rPr sz="2700" spc="-45" dirty="0">
                <a:latin typeface="Times New Roman"/>
                <a:cs typeface="Times New Roman"/>
              </a:rPr>
              <a:t> </a:t>
            </a:r>
            <a:r>
              <a:rPr sz="2700" spc="-10" dirty="0">
                <a:latin typeface="Calibri"/>
                <a:cs typeface="Calibri"/>
              </a:rPr>
              <a:t>side.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255059" y="3169227"/>
            <a:ext cx="2895600" cy="0"/>
          </a:xfrm>
          <a:custGeom>
            <a:avLst/>
            <a:gdLst/>
            <a:ahLst/>
            <a:cxnLst/>
            <a:rect l="l" t="t" r="r" b="b"/>
            <a:pathLst>
              <a:path w="2461260">
                <a:moveTo>
                  <a:pt x="0" y="0"/>
                </a:moveTo>
                <a:lnTo>
                  <a:pt x="2461259" y="0"/>
                </a:lnTo>
              </a:path>
            </a:pathLst>
          </a:custGeom>
          <a:ln w="32384">
            <a:solidFill>
              <a:srgbClr val="FF9800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800599" y="2605520"/>
            <a:ext cx="2895600" cy="0"/>
          </a:xfrm>
          <a:custGeom>
            <a:avLst/>
            <a:gdLst/>
            <a:ahLst/>
            <a:cxnLst/>
            <a:rect l="l" t="t" r="r" b="b"/>
            <a:pathLst>
              <a:path w="2461259">
                <a:moveTo>
                  <a:pt x="0" y="0"/>
                </a:moveTo>
                <a:lnTo>
                  <a:pt x="2461259" y="0"/>
                </a:lnTo>
              </a:path>
            </a:pathLst>
          </a:custGeom>
          <a:ln w="32384">
            <a:solidFill>
              <a:srgbClr val="FF9800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" name="object 6"/>
          <p:cNvGrpSpPr/>
          <p:nvPr/>
        </p:nvGrpSpPr>
        <p:grpSpPr>
          <a:xfrm>
            <a:off x="2241176" y="2545773"/>
            <a:ext cx="838200" cy="441614"/>
            <a:chOff x="4792979" y="2785110"/>
            <a:chExt cx="712470" cy="647700"/>
          </a:xfrm>
        </p:grpSpPr>
        <p:sp>
          <p:nvSpPr>
            <p:cNvPr id="7" name="object 7"/>
            <p:cNvSpPr/>
            <p:nvPr/>
          </p:nvSpPr>
          <p:spPr>
            <a:xfrm>
              <a:off x="5116829" y="2785110"/>
              <a:ext cx="0" cy="647700"/>
            </a:xfrm>
            <a:custGeom>
              <a:avLst/>
              <a:gdLst/>
              <a:ahLst/>
              <a:cxnLst/>
              <a:rect l="l" t="t" r="r" b="b"/>
              <a:pathLst>
                <a:path h="647700">
                  <a:moveTo>
                    <a:pt x="0" y="0"/>
                  </a:moveTo>
                  <a:lnTo>
                    <a:pt x="0" y="647699"/>
                  </a:lnTo>
                </a:path>
              </a:pathLst>
            </a:custGeom>
            <a:ln w="32384">
              <a:solidFill>
                <a:srgbClr val="CC65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792979" y="3108960"/>
              <a:ext cx="712470" cy="0"/>
            </a:xfrm>
            <a:custGeom>
              <a:avLst/>
              <a:gdLst/>
              <a:ahLst/>
              <a:cxnLst/>
              <a:rect l="l" t="t" r="r" b="b"/>
              <a:pathLst>
                <a:path w="712470">
                  <a:moveTo>
                    <a:pt x="0" y="0"/>
                  </a:moveTo>
                  <a:lnTo>
                    <a:pt x="712469" y="0"/>
                  </a:lnTo>
                </a:path>
              </a:pathLst>
            </a:custGeom>
            <a:ln w="32384">
              <a:solidFill>
                <a:srgbClr val="FF32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" name="object 9"/>
          <p:cNvGrpSpPr/>
          <p:nvPr/>
        </p:nvGrpSpPr>
        <p:grpSpPr>
          <a:xfrm>
            <a:off x="5638799" y="2738004"/>
            <a:ext cx="838200" cy="441614"/>
            <a:chOff x="4792979" y="4015740"/>
            <a:chExt cx="712470" cy="647700"/>
          </a:xfrm>
        </p:grpSpPr>
        <p:sp>
          <p:nvSpPr>
            <p:cNvPr id="10" name="object 10"/>
            <p:cNvSpPr/>
            <p:nvPr/>
          </p:nvSpPr>
          <p:spPr>
            <a:xfrm>
              <a:off x="5116829" y="4015740"/>
              <a:ext cx="0" cy="647700"/>
            </a:xfrm>
            <a:custGeom>
              <a:avLst/>
              <a:gdLst/>
              <a:ahLst/>
              <a:cxnLst/>
              <a:rect l="l" t="t" r="r" b="b"/>
              <a:pathLst>
                <a:path h="647700">
                  <a:moveTo>
                    <a:pt x="0" y="0"/>
                  </a:moveTo>
                  <a:lnTo>
                    <a:pt x="0" y="647699"/>
                  </a:lnTo>
                </a:path>
              </a:pathLst>
            </a:custGeom>
            <a:ln w="32384">
              <a:solidFill>
                <a:srgbClr val="7F00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792979" y="4339590"/>
              <a:ext cx="712470" cy="0"/>
            </a:xfrm>
            <a:custGeom>
              <a:avLst/>
              <a:gdLst/>
              <a:ahLst/>
              <a:cxnLst/>
              <a:rect l="l" t="t" r="r" b="b"/>
              <a:pathLst>
                <a:path w="712470">
                  <a:moveTo>
                    <a:pt x="0" y="0"/>
                  </a:moveTo>
                  <a:lnTo>
                    <a:pt x="712469" y="0"/>
                  </a:lnTo>
                </a:path>
              </a:pathLst>
            </a:custGeom>
            <a:ln w="32384">
              <a:solidFill>
                <a:srgbClr val="FF32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2" name="object 12"/>
          <p:cNvGrpSpPr/>
          <p:nvPr/>
        </p:nvGrpSpPr>
        <p:grpSpPr>
          <a:xfrm>
            <a:off x="-4762" y="-2760"/>
            <a:ext cx="9153712" cy="314758"/>
            <a:chOff x="-4048" y="-4048"/>
            <a:chExt cx="7780655" cy="461645"/>
          </a:xfrm>
        </p:grpSpPr>
        <p:sp>
          <p:nvSpPr>
            <p:cNvPr id="13" name="object 13"/>
            <p:cNvSpPr/>
            <p:nvPr/>
          </p:nvSpPr>
          <p:spPr>
            <a:xfrm>
              <a:off x="0" y="0"/>
              <a:ext cx="7772400" cy="453390"/>
            </a:xfrm>
            <a:custGeom>
              <a:avLst/>
              <a:gdLst/>
              <a:ahLst/>
              <a:cxnLst/>
              <a:rect l="l" t="t" r="r" b="b"/>
              <a:pathLst>
                <a:path w="7772400" h="453390">
                  <a:moveTo>
                    <a:pt x="7772399" y="0"/>
                  </a:moveTo>
                  <a:lnTo>
                    <a:pt x="0" y="0"/>
                  </a:lnTo>
                  <a:lnTo>
                    <a:pt x="0" y="453389"/>
                  </a:lnTo>
                  <a:lnTo>
                    <a:pt x="7772399" y="453389"/>
                  </a:lnTo>
                  <a:lnTo>
                    <a:pt x="7772399" y="0"/>
                  </a:lnTo>
                  <a:close/>
                </a:path>
              </a:pathLst>
            </a:custGeom>
            <a:solidFill>
              <a:srgbClr val="0032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0" y="0"/>
              <a:ext cx="7772400" cy="453390"/>
            </a:xfrm>
            <a:custGeom>
              <a:avLst/>
              <a:gdLst/>
              <a:ahLst/>
              <a:cxnLst/>
              <a:rect l="l" t="t" r="r" b="b"/>
              <a:pathLst>
                <a:path w="7772400" h="453390">
                  <a:moveTo>
                    <a:pt x="0" y="453389"/>
                  </a:moveTo>
                  <a:lnTo>
                    <a:pt x="7772399" y="453389"/>
                  </a:lnTo>
                  <a:lnTo>
                    <a:pt x="7772399" y="0"/>
                  </a:lnTo>
                  <a:lnTo>
                    <a:pt x="0" y="0"/>
                  </a:lnTo>
                  <a:lnTo>
                    <a:pt x="0" y="453389"/>
                  </a:lnTo>
                  <a:close/>
                </a:path>
              </a:pathLst>
            </a:custGeom>
            <a:ln w="8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3732324" y="62879"/>
            <a:ext cx="1680135" cy="247504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500" b="1" i="1" dirty="0">
                <a:solidFill>
                  <a:srgbClr val="FFFFFF"/>
                </a:solidFill>
                <a:latin typeface="Arial"/>
                <a:cs typeface="Arial"/>
              </a:rPr>
              <a:t>Stick</a:t>
            </a:r>
            <a:r>
              <a:rPr sz="1500" b="1" i="1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i="1" spc="-10" dirty="0">
                <a:solidFill>
                  <a:srgbClr val="FFFFFF"/>
                </a:solidFill>
                <a:latin typeface="Arial"/>
                <a:cs typeface="Arial"/>
              </a:rPr>
              <a:t>Diagrams</a:t>
            </a:r>
            <a:endParaRPr sz="1500">
              <a:latin typeface="Arial"/>
              <a:cs typeface="Arial"/>
            </a:endParaRPr>
          </a:p>
        </p:txBody>
      </p:sp>
      <p:pic>
        <p:nvPicPr>
          <p:cNvPr id="18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86118" y="3480955"/>
            <a:ext cx="3597672" cy="1368829"/>
          </a:xfrm>
          <a:prstGeom prst="rect">
            <a:avLst/>
          </a:prstGeom>
        </p:spPr>
      </p:pic>
      <p:pic>
        <p:nvPicPr>
          <p:cNvPr id="19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199530" y="3532909"/>
            <a:ext cx="3353211" cy="1318005"/>
          </a:xfrm>
          <a:prstGeom prst="rect">
            <a:avLst/>
          </a:prstGeom>
        </p:spPr>
      </p:pic>
      <p:pic>
        <p:nvPicPr>
          <p:cNvPr id="20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165412" y="5195455"/>
            <a:ext cx="2910907" cy="1008728"/>
          </a:xfrm>
          <a:prstGeom prst="rect">
            <a:avLst/>
          </a:prstGeom>
        </p:spPr>
      </p:pic>
      <p:pic>
        <p:nvPicPr>
          <p:cNvPr id="21" name="object 2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020235" y="5351318"/>
            <a:ext cx="3316941" cy="724441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571625" y="513376"/>
            <a:ext cx="638735" cy="1827501"/>
            <a:chOff x="1335881" y="752951"/>
            <a:chExt cx="542925" cy="2680335"/>
          </a:xfrm>
        </p:grpSpPr>
        <p:sp>
          <p:nvSpPr>
            <p:cNvPr id="3" name="object 3"/>
            <p:cNvSpPr/>
            <p:nvPr/>
          </p:nvSpPr>
          <p:spPr>
            <a:xfrm>
              <a:off x="1360169" y="777240"/>
              <a:ext cx="518159" cy="0"/>
            </a:xfrm>
            <a:custGeom>
              <a:avLst/>
              <a:gdLst/>
              <a:ahLst/>
              <a:cxnLst/>
              <a:rect l="l" t="t" r="r" b="b"/>
              <a:pathLst>
                <a:path w="518160">
                  <a:moveTo>
                    <a:pt x="0" y="0"/>
                  </a:moveTo>
                  <a:lnTo>
                    <a:pt x="518159" y="0"/>
                  </a:lnTo>
                </a:path>
              </a:pathLst>
            </a:custGeom>
            <a:ln w="4857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619250" y="777240"/>
              <a:ext cx="0" cy="777240"/>
            </a:xfrm>
            <a:custGeom>
              <a:avLst/>
              <a:gdLst/>
              <a:ahLst/>
              <a:cxnLst/>
              <a:rect l="l" t="t" r="r" b="b"/>
              <a:pathLst>
                <a:path h="777240">
                  <a:moveTo>
                    <a:pt x="0" y="0"/>
                  </a:moveTo>
                  <a:lnTo>
                    <a:pt x="0" y="777239"/>
                  </a:lnTo>
                </a:path>
              </a:pathLst>
            </a:custGeom>
            <a:ln w="2428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360169" y="1554480"/>
              <a:ext cx="259079" cy="0"/>
            </a:xfrm>
            <a:custGeom>
              <a:avLst/>
              <a:gdLst/>
              <a:ahLst/>
              <a:cxnLst/>
              <a:rect l="l" t="t" r="r" b="b"/>
              <a:pathLst>
                <a:path w="259080">
                  <a:moveTo>
                    <a:pt x="259079" y="0"/>
                  </a:moveTo>
                  <a:lnTo>
                    <a:pt x="0" y="0"/>
                  </a:lnTo>
                </a:path>
              </a:pathLst>
            </a:custGeom>
            <a:ln w="8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360169" y="1424940"/>
              <a:ext cx="0" cy="647700"/>
            </a:xfrm>
            <a:custGeom>
              <a:avLst/>
              <a:gdLst/>
              <a:ahLst/>
              <a:cxnLst/>
              <a:rect l="l" t="t" r="r" b="b"/>
              <a:pathLst>
                <a:path h="647700">
                  <a:moveTo>
                    <a:pt x="0" y="0"/>
                  </a:moveTo>
                  <a:lnTo>
                    <a:pt x="0" y="647699"/>
                  </a:lnTo>
                </a:path>
              </a:pathLst>
            </a:custGeom>
            <a:ln w="4857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360169" y="1943100"/>
              <a:ext cx="259079" cy="1489710"/>
            </a:xfrm>
            <a:custGeom>
              <a:avLst/>
              <a:gdLst/>
              <a:ahLst/>
              <a:cxnLst/>
              <a:rect l="l" t="t" r="r" b="b"/>
              <a:pathLst>
                <a:path w="259080" h="1489710">
                  <a:moveTo>
                    <a:pt x="0" y="0"/>
                  </a:moveTo>
                  <a:lnTo>
                    <a:pt x="259079" y="0"/>
                  </a:lnTo>
                </a:path>
                <a:path w="259080" h="1489710">
                  <a:moveTo>
                    <a:pt x="259079" y="0"/>
                  </a:moveTo>
                  <a:lnTo>
                    <a:pt x="259079" y="1489709"/>
                  </a:lnTo>
                </a:path>
              </a:pathLst>
            </a:custGeom>
            <a:ln w="8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/>
          <p:nvPr/>
        </p:nvSpPr>
        <p:spPr>
          <a:xfrm>
            <a:off x="1066800" y="1192357"/>
            <a:ext cx="1524000" cy="574098"/>
          </a:xfrm>
          <a:custGeom>
            <a:avLst/>
            <a:gdLst/>
            <a:ahLst/>
            <a:cxnLst/>
            <a:rect l="l" t="t" r="r" b="b"/>
            <a:pathLst>
              <a:path w="1295400" h="842010">
                <a:moveTo>
                  <a:pt x="323849" y="0"/>
                </a:moveTo>
                <a:lnTo>
                  <a:pt x="0" y="0"/>
                </a:lnTo>
              </a:path>
              <a:path w="1295400" h="842010">
                <a:moveTo>
                  <a:pt x="0" y="0"/>
                </a:moveTo>
                <a:lnTo>
                  <a:pt x="0" y="842009"/>
                </a:lnTo>
              </a:path>
              <a:path w="1295400" h="842010">
                <a:moveTo>
                  <a:pt x="0" y="842009"/>
                </a:moveTo>
                <a:lnTo>
                  <a:pt x="1295399" y="842009"/>
                </a:lnTo>
              </a:path>
            </a:pathLst>
          </a:custGeom>
          <a:ln w="8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905000" y="2693843"/>
            <a:ext cx="0" cy="529936"/>
          </a:xfrm>
          <a:custGeom>
            <a:avLst/>
            <a:gdLst/>
            <a:ahLst/>
            <a:cxnLst/>
            <a:rect l="l" t="t" r="r" b="b"/>
            <a:pathLst>
              <a:path h="777239">
                <a:moveTo>
                  <a:pt x="0" y="0"/>
                </a:moveTo>
                <a:lnTo>
                  <a:pt x="0" y="777239"/>
                </a:lnTo>
              </a:path>
            </a:pathLst>
          </a:custGeom>
          <a:ln w="2428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1597025" y="2296391"/>
            <a:ext cx="308535" cy="441614"/>
            <a:chOff x="1357471" y="3368040"/>
            <a:chExt cx="262255" cy="647700"/>
          </a:xfrm>
        </p:grpSpPr>
        <p:sp>
          <p:nvSpPr>
            <p:cNvPr id="11" name="object 11"/>
            <p:cNvSpPr/>
            <p:nvPr/>
          </p:nvSpPr>
          <p:spPr>
            <a:xfrm>
              <a:off x="1360169" y="3368040"/>
              <a:ext cx="0" cy="647700"/>
            </a:xfrm>
            <a:custGeom>
              <a:avLst/>
              <a:gdLst/>
              <a:ahLst/>
              <a:cxnLst/>
              <a:rect l="l" t="t" r="r" b="b"/>
              <a:pathLst>
                <a:path h="647700">
                  <a:moveTo>
                    <a:pt x="0" y="0"/>
                  </a:moveTo>
                  <a:lnTo>
                    <a:pt x="0" y="647699"/>
                  </a:lnTo>
                </a:path>
              </a:pathLst>
            </a:custGeom>
            <a:ln w="539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360169" y="3432810"/>
              <a:ext cx="259079" cy="518159"/>
            </a:xfrm>
            <a:custGeom>
              <a:avLst/>
              <a:gdLst/>
              <a:ahLst/>
              <a:cxnLst/>
              <a:rect l="l" t="t" r="r" b="b"/>
              <a:pathLst>
                <a:path w="259080" h="518160">
                  <a:moveTo>
                    <a:pt x="259079" y="0"/>
                  </a:moveTo>
                  <a:lnTo>
                    <a:pt x="0" y="0"/>
                  </a:lnTo>
                </a:path>
                <a:path w="259080" h="518160">
                  <a:moveTo>
                    <a:pt x="0" y="518159"/>
                  </a:moveTo>
                  <a:lnTo>
                    <a:pt x="259079" y="518159"/>
                  </a:lnTo>
                </a:path>
              </a:pathLst>
            </a:custGeom>
            <a:ln w="8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/>
          <p:nvPr/>
        </p:nvSpPr>
        <p:spPr>
          <a:xfrm>
            <a:off x="762000" y="2517198"/>
            <a:ext cx="7620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647699" y="0"/>
                </a:moveTo>
                <a:lnTo>
                  <a:pt x="0" y="0"/>
                </a:lnTo>
              </a:path>
            </a:pathLst>
          </a:custGeom>
          <a:ln w="8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600199" y="3223779"/>
            <a:ext cx="609599" cy="0"/>
          </a:xfrm>
          <a:custGeom>
            <a:avLst/>
            <a:gdLst/>
            <a:ahLst/>
            <a:cxnLst/>
            <a:rect l="l" t="t" r="r" b="b"/>
            <a:pathLst>
              <a:path w="518160">
                <a:moveTo>
                  <a:pt x="0" y="0"/>
                </a:moveTo>
                <a:lnTo>
                  <a:pt x="518159" y="0"/>
                </a:lnTo>
              </a:path>
            </a:pathLst>
          </a:custGeom>
          <a:ln w="4857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2515155" y="409251"/>
            <a:ext cx="472888" cy="327013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050" b="1" dirty="0">
                <a:solidFill>
                  <a:srgbClr val="C0504D"/>
                </a:solidFill>
                <a:latin typeface="Times New Roman"/>
                <a:cs typeface="Times New Roman"/>
              </a:rPr>
              <a:t>5</a:t>
            </a:r>
            <a:r>
              <a:rPr sz="2050" b="1" spc="-60" dirty="0">
                <a:solidFill>
                  <a:srgbClr val="C0504D"/>
                </a:solidFill>
                <a:latin typeface="Times New Roman"/>
                <a:cs typeface="Times New Roman"/>
              </a:rPr>
              <a:t> </a:t>
            </a:r>
            <a:r>
              <a:rPr sz="2050" b="1" spc="-50" dirty="0">
                <a:solidFill>
                  <a:srgbClr val="C0504D"/>
                </a:solidFill>
                <a:latin typeface="Times New Roman"/>
                <a:cs typeface="Times New Roman"/>
              </a:rPr>
              <a:t>V</a:t>
            </a:r>
            <a:endParaRPr sz="205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515155" y="1045396"/>
            <a:ext cx="555065" cy="327013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050" b="1" spc="-25" dirty="0">
                <a:solidFill>
                  <a:srgbClr val="FF3200"/>
                </a:solidFill>
                <a:latin typeface="Times New Roman"/>
                <a:cs typeface="Times New Roman"/>
              </a:rPr>
              <a:t>Dep</a:t>
            </a:r>
            <a:endParaRPr sz="205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555377" y="1724598"/>
            <a:ext cx="564775" cy="327013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3075" b="1" spc="-30" baseline="13550" dirty="0">
                <a:solidFill>
                  <a:srgbClr val="C0504D"/>
                </a:solidFill>
                <a:latin typeface="Times New Roman"/>
                <a:cs typeface="Times New Roman"/>
              </a:rPr>
              <a:t>V</a:t>
            </a:r>
            <a:r>
              <a:rPr sz="1350" b="1" spc="-20" dirty="0">
                <a:solidFill>
                  <a:srgbClr val="C0504D"/>
                </a:solidFill>
                <a:latin typeface="Times New Roman"/>
                <a:cs typeface="Times New Roman"/>
              </a:rPr>
              <a:t>out</a:t>
            </a:r>
            <a:endParaRPr sz="135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515155" y="2317392"/>
            <a:ext cx="572246" cy="327013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050" b="1" spc="-25" dirty="0">
                <a:solidFill>
                  <a:srgbClr val="FF3200"/>
                </a:solidFill>
                <a:latin typeface="Times New Roman"/>
                <a:cs typeface="Times New Roman"/>
              </a:rPr>
              <a:t>Enh</a:t>
            </a:r>
            <a:endParaRPr sz="205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515154" y="3271465"/>
            <a:ext cx="403412" cy="327013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050" b="1" spc="-25" dirty="0">
                <a:solidFill>
                  <a:srgbClr val="C0504D"/>
                </a:solidFill>
                <a:latin typeface="Times New Roman"/>
                <a:cs typeface="Times New Roman"/>
              </a:rPr>
              <a:t>0V</a:t>
            </a:r>
            <a:endParaRPr sz="2050">
              <a:latin typeface="Times New Roman"/>
              <a:cs typeface="Times New Roman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5029200" y="603544"/>
            <a:ext cx="2209800" cy="2428875"/>
            <a:chOff x="4274820" y="885198"/>
            <a:chExt cx="1878330" cy="3562350"/>
          </a:xfrm>
        </p:grpSpPr>
        <p:sp>
          <p:nvSpPr>
            <p:cNvPr id="21" name="object 21"/>
            <p:cNvSpPr/>
            <p:nvPr/>
          </p:nvSpPr>
          <p:spPr>
            <a:xfrm>
              <a:off x="4533900" y="2007869"/>
              <a:ext cx="1619250" cy="0"/>
            </a:xfrm>
            <a:custGeom>
              <a:avLst/>
              <a:gdLst/>
              <a:ahLst/>
              <a:cxnLst/>
              <a:rect l="l" t="t" r="r" b="b"/>
              <a:pathLst>
                <a:path w="1619250">
                  <a:moveTo>
                    <a:pt x="0" y="0"/>
                  </a:moveTo>
                  <a:lnTo>
                    <a:pt x="453389" y="0"/>
                  </a:lnTo>
                </a:path>
                <a:path w="1619250">
                  <a:moveTo>
                    <a:pt x="518159" y="0"/>
                  </a:moveTo>
                  <a:lnTo>
                    <a:pt x="1619249" y="0"/>
                  </a:lnTo>
                </a:path>
              </a:pathLst>
            </a:custGeom>
            <a:ln w="48577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792980" y="1360170"/>
              <a:ext cx="453390" cy="906780"/>
            </a:xfrm>
            <a:custGeom>
              <a:avLst/>
              <a:gdLst/>
              <a:ahLst/>
              <a:cxnLst/>
              <a:rect l="l" t="t" r="r" b="b"/>
              <a:pathLst>
                <a:path w="453389" h="906780">
                  <a:moveTo>
                    <a:pt x="0" y="906779"/>
                  </a:moveTo>
                  <a:lnTo>
                    <a:pt x="453389" y="906779"/>
                  </a:lnTo>
                  <a:lnTo>
                    <a:pt x="453389" y="0"/>
                  </a:lnTo>
                  <a:lnTo>
                    <a:pt x="0" y="0"/>
                  </a:lnTo>
                  <a:lnTo>
                    <a:pt x="0" y="906779"/>
                  </a:lnTo>
                  <a:close/>
                </a:path>
              </a:pathLst>
            </a:custGeom>
            <a:ln w="8096">
              <a:solidFill>
                <a:srgbClr val="CC0065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533900" y="1619250"/>
              <a:ext cx="906780" cy="0"/>
            </a:xfrm>
            <a:custGeom>
              <a:avLst/>
              <a:gdLst/>
              <a:ahLst/>
              <a:cxnLst/>
              <a:rect l="l" t="t" r="r" b="b"/>
              <a:pathLst>
                <a:path w="906779">
                  <a:moveTo>
                    <a:pt x="0" y="0"/>
                  </a:moveTo>
                  <a:lnTo>
                    <a:pt x="453389" y="0"/>
                  </a:lnTo>
                </a:path>
                <a:path w="906779">
                  <a:moveTo>
                    <a:pt x="518159" y="0"/>
                  </a:moveTo>
                  <a:lnTo>
                    <a:pt x="906779" y="0"/>
                  </a:lnTo>
                </a:path>
              </a:pathLst>
            </a:custGeom>
            <a:ln w="48577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533900" y="1619250"/>
              <a:ext cx="0" cy="388620"/>
            </a:xfrm>
            <a:custGeom>
              <a:avLst/>
              <a:gdLst/>
              <a:ahLst/>
              <a:cxnLst/>
              <a:rect l="l" t="t" r="r" b="b"/>
              <a:pathLst>
                <a:path h="388619">
                  <a:moveTo>
                    <a:pt x="0" y="0"/>
                  </a:moveTo>
                  <a:lnTo>
                    <a:pt x="0" y="388619"/>
                  </a:lnTo>
                </a:path>
              </a:pathLst>
            </a:custGeom>
            <a:ln w="48577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857750" y="1813560"/>
              <a:ext cx="323850" cy="323850"/>
            </a:xfrm>
            <a:custGeom>
              <a:avLst/>
              <a:gdLst/>
              <a:ahLst/>
              <a:cxnLst/>
              <a:rect l="l" t="t" r="r" b="b"/>
              <a:pathLst>
                <a:path w="323850" h="323850">
                  <a:moveTo>
                    <a:pt x="0" y="129539"/>
                  </a:moveTo>
                  <a:lnTo>
                    <a:pt x="129539" y="0"/>
                  </a:lnTo>
                </a:path>
                <a:path w="323850" h="323850">
                  <a:moveTo>
                    <a:pt x="194309" y="0"/>
                  </a:moveTo>
                  <a:lnTo>
                    <a:pt x="323849" y="129539"/>
                  </a:lnTo>
                </a:path>
                <a:path w="323850" h="323850">
                  <a:moveTo>
                    <a:pt x="0" y="194309"/>
                  </a:moveTo>
                  <a:lnTo>
                    <a:pt x="129539" y="323849"/>
                  </a:lnTo>
                </a:path>
                <a:path w="323850" h="323850">
                  <a:moveTo>
                    <a:pt x="194309" y="323849"/>
                  </a:moveTo>
                  <a:lnTo>
                    <a:pt x="323849" y="194309"/>
                  </a:lnTo>
                </a:path>
              </a:pathLst>
            </a:custGeom>
            <a:ln w="24288">
              <a:solidFill>
                <a:srgbClr val="6598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274820" y="1986288"/>
              <a:ext cx="1878330" cy="1576070"/>
            </a:xfrm>
            <a:custGeom>
              <a:avLst/>
              <a:gdLst/>
              <a:ahLst/>
              <a:cxnLst/>
              <a:rect l="l" t="t" r="r" b="b"/>
              <a:pathLst>
                <a:path w="1878329" h="1576070">
                  <a:moveTo>
                    <a:pt x="0" y="1576061"/>
                  </a:moveTo>
                  <a:lnTo>
                    <a:pt x="712469" y="1576061"/>
                  </a:lnTo>
                </a:path>
                <a:path w="1878329" h="1576070">
                  <a:moveTo>
                    <a:pt x="777239" y="1576061"/>
                  </a:moveTo>
                  <a:lnTo>
                    <a:pt x="1036319" y="1576061"/>
                  </a:lnTo>
                </a:path>
                <a:path w="1878329" h="1576070">
                  <a:moveTo>
                    <a:pt x="259079" y="0"/>
                  </a:moveTo>
                  <a:lnTo>
                    <a:pt x="712469" y="0"/>
                  </a:lnTo>
                </a:path>
                <a:path w="1878329" h="1576070">
                  <a:moveTo>
                    <a:pt x="777239" y="0"/>
                  </a:moveTo>
                  <a:lnTo>
                    <a:pt x="1878329" y="0"/>
                  </a:lnTo>
                </a:path>
              </a:pathLst>
            </a:custGeom>
            <a:ln w="48577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987290" y="885198"/>
              <a:ext cx="64769" cy="3562350"/>
            </a:xfrm>
            <a:custGeom>
              <a:avLst/>
              <a:gdLst/>
              <a:ahLst/>
              <a:cxnLst/>
              <a:rect l="l" t="t" r="r" b="b"/>
              <a:pathLst>
                <a:path w="64770" h="3562350">
                  <a:moveTo>
                    <a:pt x="0" y="3562344"/>
                  </a:moveTo>
                  <a:lnTo>
                    <a:pt x="64769" y="3562344"/>
                  </a:lnTo>
                  <a:lnTo>
                    <a:pt x="64769" y="0"/>
                  </a:lnTo>
                  <a:lnTo>
                    <a:pt x="0" y="0"/>
                  </a:lnTo>
                  <a:lnTo>
                    <a:pt x="0" y="3562344"/>
                  </a:lnTo>
                  <a:close/>
                </a:path>
              </a:pathLst>
            </a:custGeom>
            <a:solidFill>
              <a:srgbClr val="65FF6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792980" y="1338588"/>
              <a:ext cx="453390" cy="906780"/>
            </a:xfrm>
            <a:custGeom>
              <a:avLst/>
              <a:gdLst/>
              <a:ahLst/>
              <a:cxnLst/>
              <a:rect l="l" t="t" r="r" b="b"/>
              <a:pathLst>
                <a:path w="453389" h="906780">
                  <a:moveTo>
                    <a:pt x="0" y="906779"/>
                  </a:moveTo>
                  <a:lnTo>
                    <a:pt x="453389" y="906779"/>
                  </a:lnTo>
                  <a:lnTo>
                    <a:pt x="453389" y="0"/>
                  </a:lnTo>
                  <a:lnTo>
                    <a:pt x="0" y="0"/>
                  </a:lnTo>
                  <a:lnTo>
                    <a:pt x="0" y="906779"/>
                  </a:lnTo>
                  <a:close/>
                </a:path>
              </a:pathLst>
            </a:custGeom>
            <a:ln w="8096">
              <a:solidFill>
                <a:srgbClr val="CC0065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533900" y="1597668"/>
              <a:ext cx="906780" cy="388620"/>
            </a:xfrm>
            <a:custGeom>
              <a:avLst/>
              <a:gdLst/>
              <a:ahLst/>
              <a:cxnLst/>
              <a:rect l="l" t="t" r="r" b="b"/>
              <a:pathLst>
                <a:path w="906779" h="388619">
                  <a:moveTo>
                    <a:pt x="906779" y="0"/>
                  </a:moveTo>
                  <a:lnTo>
                    <a:pt x="0" y="0"/>
                  </a:lnTo>
                </a:path>
                <a:path w="906779" h="388619">
                  <a:moveTo>
                    <a:pt x="0" y="0"/>
                  </a:moveTo>
                  <a:lnTo>
                    <a:pt x="0" y="388619"/>
                  </a:lnTo>
                </a:path>
              </a:pathLst>
            </a:custGeom>
            <a:ln w="48577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857750" y="1791978"/>
              <a:ext cx="323850" cy="323850"/>
            </a:xfrm>
            <a:custGeom>
              <a:avLst/>
              <a:gdLst/>
              <a:ahLst/>
              <a:cxnLst/>
              <a:rect l="l" t="t" r="r" b="b"/>
              <a:pathLst>
                <a:path w="323850" h="323850">
                  <a:moveTo>
                    <a:pt x="0" y="129539"/>
                  </a:moveTo>
                  <a:lnTo>
                    <a:pt x="129539" y="0"/>
                  </a:lnTo>
                </a:path>
                <a:path w="323850" h="323850">
                  <a:moveTo>
                    <a:pt x="194309" y="0"/>
                  </a:moveTo>
                  <a:lnTo>
                    <a:pt x="323849" y="129539"/>
                  </a:lnTo>
                </a:path>
                <a:path w="323850" h="323850">
                  <a:moveTo>
                    <a:pt x="0" y="194309"/>
                  </a:moveTo>
                  <a:lnTo>
                    <a:pt x="129539" y="323849"/>
                  </a:lnTo>
                </a:path>
                <a:path w="323850" h="323850">
                  <a:moveTo>
                    <a:pt x="194309" y="323849"/>
                  </a:moveTo>
                  <a:lnTo>
                    <a:pt x="323849" y="194309"/>
                  </a:lnTo>
                </a:path>
              </a:pathLst>
            </a:custGeom>
            <a:ln w="24288">
              <a:solidFill>
                <a:srgbClr val="6598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274820" y="3540763"/>
              <a:ext cx="1036319" cy="0"/>
            </a:xfrm>
            <a:custGeom>
              <a:avLst/>
              <a:gdLst/>
              <a:ahLst/>
              <a:cxnLst/>
              <a:rect l="l" t="t" r="r" b="b"/>
              <a:pathLst>
                <a:path w="1036320">
                  <a:moveTo>
                    <a:pt x="0" y="0"/>
                  </a:moveTo>
                  <a:lnTo>
                    <a:pt x="1036319" y="0"/>
                  </a:lnTo>
                </a:path>
              </a:pathLst>
            </a:custGeom>
            <a:ln w="48577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2" name="object 32"/>
          <p:cNvGrpSpPr/>
          <p:nvPr/>
        </p:nvGrpSpPr>
        <p:grpSpPr>
          <a:xfrm>
            <a:off x="4724399" y="515221"/>
            <a:ext cx="1066800" cy="58882"/>
            <a:chOff x="4015739" y="755658"/>
            <a:chExt cx="906780" cy="86360"/>
          </a:xfrm>
        </p:grpSpPr>
        <p:sp>
          <p:nvSpPr>
            <p:cNvPr id="33" name="object 33"/>
            <p:cNvSpPr/>
            <p:nvPr/>
          </p:nvSpPr>
          <p:spPr>
            <a:xfrm>
              <a:off x="4015739" y="777240"/>
              <a:ext cx="906780" cy="64769"/>
            </a:xfrm>
            <a:custGeom>
              <a:avLst/>
              <a:gdLst/>
              <a:ahLst/>
              <a:cxnLst/>
              <a:rect l="l" t="t" r="r" b="b"/>
              <a:pathLst>
                <a:path w="906779" h="64769">
                  <a:moveTo>
                    <a:pt x="0" y="64769"/>
                  </a:moveTo>
                  <a:lnTo>
                    <a:pt x="906779" y="64769"/>
                  </a:lnTo>
                  <a:lnTo>
                    <a:pt x="906779" y="0"/>
                  </a:lnTo>
                  <a:lnTo>
                    <a:pt x="0" y="0"/>
                  </a:lnTo>
                  <a:lnTo>
                    <a:pt x="0" y="64769"/>
                  </a:lnTo>
                  <a:close/>
                </a:path>
              </a:pathLst>
            </a:custGeom>
            <a:solidFill>
              <a:srgbClr val="65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015739" y="755658"/>
              <a:ext cx="906780" cy="64769"/>
            </a:xfrm>
            <a:custGeom>
              <a:avLst/>
              <a:gdLst/>
              <a:ahLst/>
              <a:cxnLst/>
              <a:rect l="l" t="t" r="r" b="b"/>
              <a:pathLst>
                <a:path w="906779" h="64769">
                  <a:moveTo>
                    <a:pt x="0" y="64769"/>
                  </a:moveTo>
                  <a:lnTo>
                    <a:pt x="906779" y="64769"/>
                  </a:lnTo>
                  <a:lnTo>
                    <a:pt x="906779" y="0"/>
                  </a:lnTo>
                  <a:lnTo>
                    <a:pt x="0" y="0"/>
                  </a:lnTo>
                  <a:lnTo>
                    <a:pt x="0" y="64769"/>
                  </a:lnTo>
                  <a:close/>
                </a:path>
              </a:pathLst>
            </a:custGeom>
            <a:solidFill>
              <a:srgbClr val="65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5" name="object 35"/>
          <p:cNvGrpSpPr/>
          <p:nvPr/>
        </p:nvGrpSpPr>
        <p:grpSpPr>
          <a:xfrm>
            <a:off x="6019799" y="515221"/>
            <a:ext cx="1066800" cy="58882"/>
            <a:chOff x="5116829" y="755658"/>
            <a:chExt cx="906780" cy="86360"/>
          </a:xfrm>
        </p:grpSpPr>
        <p:sp>
          <p:nvSpPr>
            <p:cNvPr id="36" name="object 36"/>
            <p:cNvSpPr/>
            <p:nvPr/>
          </p:nvSpPr>
          <p:spPr>
            <a:xfrm>
              <a:off x="5116829" y="777240"/>
              <a:ext cx="906780" cy="64769"/>
            </a:xfrm>
            <a:custGeom>
              <a:avLst/>
              <a:gdLst/>
              <a:ahLst/>
              <a:cxnLst/>
              <a:rect l="l" t="t" r="r" b="b"/>
              <a:pathLst>
                <a:path w="906779" h="64769">
                  <a:moveTo>
                    <a:pt x="0" y="64769"/>
                  </a:moveTo>
                  <a:lnTo>
                    <a:pt x="906779" y="64769"/>
                  </a:lnTo>
                  <a:lnTo>
                    <a:pt x="906779" y="0"/>
                  </a:lnTo>
                  <a:lnTo>
                    <a:pt x="0" y="0"/>
                  </a:lnTo>
                  <a:lnTo>
                    <a:pt x="0" y="64769"/>
                  </a:lnTo>
                  <a:close/>
                </a:path>
              </a:pathLst>
            </a:custGeom>
            <a:solidFill>
              <a:srgbClr val="65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116829" y="755658"/>
              <a:ext cx="906780" cy="64769"/>
            </a:xfrm>
            <a:custGeom>
              <a:avLst/>
              <a:gdLst/>
              <a:ahLst/>
              <a:cxnLst/>
              <a:rect l="l" t="t" r="r" b="b"/>
              <a:pathLst>
                <a:path w="906779" h="64769">
                  <a:moveTo>
                    <a:pt x="0" y="64769"/>
                  </a:moveTo>
                  <a:lnTo>
                    <a:pt x="906779" y="64769"/>
                  </a:lnTo>
                  <a:lnTo>
                    <a:pt x="906779" y="0"/>
                  </a:lnTo>
                  <a:lnTo>
                    <a:pt x="0" y="0"/>
                  </a:lnTo>
                  <a:lnTo>
                    <a:pt x="0" y="64769"/>
                  </a:lnTo>
                  <a:close/>
                </a:path>
              </a:pathLst>
            </a:custGeom>
            <a:solidFill>
              <a:srgbClr val="65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8" name="object 38"/>
          <p:cNvGrpSpPr/>
          <p:nvPr/>
        </p:nvGrpSpPr>
        <p:grpSpPr>
          <a:xfrm>
            <a:off x="4800599" y="3076577"/>
            <a:ext cx="990600" cy="58882"/>
            <a:chOff x="4080509" y="4512313"/>
            <a:chExt cx="842010" cy="86360"/>
          </a:xfrm>
        </p:grpSpPr>
        <p:sp>
          <p:nvSpPr>
            <p:cNvPr id="39" name="object 39"/>
            <p:cNvSpPr/>
            <p:nvPr/>
          </p:nvSpPr>
          <p:spPr>
            <a:xfrm>
              <a:off x="4080509" y="4533899"/>
              <a:ext cx="842010" cy="64769"/>
            </a:xfrm>
            <a:custGeom>
              <a:avLst/>
              <a:gdLst/>
              <a:ahLst/>
              <a:cxnLst/>
              <a:rect l="l" t="t" r="r" b="b"/>
              <a:pathLst>
                <a:path w="842010" h="64770">
                  <a:moveTo>
                    <a:pt x="0" y="64769"/>
                  </a:moveTo>
                  <a:lnTo>
                    <a:pt x="842009" y="64769"/>
                  </a:lnTo>
                  <a:lnTo>
                    <a:pt x="842009" y="0"/>
                  </a:lnTo>
                  <a:lnTo>
                    <a:pt x="0" y="0"/>
                  </a:lnTo>
                  <a:lnTo>
                    <a:pt x="0" y="64769"/>
                  </a:lnTo>
                  <a:close/>
                </a:path>
              </a:pathLst>
            </a:custGeom>
            <a:solidFill>
              <a:srgbClr val="65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080509" y="4512313"/>
              <a:ext cx="842010" cy="64769"/>
            </a:xfrm>
            <a:custGeom>
              <a:avLst/>
              <a:gdLst/>
              <a:ahLst/>
              <a:cxnLst/>
              <a:rect l="l" t="t" r="r" b="b"/>
              <a:pathLst>
                <a:path w="842010" h="64770">
                  <a:moveTo>
                    <a:pt x="0" y="64769"/>
                  </a:moveTo>
                  <a:lnTo>
                    <a:pt x="842009" y="64769"/>
                  </a:lnTo>
                  <a:lnTo>
                    <a:pt x="842009" y="0"/>
                  </a:lnTo>
                  <a:lnTo>
                    <a:pt x="0" y="0"/>
                  </a:lnTo>
                  <a:lnTo>
                    <a:pt x="0" y="64769"/>
                  </a:lnTo>
                  <a:close/>
                </a:path>
              </a:pathLst>
            </a:custGeom>
            <a:solidFill>
              <a:srgbClr val="65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1" name="object 41"/>
          <p:cNvGrpSpPr/>
          <p:nvPr/>
        </p:nvGrpSpPr>
        <p:grpSpPr>
          <a:xfrm>
            <a:off x="6019799" y="3076577"/>
            <a:ext cx="1066800" cy="58882"/>
            <a:chOff x="5116829" y="4512313"/>
            <a:chExt cx="906780" cy="86360"/>
          </a:xfrm>
        </p:grpSpPr>
        <p:sp>
          <p:nvSpPr>
            <p:cNvPr id="42" name="object 42"/>
            <p:cNvSpPr/>
            <p:nvPr/>
          </p:nvSpPr>
          <p:spPr>
            <a:xfrm>
              <a:off x="5116829" y="4533899"/>
              <a:ext cx="906780" cy="64769"/>
            </a:xfrm>
            <a:custGeom>
              <a:avLst/>
              <a:gdLst/>
              <a:ahLst/>
              <a:cxnLst/>
              <a:rect l="l" t="t" r="r" b="b"/>
              <a:pathLst>
                <a:path w="906779" h="64770">
                  <a:moveTo>
                    <a:pt x="0" y="64769"/>
                  </a:moveTo>
                  <a:lnTo>
                    <a:pt x="906779" y="64769"/>
                  </a:lnTo>
                  <a:lnTo>
                    <a:pt x="906779" y="0"/>
                  </a:lnTo>
                  <a:lnTo>
                    <a:pt x="0" y="0"/>
                  </a:lnTo>
                  <a:lnTo>
                    <a:pt x="0" y="64769"/>
                  </a:lnTo>
                  <a:close/>
                </a:path>
              </a:pathLst>
            </a:custGeom>
            <a:solidFill>
              <a:srgbClr val="65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5116829" y="4512313"/>
              <a:ext cx="906780" cy="64769"/>
            </a:xfrm>
            <a:custGeom>
              <a:avLst/>
              <a:gdLst/>
              <a:ahLst/>
              <a:cxnLst/>
              <a:rect l="l" t="t" r="r" b="b"/>
              <a:pathLst>
                <a:path w="906779" h="64770">
                  <a:moveTo>
                    <a:pt x="0" y="64769"/>
                  </a:moveTo>
                  <a:lnTo>
                    <a:pt x="906779" y="64769"/>
                  </a:lnTo>
                  <a:lnTo>
                    <a:pt x="906779" y="0"/>
                  </a:lnTo>
                  <a:lnTo>
                    <a:pt x="0" y="0"/>
                  </a:lnTo>
                  <a:lnTo>
                    <a:pt x="0" y="64769"/>
                  </a:lnTo>
                  <a:close/>
                </a:path>
              </a:pathLst>
            </a:custGeom>
            <a:solidFill>
              <a:srgbClr val="65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4" name="object 44"/>
          <p:cNvGrpSpPr/>
          <p:nvPr/>
        </p:nvGrpSpPr>
        <p:grpSpPr>
          <a:xfrm>
            <a:off x="5786437" y="3029656"/>
            <a:ext cx="238312" cy="152832"/>
            <a:chOff x="4918471" y="4443495"/>
            <a:chExt cx="202565" cy="224154"/>
          </a:xfrm>
        </p:grpSpPr>
        <p:sp>
          <p:nvSpPr>
            <p:cNvPr id="45" name="object 45"/>
            <p:cNvSpPr/>
            <p:nvPr/>
          </p:nvSpPr>
          <p:spPr>
            <a:xfrm>
              <a:off x="4922519" y="4577083"/>
              <a:ext cx="194310" cy="86360"/>
            </a:xfrm>
            <a:custGeom>
              <a:avLst/>
              <a:gdLst/>
              <a:ahLst/>
              <a:cxnLst/>
              <a:rect l="l" t="t" r="r" b="b"/>
              <a:pathLst>
                <a:path w="194310" h="86360">
                  <a:moveTo>
                    <a:pt x="0" y="86356"/>
                  </a:moveTo>
                  <a:lnTo>
                    <a:pt x="194309" y="86356"/>
                  </a:lnTo>
                  <a:lnTo>
                    <a:pt x="194309" y="0"/>
                  </a:lnTo>
                  <a:lnTo>
                    <a:pt x="0" y="0"/>
                  </a:lnTo>
                  <a:lnTo>
                    <a:pt x="0" y="86356"/>
                  </a:lnTo>
                  <a:close/>
                </a:path>
              </a:pathLst>
            </a:custGeom>
            <a:solidFill>
              <a:srgbClr val="1F48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922519" y="4469130"/>
              <a:ext cx="194310" cy="194310"/>
            </a:xfrm>
            <a:custGeom>
              <a:avLst/>
              <a:gdLst/>
              <a:ahLst/>
              <a:cxnLst/>
              <a:rect l="l" t="t" r="r" b="b"/>
              <a:pathLst>
                <a:path w="194310" h="194310">
                  <a:moveTo>
                    <a:pt x="0" y="194309"/>
                  </a:moveTo>
                  <a:lnTo>
                    <a:pt x="194309" y="194309"/>
                  </a:lnTo>
                  <a:lnTo>
                    <a:pt x="194309" y="0"/>
                  </a:lnTo>
                  <a:lnTo>
                    <a:pt x="0" y="0"/>
                  </a:lnTo>
                  <a:lnTo>
                    <a:pt x="0" y="194309"/>
                  </a:lnTo>
                  <a:close/>
                </a:path>
              </a:pathLst>
            </a:custGeom>
            <a:ln w="8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922519" y="4447543"/>
              <a:ext cx="194310" cy="194310"/>
            </a:xfrm>
            <a:custGeom>
              <a:avLst/>
              <a:gdLst/>
              <a:ahLst/>
              <a:cxnLst/>
              <a:rect l="l" t="t" r="r" b="b"/>
              <a:pathLst>
                <a:path w="194310" h="194310">
                  <a:moveTo>
                    <a:pt x="194309" y="0"/>
                  </a:moveTo>
                  <a:lnTo>
                    <a:pt x="0" y="0"/>
                  </a:lnTo>
                  <a:lnTo>
                    <a:pt x="0" y="194309"/>
                  </a:lnTo>
                  <a:lnTo>
                    <a:pt x="194309" y="194309"/>
                  </a:lnTo>
                  <a:lnTo>
                    <a:pt x="194309" y="0"/>
                  </a:lnTo>
                  <a:close/>
                </a:path>
              </a:pathLst>
            </a:custGeom>
            <a:solidFill>
              <a:srgbClr val="1F48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4922519" y="4447543"/>
              <a:ext cx="194310" cy="194310"/>
            </a:xfrm>
            <a:custGeom>
              <a:avLst/>
              <a:gdLst/>
              <a:ahLst/>
              <a:cxnLst/>
              <a:rect l="l" t="t" r="r" b="b"/>
              <a:pathLst>
                <a:path w="194310" h="194310">
                  <a:moveTo>
                    <a:pt x="0" y="194309"/>
                  </a:moveTo>
                  <a:lnTo>
                    <a:pt x="194309" y="194309"/>
                  </a:lnTo>
                  <a:lnTo>
                    <a:pt x="194309" y="0"/>
                  </a:lnTo>
                  <a:lnTo>
                    <a:pt x="0" y="0"/>
                  </a:lnTo>
                  <a:lnTo>
                    <a:pt x="0" y="194309"/>
                  </a:lnTo>
                  <a:close/>
                </a:path>
              </a:pathLst>
            </a:custGeom>
            <a:ln w="8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9" name="object 49"/>
          <p:cNvGrpSpPr/>
          <p:nvPr/>
        </p:nvGrpSpPr>
        <p:grpSpPr>
          <a:xfrm>
            <a:off x="5786437" y="468300"/>
            <a:ext cx="238312" cy="152832"/>
            <a:chOff x="4918471" y="686840"/>
            <a:chExt cx="202565" cy="224154"/>
          </a:xfrm>
        </p:grpSpPr>
        <p:sp>
          <p:nvSpPr>
            <p:cNvPr id="50" name="object 50"/>
            <p:cNvSpPr/>
            <p:nvPr/>
          </p:nvSpPr>
          <p:spPr>
            <a:xfrm>
              <a:off x="4922507" y="820432"/>
              <a:ext cx="194310" cy="86360"/>
            </a:xfrm>
            <a:custGeom>
              <a:avLst/>
              <a:gdLst/>
              <a:ahLst/>
              <a:cxnLst/>
              <a:rect l="l" t="t" r="r" b="b"/>
              <a:pathLst>
                <a:path w="194310" h="86359">
                  <a:moveTo>
                    <a:pt x="64770" y="0"/>
                  </a:moveTo>
                  <a:lnTo>
                    <a:pt x="0" y="0"/>
                  </a:lnTo>
                  <a:lnTo>
                    <a:pt x="0" y="86360"/>
                  </a:lnTo>
                  <a:lnTo>
                    <a:pt x="64770" y="86360"/>
                  </a:lnTo>
                  <a:lnTo>
                    <a:pt x="64770" y="0"/>
                  </a:lnTo>
                  <a:close/>
                </a:path>
                <a:path w="194310" h="86359">
                  <a:moveTo>
                    <a:pt x="194310" y="0"/>
                  </a:moveTo>
                  <a:lnTo>
                    <a:pt x="129540" y="0"/>
                  </a:lnTo>
                  <a:lnTo>
                    <a:pt x="129540" y="86360"/>
                  </a:lnTo>
                  <a:lnTo>
                    <a:pt x="194310" y="86360"/>
                  </a:lnTo>
                  <a:lnTo>
                    <a:pt x="194310" y="0"/>
                  </a:lnTo>
                  <a:close/>
                </a:path>
              </a:pathLst>
            </a:custGeom>
            <a:solidFill>
              <a:srgbClr val="1F48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922519" y="712470"/>
              <a:ext cx="194310" cy="194310"/>
            </a:xfrm>
            <a:custGeom>
              <a:avLst/>
              <a:gdLst/>
              <a:ahLst/>
              <a:cxnLst/>
              <a:rect l="l" t="t" r="r" b="b"/>
              <a:pathLst>
                <a:path w="194310" h="194309">
                  <a:moveTo>
                    <a:pt x="0" y="194309"/>
                  </a:moveTo>
                  <a:lnTo>
                    <a:pt x="194309" y="194309"/>
                  </a:lnTo>
                  <a:lnTo>
                    <a:pt x="194309" y="0"/>
                  </a:lnTo>
                  <a:lnTo>
                    <a:pt x="0" y="0"/>
                  </a:lnTo>
                  <a:lnTo>
                    <a:pt x="0" y="194309"/>
                  </a:lnTo>
                  <a:close/>
                </a:path>
              </a:pathLst>
            </a:custGeom>
            <a:ln w="8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4922519" y="690888"/>
              <a:ext cx="194310" cy="194310"/>
            </a:xfrm>
            <a:custGeom>
              <a:avLst/>
              <a:gdLst/>
              <a:ahLst/>
              <a:cxnLst/>
              <a:rect l="l" t="t" r="r" b="b"/>
              <a:pathLst>
                <a:path w="194310" h="194309">
                  <a:moveTo>
                    <a:pt x="194309" y="0"/>
                  </a:moveTo>
                  <a:lnTo>
                    <a:pt x="0" y="0"/>
                  </a:lnTo>
                  <a:lnTo>
                    <a:pt x="0" y="194309"/>
                  </a:lnTo>
                  <a:lnTo>
                    <a:pt x="194309" y="194309"/>
                  </a:lnTo>
                  <a:lnTo>
                    <a:pt x="194309" y="0"/>
                  </a:lnTo>
                  <a:close/>
                </a:path>
              </a:pathLst>
            </a:custGeom>
            <a:solidFill>
              <a:srgbClr val="1F48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4922519" y="690888"/>
              <a:ext cx="194310" cy="194310"/>
            </a:xfrm>
            <a:custGeom>
              <a:avLst/>
              <a:gdLst/>
              <a:ahLst/>
              <a:cxnLst/>
              <a:rect l="l" t="t" r="r" b="b"/>
              <a:pathLst>
                <a:path w="194310" h="194309">
                  <a:moveTo>
                    <a:pt x="0" y="194309"/>
                  </a:moveTo>
                  <a:lnTo>
                    <a:pt x="194309" y="194309"/>
                  </a:lnTo>
                  <a:lnTo>
                    <a:pt x="194309" y="0"/>
                  </a:lnTo>
                  <a:lnTo>
                    <a:pt x="0" y="0"/>
                  </a:lnTo>
                  <a:lnTo>
                    <a:pt x="0" y="194309"/>
                  </a:lnTo>
                  <a:close/>
                </a:path>
              </a:pathLst>
            </a:custGeom>
            <a:ln w="8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4" name="object 54"/>
          <p:cNvSpPr txBox="1"/>
          <p:nvPr/>
        </p:nvSpPr>
        <p:spPr>
          <a:xfrm>
            <a:off x="7392974" y="3018896"/>
            <a:ext cx="334682" cy="22121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350" b="1" dirty="0">
                <a:latin typeface="Arial"/>
                <a:cs typeface="Arial"/>
              </a:rPr>
              <a:t>0 </a:t>
            </a:r>
            <a:r>
              <a:rPr sz="1350" b="1" spc="-50" dirty="0">
                <a:latin typeface="Arial"/>
                <a:cs typeface="Arial"/>
              </a:rPr>
              <a:t>V</a:t>
            </a:r>
            <a:endParaRPr sz="1350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4467108" y="2369871"/>
            <a:ext cx="343647" cy="22121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2025" b="1" spc="-37" baseline="14403" dirty="0">
                <a:latin typeface="Arial"/>
                <a:cs typeface="Arial"/>
              </a:rPr>
              <a:t>V</a:t>
            </a:r>
            <a:r>
              <a:rPr sz="900" b="1" spc="-25" dirty="0">
                <a:latin typeface="Arial"/>
                <a:cs typeface="Arial"/>
              </a:rPr>
              <a:t>in</a:t>
            </a:r>
            <a:endParaRPr sz="900">
              <a:latin typeface="Arial"/>
              <a:cs typeface="Aria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7316774" y="442152"/>
            <a:ext cx="312271" cy="22121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350" b="1" dirty="0">
                <a:latin typeface="Arial"/>
                <a:cs typeface="Arial"/>
              </a:rPr>
              <a:t>5 </a:t>
            </a:r>
            <a:r>
              <a:rPr sz="1350" b="1" spc="-50" dirty="0">
                <a:latin typeface="Arial"/>
                <a:cs typeface="Arial"/>
              </a:rPr>
              <a:t>v</a:t>
            </a:r>
            <a:endParaRPr sz="1350">
              <a:latin typeface="Arial"/>
              <a:cs typeface="Arial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1524000" y="2340553"/>
            <a:ext cx="0" cy="353290"/>
          </a:xfrm>
          <a:custGeom>
            <a:avLst/>
            <a:gdLst/>
            <a:ahLst/>
            <a:cxnLst/>
            <a:rect l="l" t="t" r="r" b="b"/>
            <a:pathLst>
              <a:path h="518160">
                <a:moveTo>
                  <a:pt x="0" y="0"/>
                </a:moveTo>
                <a:lnTo>
                  <a:pt x="0" y="518159"/>
                </a:lnTo>
              </a:path>
            </a:pathLst>
          </a:custGeom>
          <a:ln w="539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1447800" y="1015712"/>
            <a:ext cx="0" cy="353290"/>
          </a:xfrm>
          <a:custGeom>
            <a:avLst/>
            <a:gdLst/>
            <a:ahLst/>
            <a:cxnLst/>
            <a:rect l="l" t="t" r="r" b="b"/>
            <a:pathLst>
              <a:path h="518160">
                <a:moveTo>
                  <a:pt x="0" y="0"/>
                </a:moveTo>
                <a:lnTo>
                  <a:pt x="0" y="518159"/>
                </a:lnTo>
              </a:path>
            </a:pathLst>
          </a:custGeom>
          <a:ln w="539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 txBox="1"/>
          <p:nvPr/>
        </p:nvSpPr>
        <p:spPr>
          <a:xfrm>
            <a:off x="3538775" y="145902"/>
            <a:ext cx="2144059" cy="2744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dirty="0">
                <a:latin typeface="Arial MT"/>
                <a:cs typeface="Arial MT"/>
              </a:rPr>
              <a:t>NMOS</a:t>
            </a:r>
            <a:r>
              <a:rPr sz="1700" spc="-15" dirty="0">
                <a:latin typeface="Arial MT"/>
                <a:cs typeface="Arial MT"/>
              </a:rPr>
              <a:t> </a:t>
            </a:r>
            <a:r>
              <a:rPr sz="1700" spc="-10" dirty="0">
                <a:latin typeface="Arial MT"/>
                <a:cs typeface="Arial MT"/>
              </a:rPr>
              <a:t>INVERTER</a:t>
            </a:r>
            <a:endParaRPr sz="17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820789"/>
          </a:xfrm>
          <a:prstGeom prst="rect">
            <a:avLst/>
          </a:prstGeom>
        </p:spPr>
        <p:txBody>
          <a:bodyPr vert="horz" wrap="square" lIns="0" tIns="241351" rIns="0" bIns="0" rtlCol="0">
            <a:spAutoFit/>
          </a:bodyPr>
          <a:lstStyle/>
          <a:p>
            <a:pPr marL="1985645">
              <a:lnSpc>
                <a:spcPct val="100000"/>
              </a:lnSpc>
              <a:spcBef>
                <a:spcPts val="95"/>
              </a:spcBef>
            </a:pPr>
            <a:r>
              <a:rPr sz="3750" b="0" spc="-35" dirty="0">
                <a:solidFill>
                  <a:srgbClr val="000000"/>
                </a:solidFill>
                <a:latin typeface="Calibri"/>
                <a:cs typeface="Calibri"/>
              </a:rPr>
              <a:t>NMOS-</a:t>
            </a:r>
            <a:r>
              <a:rPr sz="3750" b="0" spc="-20" dirty="0">
                <a:solidFill>
                  <a:srgbClr val="000000"/>
                </a:solidFill>
                <a:latin typeface="Calibri"/>
                <a:cs typeface="Calibri"/>
              </a:rPr>
              <a:t>NAND</a:t>
            </a:r>
            <a:endParaRPr sz="375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8848" y="943940"/>
            <a:ext cx="6260592" cy="263313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820789"/>
          </a:xfrm>
          <a:prstGeom prst="rect">
            <a:avLst/>
          </a:prstGeom>
        </p:spPr>
        <p:txBody>
          <a:bodyPr vert="horz" wrap="square" lIns="0" tIns="241351" rIns="0" bIns="0" rtlCol="0">
            <a:spAutoFit/>
          </a:bodyPr>
          <a:lstStyle/>
          <a:p>
            <a:pPr marL="2136140">
              <a:lnSpc>
                <a:spcPct val="100000"/>
              </a:lnSpc>
              <a:spcBef>
                <a:spcPts val="95"/>
              </a:spcBef>
            </a:pPr>
            <a:r>
              <a:rPr sz="3750" b="0" spc="-35" dirty="0">
                <a:solidFill>
                  <a:srgbClr val="000000"/>
                </a:solidFill>
                <a:latin typeface="Calibri"/>
                <a:cs typeface="Calibri"/>
              </a:rPr>
              <a:t>NMOS-</a:t>
            </a:r>
            <a:r>
              <a:rPr sz="3750" b="0" spc="-25" dirty="0">
                <a:solidFill>
                  <a:srgbClr val="000000"/>
                </a:solidFill>
                <a:latin typeface="Calibri"/>
                <a:cs typeface="Calibri"/>
              </a:rPr>
              <a:t>NOR</a:t>
            </a:r>
            <a:endParaRPr sz="375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43642" y="877698"/>
            <a:ext cx="6613071" cy="2361419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533699" y="3723508"/>
            <a:ext cx="614082" cy="169277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000" spc="-10" dirty="0">
                <a:solidFill>
                  <a:srgbClr val="888888"/>
                </a:solidFill>
                <a:latin typeface="Calibri"/>
                <a:cs typeface="Calibri"/>
              </a:rPr>
              <a:t>6/3/2015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347253" y="3723508"/>
            <a:ext cx="263711" cy="169277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000" spc="-25" dirty="0">
                <a:solidFill>
                  <a:srgbClr val="888888"/>
                </a:solidFill>
                <a:latin typeface="Calibri"/>
                <a:cs typeface="Calibri"/>
              </a:rPr>
              <a:t>222</a:t>
            </a:r>
            <a:endParaRPr sz="1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820789"/>
          </a:xfrm>
          <a:prstGeom prst="rect">
            <a:avLst/>
          </a:prstGeom>
        </p:spPr>
        <p:txBody>
          <a:bodyPr vert="horz" wrap="square" lIns="0" tIns="241351" rIns="0" bIns="0" rtlCol="0">
            <a:spAutoFit/>
          </a:bodyPr>
          <a:lstStyle/>
          <a:p>
            <a:pPr marL="1997075">
              <a:lnSpc>
                <a:spcPct val="100000"/>
              </a:lnSpc>
              <a:spcBef>
                <a:spcPts val="95"/>
              </a:spcBef>
            </a:pPr>
            <a:r>
              <a:rPr sz="3750" b="0" dirty="0">
                <a:solidFill>
                  <a:srgbClr val="000000"/>
                </a:solidFill>
                <a:latin typeface="Calibri"/>
                <a:cs typeface="Calibri"/>
              </a:rPr>
              <a:t>NMOS</a:t>
            </a:r>
            <a:r>
              <a:rPr sz="3750" b="0" spc="-19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750" b="0" spc="-30" dirty="0">
                <a:solidFill>
                  <a:srgbClr val="000000"/>
                </a:solidFill>
                <a:latin typeface="Calibri"/>
                <a:cs typeface="Calibri"/>
              </a:rPr>
              <a:t>EX-</a:t>
            </a:r>
            <a:r>
              <a:rPr sz="3750" b="0" spc="-25" dirty="0">
                <a:solidFill>
                  <a:srgbClr val="000000"/>
                </a:solidFill>
                <a:latin typeface="Calibri"/>
                <a:cs typeface="Calibri"/>
              </a:rPr>
              <a:t>OR</a:t>
            </a:r>
            <a:endParaRPr sz="375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87701" y="1014157"/>
            <a:ext cx="6529629" cy="2474590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533699" y="3723508"/>
            <a:ext cx="614082" cy="169277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000" spc="-10" dirty="0">
                <a:solidFill>
                  <a:srgbClr val="888888"/>
                </a:solidFill>
                <a:latin typeface="Calibri"/>
                <a:cs typeface="Calibri"/>
              </a:rPr>
              <a:t>6/3/2015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347253" y="3723508"/>
            <a:ext cx="263711" cy="169277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000" spc="-25" dirty="0">
                <a:solidFill>
                  <a:srgbClr val="888888"/>
                </a:solidFill>
                <a:latin typeface="Calibri"/>
                <a:cs typeface="Calibri"/>
              </a:rPr>
              <a:t>223</a:t>
            </a:r>
            <a:endParaRPr sz="1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820789"/>
          </a:xfrm>
          <a:prstGeom prst="rect">
            <a:avLst/>
          </a:prstGeom>
        </p:spPr>
        <p:txBody>
          <a:bodyPr vert="horz" wrap="square" lIns="0" tIns="241351" rIns="0" bIns="0" rtlCol="0">
            <a:spAutoFit/>
          </a:bodyPr>
          <a:lstStyle/>
          <a:p>
            <a:pPr marL="1844675">
              <a:lnSpc>
                <a:spcPct val="100000"/>
              </a:lnSpc>
              <a:spcBef>
                <a:spcPts val="95"/>
              </a:spcBef>
            </a:pPr>
            <a:r>
              <a:rPr sz="3750" b="0" dirty="0">
                <a:solidFill>
                  <a:srgbClr val="000000"/>
                </a:solidFill>
                <a:latin typeface="Calibri"/>
                <a:cs typeface="Calibri"/>
              </a:rPr>
              <a:t>NMOS</a:t>
            </a:r>
            <a:r>
              <a:rPr sz="3750" b="0" spc="-19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750" b="0" spc="-30" dirty="0">
                <a:solidFill>
                  <a:srgbClr val="000000"/>
                </a:solidFill>
                <a:latin typeface="Calibri"/>
                <a:cs typeface="Calibri"/>
              </a:rPr>
              <a:t>EX-</a:t>
            </a:r>
            <a:r>
              <a:rPr sz="3750" b="0" spc="-25" dirty="0">
                <a:solidFill>
                  <a:srgbClr val="000000"/>
                </a:solidFill>
                <a:latin typeface="Calibri"/>
                <a:cs typeface="Calibri"/>
              </a:rPr>
              <a:t>NOR</a:t>
            </a:r>
            <a:endParaRPr sz="375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57201" y="662412"/>
            <a:ext cx="6181709" cy="2555847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533699" y="3723508"/>
            <a:ext cx="614082" cy="169277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000" spc="-10" dirty="0">
                <a:solidFill>
                  <a:srgbClr val="888888"/>
                </a:solidFill>
                <a:latin typeface="Calibri"/>
                <a:cs typeface="Calibri"/>
              </a:rPr>
              <a:t>6/3/2015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347253" y="3723508"/>
            <a:ext cx="263711" cy="169277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000" spc="-25" dirty="0">
                <a:solidFill>
                  <a:srgbClr val="888888"/>
                </a:solidFill>
                <a:latin typeface="Calibri"/>
                <a:cs typeface="Calibri"/>
              </a:rPr>
              <a:t>224</a:t>
            </a:r>
            <a:endParaRPr sz="1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820789"/>
          </a:xfrm>
          <a:prstGeom prst="rect">
            <a:avLst/>
          </a:prstGeom>
        </p:spPr>
        <p:txBody>
          <a:bodyPr vert="horz" wrap="square" lIns="0" tIns="241351" rIns="0" bIns="0" rtlCol="0">
            <a:spAutoFit/>
          </a:bodyPr>
          <a:lstStyle/>
          <a:p>
            <a:pPr marL="1655445">
              <a:lnSpc>
                <a:spcPct val="100000"/>
              </a:lnSpc>
              <a:spcBef>
                <a:spcPts val="95"/>
              </a:spcBef>
            </a:pPr>
            <a:r>
              <a:rPr sz="3750" b="0" spc="-25" dirty="0">
                <a:solidFill>
                  <a:srgbClr val="000000"/>
                </a:solidFill>
                <a:latin typeface="Calibri"/>
                <a:cs typeface="Calibri"/>
              </a:rPr>
              <a:t>PMOS-</a:t>
            </a:r>
            <a:r>
              <a:rPr sz="3750" b="0" spc="-10" dirty="0">
                <a:solidFill>
                  <a:srgbClr val="000000"/>
                </a:solidFill>
                <a:latin typeface="Calibri"/>
                <a:cs typeface="Calibri"/>
              </a:rPr>
              <a:t>INVERTER</a:t>
            </a:r>
            <a:endParaRPr sz="375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99246" y="927389"/>
            <a:ext cx="6203576" cy="2577948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533699" y="3723508"/>
            <a:ext cx="614082" cy="169277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000" spc="-10" dirty="0">
                <a:solidFill>
                  <a:srgbClr val="888888"/>
                </a:solidFill>
                <a:latin typeface="Calibri"/>
                <a:cs typeface="Calibri"/>
              </a:rPr>
              <a:t>6/3/2015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347253" y="3723508"/>
            <a:ext cx="263711" cy="169277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000" spc="-25" dirty="0">
                <a:solidFill>
                  <a:srgbClr val="888888"/>
                </a:solidFill>
                <a:latin typeface="Calibri"/>
                <a:cs typeface="Calibri"/>
              </a:rPr>
              <a:t>225</a:t>
            </a:r>
            <a:endParaRPr sz="1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820789"/>
          </a:xfrm>
          <a:prstGeom prst="rect">
            <a:avLst/>
          </a:prstGeom>
        </p:spPr>
        <p:txBody>
          <a:bodyPr vert="horz" wrap="square" lIns="0" tIns="241351" rIns="0" bIns="0" rtlCol="0">
            <a:spAutoFit/>
          </a:bodyPr>
          <a:lstStyle/>
          <a:p>
            <a:pPr marL="2034539">
              <a:lnSpc>
                <a:spcPct val="100000"/>
              </a:lnSpc>
              <a:spcBef>
                <a:spcPts val="95"/>
              </a:spcBef>
            </a:pPr>
            <a:r>
              <a:rPr sz="3750" b="0" dirty="0">
                <a:solidFill>
                  <a:srgbClr val="000000"/>
                </a:solidFill>
                <a:latin typeface="Calibri"/>
                <a:cs typeface="Calibri"/>
              </a:rPr>
              <a:t>PMOS</a:t>
            </a:r>
            <a:r>
              <a:rPr sz="3750" b="0" spc="-2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750" b="0" spc="-20" dirty="0">
                <a:solidFill>
                  <a:srgbClr val="000000"/>
                </a:solidFill>
                <a:latin typeface="Calibri"/>
                <a:cs typeface="Calibri"/>
              </a:rPr>
              <a:t>NAND</a:t>
            </a:r>
            <a:endParaRPr sz="375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82263" y="927388"/>
            <a:ext cx="5538422" cy="2517198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533699" y="3723508"/>
            <a:ext cx="614082" cy="169277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000" spc="-10" dirty="0">
                <a:solidFill>
                  <a:srgbClr val="888888"/>
                </a:solidFill>
                <a:latin typeface="Calibri"/>
                <a:cs typeface="Calibri"/>
              </a:rPr>
              <a:t>6/3/2015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347253" y="3723508"/>
            <a:ext cx="263711" cy="169277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000" spc="-25" dirty="0">
                <a:solidFill>
                  <a:srgbClr val="888888"/>
                </a:solidFill>
                <a:latin typeface="Calibri"/>
                <a:cs typeface="Calibri"/>
              </a:rPr>
              <a:t>226</a:t>
            </a:r>
            <a:endParaRPr sz="1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820789"/>
          </a:xfrm>
          <a:prstGeom prst="rect">
            <a:avLst/>
          </a:prstGeom>
        </p:spPr>
        <p:txBody>
          <a:bodyPr vert="horz" wrap="square" lIns="0" tIns="241351" rIns="0" bIns="0" rtlCol="0">
            <a:spAutoFit/>
          </a:bodyPr>
          <a:lstStyle/>
          <a:p>
            <a:pPr marL="2166620">
              <a:lnSpc>
                <a:spcPct val="100000"/>
              </a:lnSpc>
              <a:spcBef>
                <a:spcPts val="95"/>
              </a:spcBef>
            </a:pPr>
            <a:r>
              <a:rPr sz="3750" b="0" spc="-30" dirty="0">
                <a:solidFill>
                  <a:srgbClr val="000000"/>
                </a:solidFill>
                <a:latin typeface="Calibri"/>
                <a:cs typeface="Calibri"/>
              </a:rPr>
              <a:t>PMOS-</a:t>
            </a:r>
            <a:r>
              <a:rPr sz="3750" b="0" spc="-25" dirty="0">
                <a:solidFill>
                  <a:srgbClr val="000000"/>
                </a:solidFill>
                <a:latin typeface="Calibri"/>
                <a:cs typeface="Calibri"/>
              </a:rPr>
              <a:t>NOR</a:t>
            </a:r>
            <a:endParaRPr sz="375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91780" y="1264933"/>
            <a:ext cx="5773642" cy="2091330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533699" y="3723508"/>
            <a:ext cx="614082" cy="169277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000" spc="-10" dirty="0">
                <a:solidFill>
                  <a:srgbClr val="888888"/>
                </a:solidFill>
                <a:latin typeface="Calibri"/>
                <a:cs typeface="Calibri"/>
              </a:rPr>
              <a:t>6/3/2015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347253" y="3723508"/>
            <a:ext cx="263711" cy="169277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000" spc="-25" dirty="0">
                <a:solidFill>
                  <a:srgbClr val="888888"/>
                </a:solidFill>
                <a:latin typeface="Calibri"/>
                <a:cs typeface="Calibri"/>
              </a:rPr>
              <a:t>227</a:t>
            </a:r>
            <a:endParaRPr sz="1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820789"/>
          </a:xfrm>
          <a:prstGeom prst="rect">
            <a:avLst/>
          </a:prstGeom>
        </p:spPr>
        <p:txBody>
          <a:bodyPr vert="horz" wrap="square" lIns="0" tIns="241351" rIns="0" bIns="0" rtlCol="0">
            <a:spAutoFit/>
          </a:bodyPr>
          <a:lstStyle/>
          <a:p>
            <a:pPr marL="688340">
              <a:lnSpc>
                <a:spcPct val="100000"/>
              </a:lnSpc>
              <a:spcBef>
                <a:spcPts val="95"/>
              </a:spcBef>
            </a:pPr>
            <a:r>
              <a:rPr sz="3750" b="0" dirty="0">
                <a:solidFill>
                  <a:srgbClr val="000000"/>
                </a:solidFill>
                <a:latin typeface="Calibri"/>
                <a:cs typeface="Calibri"/>
              </a:rPr>
              <a:t>Sticks</a:t>
            </a:r>
            <a:r>
              <a:rPr sz="3750" b="0" spc="-2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750" b="0" dirty="0">
                <a:solidFill>
                  <a:srgbClr val="000000"/>
                </a:solidFill>
                <a:latin typeface="Calibri"/>
                <a:cs typeface="Calibri"/>
              </a:rPr>
              <a:t>design</a:t>
            </a:r>
            <a:r>
              <a:rPr sz="3750" b="0" spc="-2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750" b="0" dirty="0">
                <a:solidFill>
                  <a:srgbClr val="000000"/>
                </a:solidFill>
                <a:latin typeface="Calibri"/>
                <a:cs typeface="Calibri"/>
              </a:rPr>
              <a:t>CMOS</a:t>
            </a:r>
            <a:r>
              <a:rPr sz="3750" b="0" spc="-2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750" b="0" spc="-10" dirty="0">
                <a:solidFill>
                  <a:srgbClr val="000000"/>
                </a:solidFill>
                <a:latin typeface="Calibri"/>
                <a:cs typeface="Calibri"/>
              </a:rPr>
              <a:t>NAND:</a:t>
            </a:r>
            <a:endParaRPr sz="375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3696" y="930401"/>
            <a:ext cx="4004982" cy="431528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04165" indent="-291465">
              <a:lnSpc>
                <a:spcPct val="100000"/>
              </a:lnSpc>
              <a:spcBef>
                <a:spcPts val="125"/>
              </a:spcBef>
              <a:buFont typeface="Arial MT"/>
              <a:buChar char="•"/>
              <a:tabLst>
                <a:tab pos="304165" algn="l"/>
              </a:tabLst>
            </a:pPr>
            <a:r>
              <a:rPr sz="2700" dirty="0">
                <a:latin typeface="Calibri"/>
                <a:cs typeface="Calibri"/>
              </a:rPr>
              <a:t>Start</a:t>
            </a:r>
            <a:r>
              <a:rPr sz="2700" spc="-4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Calibri"/>
                <a:cs typeface="Calibri"/>
              </a:rPr>
              <a:t>with</a:t>
            </a:r>
            <a:r>
              <a:rPr sz="2700" spc="-2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Calibri"/>
                <a:cs typeface="Calibri"/>
              </a:rPr>
              <a:t>NAND</a:t>
            </a:r>
            <a:r>
              <a:rPr sz="2700" spc="-55" dirty="0">
                <a:latin typeface="Times New Roman"/>
                <a:cs typeface="Times New Roman"/>
              </a:rPr>
              <a:t> </a:t>
            </a:r>
            <a:r>
              <a:rPr sz="2700" spc="-20" dirty="0">
                <a:latin typeface="Calibri"/>
                <a:cs typeface="Calibri"/>
              </a:rPr>
              <a:t>gate:</a:t>
            </a:r>
            <a:endParaRPr sz="27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761556" y="1499925"/>
            <a:ext cx="3579441" cy="2150750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533699" y="3723508"/>
            <a:ext cx="614082" cy="169277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000" spc="-10" dirty="0">
                <a:solidFill>
                  <a:srgbClr val="888888"/>
                </a:solidFill>
                <a:latin typeface="Calibri"/>
                <a:cs typeface="Calibri"/>
              </a:rPr>
              <a:t>6/3/2015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347253" y="3723508"/>
            <a:ext cx="263711" cy="169277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000" spc="-25" dirty="0">
                <a:solidFill>
                  <a:srgbClr val="888888"/>
                </a:solidFill>
                <a:latin typeface="Calibri"/>
                <a:cs typeface="Calibri"/>
              </a:rPr>
              <a:t>228</a:t>
            </a:r>
            <a:endParaRPr sz="1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41268" y="571500"/>
            <a:ext cx="7995908" cy="3844636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346496" y="76643"/>
            <a:ext cx="4234328" cy="1370247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b="0" dirty="0">
                <a:solidFill>
                  <a:srgbClr val="000000"/>
                </a:solidFill>
                <a:latin typeface="Calibri"/>
                <a:cs typeface="Calibri"/>
              </a:rPr>
              <a:t>VLSI</a:t>
            </a:r>
            <a:r>
              <a:rPr b="0" spc="-4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b="0" dirty="0">
                <a:solidFill>
                  <a:srgbClr val="000000"/>
                </a:solidFill>
                <a:latin typeface="Calibri"/>
                <a:cs typeface="Calibri"/>
              </a:rPr>
              <a:t>Design</a:t>
            </a:r>
            <a:r>
              <a:rPr b="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b="0" dirty="0">
                <a:solidFill>
                  <a:srgbClr val="000000"/>
                </a:solidFill>
                <a:latin typeface="Calibri"/>
                <a:cs typeface="Calibri"/>
              </a:rPr>
              <a:t>of</a:t>
            </a:r>
            <a:r>
              <a:rPr b="0" spc="-4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b="0" dirty="0">
                <a:solidFill>
                  <a:srgbClr val="000000"/>
                </a:solidFill>
                <a:latin typeface="Calibri"/>
                <a:cs typeface="Calibri"/>
              </a:rPr>
              <a:t>approach</a:t>
            </a:r>
            <a:r>
              <a:rPr b="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b="0" dirty="0">
                <a:solidFill>
                  <a:srgbClr val="000000"/>
                </a:solidFill>
                <a:latin typeface="Calibri"/>
                <a:cs typeface="Calibri"/>
              </a:rPr>
              <a:t>of</a:t>
            </a:r>
            <a:r>
              <a:rPr b="0" spc="-4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b="0" spc="-25" dirty="0">
                <a:solidFill>
                  <a:srgbClr val="000000"/>
                </a:solidFill>
                <a:latin typeface="Calibri"/>
                <a:cs typeface="Calibri"/>
              </a:rPr>
              <a:t>IC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33699" y="3723508"/>
            <a:ext cx="614082" cy="169277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000" spc="-515" dirty="0">
                <a:solidFill>
                  <a:srgbClr val="888888"/>
                </a:solidFill>
                <a:latin typeface="Calibri"/>
                <a:cs typeface="Calibri"/>
              </a:rPr>
              <a:t>6</a:t>
            </a:r>
            <a:r>
              <a:rPr sz="1000" dirty="0">
                <a:solidFill>
                  <a:srgbClr val="00007F"/>
                </a:solidFill>
                <a:latin typeface="Calibri"/>
                <a:cs typeface="Calibri"/>
              </a:rPr>
              <a:t>2</a:t>
            </a:r>
            <a:r>
              <a:rPr sz="1000" spc="-390" dirty="0">
                <a:solidFill>
                  <a:srgbClr val="888888"/>
                </a:solidFill>
                <a:latin typeface="Calibri"/>
                <a:cs typeface="Calibri"/>
              </a:rPr>
              <a:t>/</a:t>
            </a:r>
            <a:r>
              <a:rPr sz="1000" spc="-120" dirty="0">
                <a:solidFill>
                  <a:srgbClr val="00007F"/>
                </a:solidFill>
                <a:latin typeface="Calibri"/>
                <a:cs typeface="Calibri"/>
              </a:rPr>
              <a:t>0</a:t>
            </a:r>
            <a:r>
              <a:rPr sz="1000" spc="-390" dirty="0">
                <a:solidFill>
                  <a:srgbClr val="888888"/>
                </a:solidFill>
                <a:latin typeface="Calibri"/>
                <a:cs typeface="Calibri"/>
              </a:rPr>
              <a:t>3</a:t>
            </a:r>
            <a:r>
              <a:rPr sz="1000" spc="-120" dirty="0">
                <a:solidFill>
                  <a:srgbClr val="00007F"/>
                </a:solidFill>
                <a:latin typeface="Calibri"/>
                <a:cs typeface="Calibri"/>
              </a:rPr>
              <a:t>8</a:t>
            </a:r>
            <a:r>
              <a:rPr sz="1000" spc="10" dirty="0">
                <a:solidFill>
                  <a:srgbClr val="888888"/>
                </a:solidFill>
                <a:latin typeface="Calibri"/>
                <a:cs typeface="Calibri"/>
              </a:rPr>
              <a:t>/</a:t>
            </a:r>
            <a:r>
              <a:rPr sz="1000" spc="5" dirty="0">
                <a:solidFill>
                  <a:srgbClr val="888888"/>
                </a:solidFill>
                <a:latin typeface="Calibri"/>
                <a:cs typeface="Calibri"/>
              </a:rPr>
              <a:t>2</a:t>
            </a:r>
            <a:r>
              <a:rPr sz="1000" spc="10" dirty="0">
                <a:solidFill>
                  <a:srgbClr val="888888"/>
                </a:solidFill>
                <a:latin typeface="Calibri"/>
                <a:cs typeface="Calibri"/>
              </a:rPr>
              <a:t>0</a:t>
            </a:r>
            <a:r>
              <a:rPr sz="1000" spc="5" dirty="0">
                <a:solidFill>
                  <a:srgbClr val="888888"/>
                </a:solidFill>
                <a:latin typeface="Calibri"/>
                <a:cs typeface="Calibri"/>
              </a:rPr>
              <a:t>15</a:t>
            </a:r>
            <a:endParaRPr sz="1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3700" y="3403774"/>
            <a:ext cx="1007782" cy="647613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67665">
              <a:lnSpc>
                <a:spcPct val="100000"/>
              </a:lnSpc>
              <a:spcBef>
                <a:spcPts val="90"/>
              </a:spcBef>
            </a:pPr>
            <a:r>
              <a:rPr sz="2050" spc="-25" dirty="0">
                <a:latin typeface="Times New Roman"/>
                <a:cs typeface="Times New Roman"/>
              </a:rPr>
              <a:t>VSS</a:t>
            </a:r>
            <a:endParaRPr sz="2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60"/>
              </a:spcBef>
            </a:pPr>
            <a:r>
              <a:rPr sz="1000" spc="-10" dirty="0">
                <a:solidFill>
                  <a:srgbClr val="888888"/>
                </a:solidFill>
                <a:latin typeface="Calibri"/>
                <a:cs typeface="Calibri"/>
              </a:rPr>
              <a:t>6/3/2015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347253" y="3723508"/>
            <a:ext cx="263711" cy="169277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000" spc="-25" dirty="0">
                <a:solidFill>
                  <a:srgbClr val="888888"/>
                </a:solidFill>
                <a:latin typeface="Calibri"/>
                <a:cs typeface="Calibri"/>
              </a:rPr>
              <a:t>229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820789"/>
          </a:xfrm>
          <a:prstGeom prst="rect">
            <a:avLst/>
          </a:prstGeom>
        </p:spPr>
        <p:txBody>
          <a:bodyPr vert="horz" wrap="square" lIns="0" tIns="241351" rIns="0" bIns="0" rtlCol="0">
            <a:spAutoFit/>
          </a:bodyPr>
          <a:lstStyle/>
          <a:p>
            <a:pPr marL="1715135">
              <a:lnSpc>
                <a:spcPct val="100000"/>
              </a:lnSpc>
              <a:spcBef>
                <a:spcPts val="95"/>
              </a:spcBef>
            </a:pPr>
            <a:r>
              <a:rPr sz="3750" b="0" dirty="0">
                <a:solidFill>
                  <a:srgbClr val="000000"/>
                </a:solidFill>
                <a:latin typeface="Calibri"/>
                <a:cs typeface="Calibri"/>
              </a:rPr>
              <a:t>NAND</a:t>
            </a:r>
            <a:r>
              <a:rPr sz="3750" b="0" spc="-2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750" b="0" spc="-10" dirty="0">
                <a:solidFill>
                  <a:srgbClr val="000000"/>
                </a:solidFill>
                <a:latin typeface="Calibri"/>
                <a:cs typeface="Calibri"/>
              </a:rPr>
              <a:t>sticks</a:t>
            </a:r>
            <a:endParaRPr sz="3750">
              <a:latin typeface="Calibri"/>
              <a:cs typeface="Calibri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955799" y="1177636"/>
            <a:ext cx="6172200" cy="2193348"/>
            <a:chOff x="1662429" y="1727200"/>
            <a:chExt cx="5246370" cy="3216910"/>
          </a:xfrm>
        </p:grpSpPr>
        <p:sp>
          <p:nvSpPr>
            <p:cNvPr id="6" name="object 6"/>
            <p:cNvSpPr/>
            <p:nvPr/>
          </p:nvSpPr>
          <p:spPr>
            <a:xfrm>
              <a:off x="1684019" y="1748790"/>
              <a:ext cx="5203190" cy="0"/>
            </a:xfrm>
            <a:custGeom>
              <a:avLst/>
              <a:gdLst/>
              <a:ahLst/>
              <a:cxnLst/>
              <a:rect l="l" t="t" r="r" b="b"/>
              <a:pathLst>
                <a:path w="5203190">
                  <a:moveTo>
                    <a:pt x="0" y="0"/>
                  </a:moveTo>
                  <a:lnTo>
                    <a:pt x="5203181" y="0"/>
                  </a:lnTo>
                </a:path>
              </a:pathLst>
            </a:custGeom>
            <a:ln w="4318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878329" y="2331719"/>
              <a:ext cx="4210050" cy="1878330"/>
            </a:xfrm>
            <a:custGeom>
              <a:avLst/>
              <a:gdLst/>
              <a:ahLst/>
              <a:cxnLst/>
              <a:rect l="l" t="t" r="r" b="b"/>
              <a:pathLst>
                <a:path w="4210050" h="1878329">
                  <a:moveTo>
                    <a:pt x="4210049" y="0"/>
                  </a:moveTo>
                  <a:lnTo>
                    <a:pt x="2655569" y="0"/>
                  </a:lnTo>
                </a:path>
                <a:path w="4210050" h="1878329">
                  <a:moveTo>
                    <a:pt x="0" y="1878329"/>
                  </a:moveTo>
                  <a:lnTo>
                    <a:pt x="3454391" y="1878329"/>
                  </a:lnTo>
                </a:path>
              </a:pathLst>
            </a:custGeom>
            <a:ln w="4318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5764529" y="2137409"/>
              <a:ext cx="0" cy="388620"/>
            </a:xfrm>
            <a:custGeom>
              <a:avLst/>
              <a:gdLst/>
              <a:ahLst/>
              <a:cxnLst/>
              <a:rect l="l" t="t" r="r" b="b"/>
              <a:pathLst>
                <a:path h="388619">
                  <a:moveTo>
                    <a:pt x="0" y="0"/>
                  </a:moveTo>
                  <a:lnTo>
                    <a:pt x="0" y="388619"/>
                  </a:lnTo>
                </a:path>
              </a:pathLst>
            </a:custGeom>
            <a:ln w="43180">
              <a:solidFill>
                <a:srgbClr val="FAFD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792979" y="3896998"/>
              <a:ext cx="0" cy="1025525"/>
            </a:xfrm>
            <a:custGeom>
              <a:avLst/>
              <a:gdLst/>
              <a:ahLst/>
              <a:cxnLst/>
              <a:rect l="l" t="t" r="r" b="b"/>
              <a:pathLst>
                <a:path h="1025525">
                  <a:moveTo>
                    <a:pt x="0" y="0"/>
                  </a:moveTo>
                  <a:lnTo>
                    <a:pt x="0" y="1025521"/>
                  </a:lnTo>
                </a:path>
              </a:pathLst>
            </a:custGeom>
            <a:ln w="43180">
              <a:solidFill>
                <a:srgbClr val="5FC8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950969" y="2655569"/>
              <a:ext cx="1684020" cy="1047115"/>
            </a:xfrm>
            <a:custGeom>
              <a:avLst/>
              <a:gdLst/>
              <a:ahLst/>
              <a:cxnLst/>
              <a:rect l="l" t="t" r="r" b="b"/>
              <a:pathLst>
                <a:path w="1684020" h="1047114">
                  <a:moveTo>
                    <a:pt x="0" y="0"/>
                  </a:moveTo>
                  <a:lnTo>
                    <a:pt x="1684019" y="0"/>
                  </a:lnTo>
                </a:path>
                <a:path w="1684020" h="1047114">
                  <a:moveTo>
                    <a:pt x="854212" y="32384"/>
                  </a:moveTo>
                  <a:lnTo>
                    <a:pt x="854212" y="1047118"/>
                  </a:lnTo>
                </a:path>
              </a:pathLst>
            </a:custGeom>
            <a:ln w="4318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826763" y="3184533"/>
              <a:ext cx="1058545" cy="0"/>
            </a:xfrm>
            <a:custGeom>
              <a:avLst/>
              <a:gdLst/>
              <a:ahLst/>
              <a:cxnLst/>
              <a:rect l="l" t="t" r="r" b="b"/>
              <a:pathLst>
                <a:path w="1058545">
                  <a:moveTo>
                    <a:pt x="0" y="0"/>
                  </a:moveTo>
                  <a:lnTo>
                    <a:pt x="1057927" y="0"/>
                  </a:lnTo>
                </a:path>
              </a:pathLst>
            </a:custGeom>
            <a:ln w="4318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1066492" y="1071010"/>
            <a:ext cx="927847" cy="847668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050" spc="-25" dirty="0">
                <a:latin typeface="Times New Roman"/>
                <a:cs typeface="Times New Roman"/>
              </a:rPr>
              <a:t>VDD</a:t>
            </a:r>
            <a:endParaRPr sz="2050">
              <a:latin typeface="Times New Roman"/>
              <a:cs typeface="Times New Roman"/>
            </a:endParaRPr>
          </a:p>
          <a:p>
            <a:pPr marR="5080" algn="r">
              <a:lnSpc>
                <a:spcPct val="100000"/>
              </a:lnSpc>
              <a:spcBef>
                <a:spcPts val="1620"/>
              </a:spcBef>
            </a:pPr>
            <a:r>
              <a:rPr sz="2050" spc="-50" dirty="0">
                <a:latin typeface="Times New Roman"/>
                <a:cs typeface="Times New Roman"/>
              </a:rPr>
              <a:t>a</a:t>
            </a:r>
            <a:endParaRPr sz="2050">
              <a:latin typeface="Times New Roman"/>
              <a:cs typeface="Times New Roman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1981199" y="1192357"/>
            <a:ext cx="6121400" cy="2355273"/>
            <a:chOff x="1684019" y="1748790"/>
            <a:chExt cx="5203190" cy="3454400"/>
          </a:xfrm>
        </p:grpSpPr>
        <p:sp>
          <p:nvSpPr>
            <p:cNvPr id="14" name="object 14"/>
            <p:cNvSpPr/>
            <p:nvPr/>
          </p:nvSpPr>
          <p:spPr>
            <a:xfrm>
              <a:off x="1684019" y="5181600"/>
              <a:ext cx="5203190" cy="0"/>
            </a:xfrm>
            <a:custGeom>
              <a:avLst/>
              <a:gdLst/>
              <a:ahLst/>
              <a:cxnLst/>
              <a:rect l="l" t="t" r="r" b="b"/>
              <a:pathLst>
                <a:path w="5203190">
                  <a:moveTo>
                    <a:pt x="0" y="0"/>
                  </a:moveTo>
                  <a:lnTo>
                    <a:pt x="5203181" y="0"/>
                  </a:lnTo>
                </a:path>
              </a:pathLst>
            </a:custGeom>
            <a:ln w="4318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792979" y="1748790"/>
              <a:ext cx="971550" cy="3454400"/>
            </a:xfrm>
            <a:custGeom>
              <a:avLst/>
              <a:gdLst/>
              <a:ahLst/>
              <a:cxnLst/>
              <a:rect l="l" t="t" r="r" b="b"/>
              <a:pathLst>
                <a:path w="971550" h="3454400">
                  <a:moveTo>
                    <a:pt x="971549" y="0"/>
                  </a:moveTo>
                  <a:lnTo>
                    <a:pt x="971549" y="194309"/>
                  </a:lnTo>
                </a:path>
                <a:path w="971550" h="3454400">
                  <a:moveTo>
                    <a:pt x="0" y="3368039"/>
                  </a:moveTo>
                  <a:lnTo>
                    <a:pt x="0" y="3454396"/>
                  </a:lnTo>
                </a:path>
              </a:pathLst>
            </a:custGeom>
            <a:ln w="43180">
              <a:solidFill>
                <a:srgbClr val="1F48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663440" y="1943099"/>
              <a:ext cx="1165860" cy="3173730"/>
            </a:xfrm>
            <a:custGeom>
              <a:avLst/>
              <a:gdLst/>
              <a:ahLst/>
              <a:cxnLst/>
              <a:rect l="l" t="t" r="r" b="b"/>
              <a:pathLst>
                <a:path w="1165860" h="3173729">
                  <a:moveTo>
                    <a:pt x="194310" y="2979420"/>
                  </a:moveTo>
                  <a:lnTo>
                    <a:pt x="0" y="2979420"/>
                  </a:lnTo>
                  <a:lnTo>
                    <a:pt x="0" y="3173730"/>
                  </a:lnTo>
                  <a:lnTo>
                    <a:pt x="194310" y="3173730"/>
                  </a:lnTo>
                  <a:lnTo>
                    <a:pt x="194310" y="2979420"/>
                  </a:lnTo>
                  <a:close/>
                </a:path>
                <a:path w="1165860" h="3173729">
                  <a:moveTo>
                    <a:pt x="271272" y="1759597"/>
                  </a:moveTo>
                  <a:lnTo>
                    <a:pt x="76962" y="1759597"/>
                  </a:lnTo>
                  <a:lnTo>
                    <a:pt x="76962" y="1953907"/>
                  </a:lnTo>
                  <a:lnTo>
                    <a:pt x="271272" y="1953907"/>
                  </a:lnTo>
                  <a:lnTo>
                    <a:pt x="271272" y="1759597"/>
                  </a:lnTo>
                  <a:close/>
                </a:path>
                <a:path w="1165860" h="3173729">
                  <a:moveTo>
                    <a:pt x="1165860" y="582930"/>
                  </a:moveTo>
                  <a:lnTo>
                    <a:pt x="971550" y="582930"/>
                  </a:lnTo>
                  <a:lnTo>
                    <a:pt x="971550" y="777240"/>
                  </a:lnTo>
                  <a:lnTo>
                    <a:pt x="1165860" y="777240"/>
                  </a:lnTo>
                  <a:lnTo>
                    <a:pt x="1165860" y="582930"/>
                  </a:lnTo>
                  <a:close/>
                </a:path>
                <a:path w="1165860" h="3173729">
                  <a:moveTo>
                    <a:pt x="1165860" y="0"/>
                  </a:moveTo>
                  <a:lnTo>
                    <a:pt x="971550" y="0"/>
                  </a:lnTo>
                  <a:lnTo>
                    <a:pt x="971550" y="194310"/>
                  </a:lnTo>
                  <a:lnTo>
                    <a:pt x="1165860" y="194310"/>
                  </a:lnTo>
                  <a:lnTo>
                    <a:pt x="116586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562349" y="2331720"/>
              <a:ext cx="647700" cy="0"/>
            </a:xfrm>
            <a:custGeom>
              <a:avLst/>
              <a:gdLst/>
              <a:ahLst/>
              <a:cxnLst/>
              <a:rect l="l" t="t" r="r" b="b"/>
              <a:pathLst>
                <a:path w="647700">
                  <a:moveTo>
                    <a:pt x="0" y="0"/>
                  </a:moveTo>
                  <a:lnTo>
                    <a:pt x="647699" y="0"/>
                  </a:lnTo>
                </a:path>
              </a:pathLst>
            </a:custGeom>
            <a:ln w="4318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886199" y="2137410"/>
              <a:ext cx="0" cy="388620"/>
            </a:xfrm>
            <a:custGeom>
              <a:avLst/>
              <a:gdLst/>
              <a:ahLst/>
              <a:cxnLst/>
              <a:rect l="l" t="t" r="r" b="b"/>
              <a:pathLst>
                <a:path h="388619">
                  <a:moveTo>
                    <a:pt x="0" y="0"/>
                  </a:moveTo>
                  <a:lnTo>
                    <a:pt x="0" y="388619"/>
                  </a:lnTo>
                </a:path>
              </a:pathLst>
            </a:custGeom>
            <a:ln w="43180">
              <a:solidFill>
                <a:srgbClr val="FAFD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3886199" y="1748790"/>
              <a:ext cx="0" cy="194310"/>
            </a:xfrm>
            <a:custGeom>
              <a:avLst/>
              <a:gdLst/>
              <a:ahLst/>
              <a:cxnLst/>
              <a:rect l="l" t="t" r="r" b="b"/>
              <a:pathLst>
                <a:path h="194310">
                  <a:moveTo>
                    <a:pt x="0" y="0"/>
                  </a:moveTo>
                  <a:lnTo>
                    <a:pt x="0" y="194309"/>
                  </a:lnTo>
                </a:path>
              </a:pathLst>
            </a:custGeom>
            <a:ln w="43180">
              <a:solidFill>
                <a:srgbClr val="1F48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756660" y="1943099"/>
              <a:ext cx="194310" cy="777240"/>
            </a:xfrm>
            <a:custGeom>
              <a:avLst/>
              <a:gdLst/>
              <a:ahLst/>
              <a:cxnLst/>
              <a:rect l="l" t="t" r="r" b="b"/>
              <a:pathLst>
                <a:path w="194310" h="777239">
                  <a:moveTo>
                    <a:pt x="194310" y="582930"/>
                  </a:moveTo>
                  <a:lnTo>
                    <a:pt x="0" y="582930"/>
                  </a:lnTo>
                  <a:lnTo>
                    <a:pt x="0" y="777240"/>
                  </a:lnTo>
                  <a:lnTo>
                    <a:pt x="194310" y="777240"/>
                  </a:lnTo>
                  <a:lnTo>
                    <a:pt x="194310" y="582930"/>
                  </a:lnTo>
                  <a:close/>
                </a:path>
                <a:path w="194310" h="777239">
                  <a:moveTo>
                    <a:pt x="194310" y="0"/>
                  </a:moveTo>
                  <a:lnTo>
                    <a:pt x="0" y="0"/>
                  </a:lnTo>
                  <a:lnTo>
                    <a:pt x="0" y="194310"/>
                  </a:lnTo>
                  <a:lnTo>
                    <a:pt x="194310" y="194310"/>
                  </a:lnTo>
                  <a:lnTo>
                    <a:pt x="19431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3562349" y="4598670"/>
              <a:ext cx="1770380" cy="0"/>
            </a:xfrm>
            <a:custGeom>
              <a:avLst/>
              <a:gdLst/>
              <a:ahLst/>
              <a:cxnLst/>
              <a:rect l="l" t="t" r="r" b="b"/>
              <a:pathLst>
                <a:path w="1770379">
                  <a:moveTo>
                    <a:pt x="0" y="0"/>
                  </a:moveTo>
                  <a:lnTo>
                    <a:pt x="1770371" y="0"/>
                  </a:lnTo>
                </a:path>
              </a:pathLst>
            </a:custGeom>
            <a:ln w="4318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878329" y="2331720"/>
              <a:ext cx="1489710" cy="0"/>
            </a:xfrm>
            <a:custGeom>
              <a:avLst/>
              <a:gdLst/>
              <a:ahLst/>
              <a:cxnLst/>
              <a:rect l="l" t="t" r="r" b="b"/>
              <a:pathLst>
                <a:path w="1489710">
                  <a:moveTo>
                    <a:pt x="0" y="0"/>
                  </a:moveTo>
                  <a:lnTo>
                    <a:pt x="1489709" y="0"/>
                  </a:lnTo>
                </a:path>
              </a:pathLst>
            </a:custGeom>
            <a:ln w="4318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3368039" y="2202180"/>
              <a:ext cx="194310" cy="194310"/>
            </a:xfrm>
            <a:custGeom>
              <a:avLst/>
              <a:gdLst/>
              <a:ahLst/>
              <a:cxnLst/>
              <a:rect l="l" t="t" r="r" b="b"/>
              <a:pathLst>
                <a:path w="194310" h="194310">
                  <a:moveTo>
                    <a:pt x="194309" y="0"/>
                  </a:moveTo>
                  <a:lnTo>
                    <a:pt x="0" y="0"/>
                  </a:lnTo>
                  <a:lnTo>
                    <a:pt x="0" y="194309"/>
                  </a:lnTo>
                  <a:lnTo>
                    <a:pt x="194309" y="194309"/>
                  </a:lnTo>
                  <a:lnTo>
                    <a:pt x="19430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3432809" y="2331720"/>
              <a:ext cx="0" cy="2202180"/>
            </a:xfrm>
            <a:custGeom>
              <a:avLst/>
              <a:gdLst/>
              <a:ahLst/>
              <a:cxnLst/>
              <a:rect l="l" t="t" r="r" b="b"/>
              <a:pathLst>
                <a:path h="2202179">
                  <a:moveTo>
                    <a:pt x="0" y="0"/>
                  </a:moveTo>
                  <a:lnTo>
                    <a:pt x="0" y="2202179"/>
                  </a:lnTo>
                </a:path>
              </a:pathLst>
            </a:custGeom>
            <a:ln w="4318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3368039" y="4533900"/>
              <a:ext cx="194310" cy="194310"/>
            </a:xfrm>
            <a:custGeom>
              <a:avLst/>
              <a:gdLst/>
              <a:ahLst/>
              <a:cxnLst/>
              <a:rect l="l" t="t" r="r" b="b"/>
              <a:pathLst>
                <a:path w="194310" h="194310">
                  <a:moveTo>
                    <a:pt x="194309" y="0"/>
                  </a:moveTo>
                  <a:lnTo>
                    <a:pt x="0" y="0"/>
                  </a:lnTo>
                  <a:lnTo>
                    <a:pt x="0" y="194309"/>
                  </a:lnTo>
                  <a:lnTo>
                    <a:pt x="194309" y="194309"/>
                  </a:lnTo>
                  <a:lnTo>
                    <a:pt x="19430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533899" y="2331720"/>
              <a:ext cx="0" cy="1878330"/>
            </a:xfrm>
            <a:custGeom>
              <a:avLst/>
              <a:gdLst/>
              <a:ahLst/>
              <a:cxnLst/>
              <a:rect l="l" t="t" r="r" b="b"/>
              <a:pathLst>
                <a:path h="1878329">
                  <a:moveTo>
                    <a:pt x="0" y="0"/>
                  </a:moveTo>
                  <a:lnTo>
                    <a:pt x="0" y="1878329"/>
                  </a:lnTo>
                </a:path>
              </a:pathLst>
            </a:custGeom>
            <a:ln w="4318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 txBox="1"/>
          <p:nvPr/>
        </p:nvSpPr>
        <p:spPr>
          <a:xfrm>
            <a:off x="7239558" y="2042929"/>
            <a:ext cx="419847" cy="327013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050" spc="-25" dirty="0">
                <a:latin typeface="Times New Roman"/>
                <a:cs typeface="Times New Roman"/>
              </a:rPr>
              <a:t>out</a:t>
            </a:r>
            <a:endParaRPr sz="205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980866" y="2705321"/>
            <a:ext cx="183029" cy="327013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050" spc="-50" dirty="0">
                <a:latin typeface="Times New Roman"/>
                <a:cs typeface="Times New Roman"/>
              </a:rPr>
              <a:t>b</a:t>
            </a:r>
            <a:endParaRPr sz="20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09899" y="497574"/>
            <a:ext cx="3133165" cy="327013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050" dirty="0">
                <a:solidFill>
                  <a:srgbClr val="329832"/>
                </a:solidFill>
                <a:latin typeface="Times New Roman"/>
                <a:cs typeface="Times New Roman"/>
              </a:rPr>
              <a:t>Stick</a:t>
            </a:r>
            <a:r>
              <a:rPr sz="2050" spc="-65" dirty="0">
                <a:solidFill>
                  <a:srgbClr val="329832"/>
                </a:solidFill>
                <a:latin typeface="Times New Roman"/>
                <a:cs typeface="Times New Roman"/>
              </a:rPr>
              <a:t> </a:t>
            </a:r>
            <a:r>
              <a:rPr sz="2050" dirty="0">
                <a:solidFill>
                  <a:srgbClr val="329832"/>
                </a:solidFill>
                <a:latin typeface="Times New Roman"/>
                <a:cs typeface="Times New Roman"/>
              </a:rPr>
              <a:t>Diagram</a:t>
            </a:r>
            <a:r>
              <a:rPr sz="2050" spc="-60" dirty="0">
                <a:solidFill>
                  <a:srgbClr val="329832"/>
                </a:solidFill>
                <a:latin typeface="Times New Roman"/>
                <a:cs typeface="Times New Roman"/>
              </a:rPr>
              <a:t> </a:t>
            </a:r>
            <a:r>
              <a:rPr sz="2050" dirty="0">
                <a:solidFill>
                  <a:srgbClr val="329832"/>
                </a:solidFill>
                <a:latin typeface="Times New Roman"/>
                <a:cs typeface="Times New Roman"/>
              </a:rPr>
              <a:t>-</a:t>
            </a:r>
            <a:r>
              <a:rPr sz="2050" spc="-40" dirty="0">
                <a:solidFill>
                  <a:srgbClr val="329832"/>
                </a:solidFill>
                <a:latin typeface="Times New Roman"/>
                <a:cs typeface="Times New Roman"/>
              </a:rPr>
              <a:t> </a:t>
            </a:r>
            <a:r>
              <a:rPr sz="2050" spc="-10" dirty="0">
                <a:solidFill>
                  <a:srgbClr val="329832"/>
                </a:solidFill>
                <a:latin typeface="Times New Roman"/>
                <a:cs typeface="Times New Roman"/>
              </a:rPr>
              <a:t>Example</a:t>
            </a:r>
            <a:endParaRPr sz="2050">
              <a:latin typeface="Times New Roman"/>
              <a:cs typeface="Times New Roman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85788" y="1187292"/>
            <a:ext cx="3173128" cy="2116093"/>
          </a:xfrm>
          <a:prstGeom prst="rect">
            <a:avLst/>
          </a:prstGeom>
        </p:spPr>
      </p:pic>
      <p:grpSp>
        <p:nvGrpSpPr>
          <p:cNvPr id="4" name="object 4"/>
          <p:cNvGrpSpPr/>
          <p:nvPr/>
        </p:nvGrpSpPr>
        <p:grpSpPr>
          <a:xfrm>
            <a:off x="5486399" y="612739"/>
            <a:ext cx="2057399" cy="541193"/>
            <a:chOff x="4663439" y="898683"/>
            <a:chExt cx="1748789" cy="793750"/>
          </a:xfrm>
        </p:grpSpPr>
        <p:sp>
          <p:nvSpPr>
            <p:cNvPr id="5" name="object 5"/>
            <p:cNvSpPr/>
            <p:nvPr/>
          </p:nvSpPr>
          <p:spPr>
            <a:xfrm>
              <a:off x="5052059" y="906780"/>
              <a:ext cx="1360170" cy="777240"/>
            </a:xfrm>
            <a:custGeom>
              <a:avLst/>
              <a:gdLst/>
              <a:ahLst/>
              <a:cxnLst/>
              <a:rect l="l" t="t" r="r" b="b"/>
              <a:pathLst>
                <a:path w="1360170" h="777239">
                  <a:moveTo>
                    <a:pt x="1360169" y="388619"/>
                  </a:moveTo>
                  <a:lnTo>
                    <a:pt x="971549" y="388619"/>
                  </a:lnTo>
                </a:path>
                <a:path w="1360170" h="777239">
                  <a:moveTo>
                    <a:pt x="0" y="0"/>
                  </a:moveTo>
                  <a:lnTo>
                    <a:pt x="60094" y="6951"/>
                  </a:lnTo>
                  <a:lnTo>
                    <a:pt x="119907" y="13973"/>
                  </a:lnTo>
                  <a:lnTo>
                    <a:pt x="179153" y="21137"/>
                  </a:lnTo>
                  <a:lnTo>
                    <a:pt x="237550" y="28513"/>
                  </a:lnTo>
                  <a:lnTo>
                    <a:pt x="294815" y="36173"/>
                  </a:lnTo>
                  <a:lnTo>
                    <a:pt x="350663" y="44187"/>
                  </a:lnTo>
                  <a:lnTo>
                    <a:pt x="404812" y="52625"/>
                  </a:lnTo>
                  <a:lnTo>
                    <a:pt x="456978" y="61559"/>
                  </a:lnTo>
                  <a:lnTo>
                    <a:pt x="506878" y="71060"/>
                  </a:lnTo>
                  <a:lnTo>
                    <a:pt x="554229" y="81198"/>
                  </a:lnTo>
                  <a:lnTo>
                    <a:pt x="598747" y="92044"/>
                  </a:lnTo>
                  <a:lnTo>
                    <a:pt x="640148" y="103669"/>
                  </a:lnTo>
                  <a:lnTo>
                    <a:pt x="678150" y="116144"/>
                  </a:lnTo>
                  <a:lnTo>
                    <a:pt x="769117" y="162018"/>
                  </a:lnTo>
                  <a:lnTo>
                    <a:pt x="811415" y="201673"/>
                  </a:lnTo>
                  <a:lnTo>
                    <a:pt x="842195" y="245103"/>
                  </a:lnTo>
                  <a:lnTo>
                    <a:pt x="864289" y="288912"/>
                  </a:lnTo>
                  <a:lnTo>
                    <a:pt x="880530" y="329700"/>
                  </a:lnTo>
                  <a:lnTo>
                    <a:pt x="893749" y="364068"/>
                  </a:lnTo>
                  <a:lnTo>
                    <a:pt x="906779" y="388619"/>
                  </a:lnTo>
                </a:path>
                <a:path w="1360170" h="777239">
                  <a:moveTo>
                    <a:pt x="0" y="777239"/>
                  </a:moveTo>
                  <a:lnTo>
                    <a:pt x="60094" y="770288"/>
                  </a:lnTo>
                  <a:lnTo>
                    <a:pt x="119907" y="763266"/>
                  </a:lnTo>
                  <a:lnTo>
                    <a:pt x="179153" y="756102"/>
                  </a:lnTo>
                  <a:lnTo>
                    <a:pt x="237550" y="748726"/>
                  </a:lnTo>
                  <a:lnTo>
                    <a:pt x="294815" y="741066"/>
                  </a:lnTo>
                  <a:lnTo>
                    <a:pt x="350663" y="733052"/>
                  </a:lnTo>
                  <a:lnTo>
                    <a:pt x="404812" y="724614"/>
                  </a:lnTo>
                  <a:lnTo>
                    <a:pt x="456978" y="715680"/>
                  </a:lnTo>
                  <a:lnTo>
                    <a:pt x="506878" y="706179"/>
                  </a:lnTo>
                  <a:lnTo>
                    <a:pt x="554229" y="696041"/>
                  </a:lnTo>
                  <a:lnTo>
                    <a:pt x="598747" y="685195"/>
                  </a:lnTo>
                  <a:lnTo>
                    <a:pt x="640148" y="673570"/>
                  </a:lnTo>
                  <a:lnTo>
                    <a:pt x="678150" y="661095"/>
                  </a:lnTo>
                  <a:lnTo>
                    <a:pt x="769117" y="615221"/>
                  </a:lnTo>
                  <a:lnTo>
                    <a:pt x="811415" y="575566"/>
                  </a:lnTo>
                  <a:lnTo>
                    <a:pt x="842195" y="532136"/>
                  </a:lnTo>
                  <a:lnTo>
                    <a:pt x="864289" y="488327"/>
                  </a:lnTo>
                  <a:lnTo>
                    <a:pt x="880530" y="447539"/>
                  </a:lnTo>
                  <a:lnTo>
                    <a:pt x="893749" y="413171"/>
                  </a:lnTo>
                  <a:lnTo>
                    <a:pt x="906779" y="388619"/>
                  </a:lnTo>
                </a:path>
                <a:path w="1360170" h="777239">
                  <a:moveTo>
                    <a:pt x="0" y="0"/>
                  </a:moveTo>
                  <a:lnTo>
                    <a:pt x="0" y="777239"/>
                  </a:lnTo>
                </a:path>
              </a:pathLst>
            </a:custGeom>
            <a:ln w="16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950743" y="1222533"/>
              <a:ext cx="145732" cy="145732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4663439" y="1036320"/>
              <a:ext cx="388620" cy="453390"/>
            </a:xfrm>
            <a:custGeom>
              <a:avLst/>
              <a:gdLst/>
              <a:ahLst/>
              <a:cxnLst/>
              <a:rect l="l" t="t" r="r" b="b"/>
              <a:pathLst>
                <a:path w="388620" h="453390">
                  <a:moveTo>
                    <a:pt x="388619" y="0"/>
                  </a:moveTo>
                  <a:lnTo>
                    <a:pt x="0" y="0"/>
                  </a:lnTo>
                </a:path>
                <a:path w="388620" h="453390">
                  <a:moveTo>
                    <a:pt x="388619" y="453389"/>
                  </a:moveTo>
                  <a:lnTo>
                    <a:pt x="0" y="453389"/>
                  </a:lnTo>
                </a:path>
              </a:pathLst>
            </a:custGeom>
            <a:ln w="16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7240574" y="721031"/>
            <a:ext cx="394447" cy="196208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200" spc="-25" dirty="0">
                <a:latin typeface="Times New Roman"/>
                <a:cs typeface="Times New Roman"/>
              </a:rPr>
              <a:t>OUT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258993" y="896793"/>
            <a:ext cx="1783229" cy="922047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500" spc="-50" dirty="0">
                <a:latin typeface="Times New Roman"/>
                <a:cs typeface="Times New Roman"/>
              </a:rPr>
              <a:t>B</a:t>
            </a: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5"/>
              </a:spcBef>
            </a:pPr>
            <a:endParaRPr sz="1500">
              <a:latin typeface="Times New Roman"/>
              <a:cs typeface="Times New Roman"/>
            </a:endParaRPr>
          </a:p>
          <a:p>
            <a:pPr marL="401320">
              <a:lnSpc>
                <a:spcPct val="100000"/>
              </a:lnSpc>
            </a:pPr>
            <a:r>
              <a:rPr sz="2050" dirty="0">
                <a:solidFill>
                  <a:srgbClr val="003265"/>
                </a:solidFill>
                <a:latin typeface="Times New Roman"/>
                <a:cs typeface="Times New Roman"/>
              </a:rPr>
              <a:t>NOR</a:t>
            </a:r>
            <a:r>
              <a:rPr sz="2050" spc="-45" dirty="0">
                <a:solidFill>
                  <a:srgbClr val="003265"/>
                </a:solidFill>
                <a:latin typeface="Times New Roman"/>
                <a:cs typeface="Times New Roman"/>
              </a:rPr>
              <a:t> </a:t>
            </a:r>
            <a:r>
              <a:rPr sz="2050" spc="-20" dirty="0">
                <a:solidFill>
                  <a:srgbClr val="003265"/>
                </a:solidFill>
                <a:latin typeface="Times New Roman"/>
                <a:cs typeface="Times New Roman"/>
              </a:rPr>
              <a:t>Gate</a:t>
            </a:r>
            <a:endParaRPr sz="205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258993" y="587663"/>
            <a:ext cx="194982" cy="247504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500" spc="-50" dirty="0">
                <a:latin typeface="Times New Roman"/>
                <a:cs typeface="Times New Roman"/>
              </a:rPr>
              <a:t>A</a:t>
            </a:r>
            <a:endParaRPr sz="1500">
              <a:latin typeface="Times New Roman"/>
              <a:cs typeface="Times New Roman"/>
            </a:endParaRPr>
          </a:p>
        </p:txBody>
      </p:sp>
      <p:pic>
        <p:nvPicPr>
          <p:cNvPr id="11" name="object 1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023104" y="1854777"/>
            <a:ext cx="3154680" cy="1324840"/>
          </a:xfrm>
          <a:prstGeom prst="rect">
            <a:avLst/>
          </a:prstGeom>
        </p:spPr>
      </p:pic>
      <p:sp>
        <p:nvSpPr>
          <p:cNvPr id="12" name="object 12"/>
          <p:cNvSpPr txBox="1"/>
          <p:nvPr/>
        </p:nvSpPr>
        <p:spPr>
          <a:xfrm>
            <a:off x="533699" y="3723508"/>
            <a:ext cx="614082" cy="169277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000" spc="-10" dirty="0">
                <a:solidFill>
                  <a:srgbClr val="888888"/>
                </a:solidFill>
                <a:latin typeface="Calibri"/>
                <a:cs typeface="Calibri"/>
              </a:rPr>
              <a:t>6/3/2015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347253" y="3723508"/>
            <a:ext cx="263711" cy="169277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000" spc="-25" dirty="0">
                <a:solidFill>
                  <a:srgbClr val="888888"/>
                </a:solidFill>
                <a:latin typeface="Calibri"/>
                <a:cs typeface="Calibri"/>
              </a:rPr>
              <a:t>230</a:t>
            </a:r>
            <a:endParaRPr sz="1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96119" y="842264"/>
            <a:ext cx="2428239" cy="2273264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4648200" y="1148195"/>
            <a:ext cx="1066800" cy="0"/>
          </a:xfrm>
          <a:custGeom>
            <a:avLst/>
            <a:gdLst/>
            <a:ahLst/>
            <a:cxnLst/>
            <a:rect l="l" t="t" r="r" b="b"/>
            <a:pathLst>
              <a:path w="906779">
                <a:moveTo>
                  <a:pt x="0" y="0"/>
                </a:moveTo>
                <a:lnTo>
                  <a:pt x="906779" y="0"/>
                </a:lnTo>
              </a:path>
            </a:pathLst>
          </a:custGeom>
          <a:ln w="64769">
            <a:solidFill>
              <a:srgbClr val="65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019799" y="1148195"/>
            <a:ext cx="914400" cy="0"/>
          </a:xfrm>
          <a:custGeom>
            <a:avLst/>
            <a:gdLst/>
            <a:ahLst/>
            <a:cxnLst/>
            <a:rect l="l" t="t" r="r" b="b"/>
            <a:pathLst>
              <a:path w="777239">
                <a:moveTo>
                  <a:pt x="0" y="0"/>
                </a:moveTo>
                <a:lnTo>
                  <a:pt x="777239" y="0"/>
                </a:lnTo>
              </a:path>
            </a:pathLst>
          </a:custGeom>
          <a:ln w="64769">
            <a:solidFill>
              <a:srgbClr val="65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239000" y="1148195"/>
            <a:ext cx="990600" cy="0"/>
          </a:xfrm>
          <a:custGeom>
            <a:avLst/>
            <a:gdLst/>
            <a:ahLst/>
            <a:cxnLst/>
            <a:rect l="l" t="t" r="r" b="b"/>
            <a:pathLst>
              <a:path w="842009">
                <a:moveTo>
                  <a:pt x="0" y="0"/>
                </a:moveTo>
                <a:lnTo>
                  <a:pt x="842009" y="0"/>
                </a:lnTo>
              </a:path>
            </a:pathLst>
          </a:custGeom>
          <a:ln w="64769">
            <a:solidFill>
              <a:srgbClr val="65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648200" y="3179618"/>
            <a:ext cx="762000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699" y="0"/>
                </a:lnTo>
              </a:path>
            </a:pathLst>
          </a:custGeom>
          <a:ln w="64769">
            <a:solidFill>
              <a:srgbClr val="65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715000" y="3179618"/>
            <a:ext cx="2590800" cy="0"/>
          </a:xfrm>
          <a:custGeom>
            <a:avLst/>
            <a:gdLst/>
            <a:ahLst/>
            <a:cxnLst/>
            <a:rect l="l" t="t" r="r" b="b"/>
            <a:pathLst>
              <a:path w="2202179">
                <a:moveTo>
                  <a:pt x="0" y="0"/>
                </a:moveTo>
                <a:lnTo>
                  <a:pt x="2202179" y="0"/>
                </a:lnTo>
              </a:path>
            </a:pathLst>
          </a:custGeom>
          <a:ln w="64769">
            <a:solidFill>
              <a:srgbClr val="65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5867399" y="1391083"/>
            <a:ext cx="1257300" cy="176645"/>
            <a:chOff x="4987289" y="2040255"/>
            <a:chExt cx="1068705" cy="259079"/>
          </a:xfrm>
        </p:grpSpPr>
        <p:sp>
          <p:nvSpPr>
            <p:cNvPr id="9" name="object 9"/>
            <p:cNvSpPr/>
            <p:nvPr/>
          </p:nvSpPr>
          <p:spPr>
            <a:xfrm>
              <a:off x="4987289" y="2266950"/>
              <a:ext cx="1036319" cy="0"/>
            </a:xfrm>
            <a:custGeom>
              <a:avLst/>
              <a:gdLst/>
              <a:ahLst/>
              <a:cxnLst/>
              <a:rect l="l" t="t" r="r" b="b"/>
              <a:pathLst>
                <a:path w="1036320">
                  <a:moveTo>
                    <a:pt x="0" y="0"/>
                  </a:moveTo>
                  <a:lnTo>
                    <a:pt x="1036319" y="0"/>
                  </a:lnTo>
                </a:path>
              </a:pathLst>
            </a:custGeom>
            <a:ln w="64769">
              <a:solidFill>
                <a:srgbClr val="FFF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6023609" y="2040255"/>
              <a:ext cx="0" cy="226695"/>
            </a:xfrm>
            <a:custGeom>
              <a:avLst/>
              <a:gdLst/>
              <a:ahLst/>
              <a:cxnLst/>
              <a:rect l="l" t="t" r="r" b="b"/>
              <a:pathLst>
                <a:path h="226694">
                  <a:moveTo>
                    <a:pt x="0" y="0"/>
                  </a:moveTo>
                  <a:lnTo>
                    <a:pt x="0" y="226694"/>
                  </a:lnTo>
                </a:path>
              </a:pathLst>
            </a:custGeom>
            <a:ln w="64769">
              <a:solidFill>
                <a:srgbClr val="FFF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/>
          <p:nvPr/>
        </p:nvSpPr>
        <p:spPr>
          <a:xfrm>
            <a:off x="7086599" y="1236519"/>
            <a:ext cx="0" cy="110403"/>
          </a:xfrm>
          <a:custGeom>
            <a:avLst/>
            <a:gdLst/>
            <a:ahLst/>
            <a:cxnLst/>
            <a:rect l="l" t="t" r="r" b="b"/>
            <a:pathLst>
              <a:path h="161925">
                <a:moveTo>
                  <a:pt x="0" y="0"/>
                </a:moveTo>
                <a:lnTo>
                  <a:pt x="0" y="161924"/>
                </a:lnTo>
              </a:path>
            </a:pathLst>
          </a:custGeom>
          <a:ln w="64769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867399" y="1236519"/>
            <a:ext cx="0" cy="110403"/>
          </a:xfrm>
          <a:custGeom>
            <a:avLst/>
            <a:gdLst/>
            <a:ahLst/>
            <a:cxnLst/>
            <a:rect l="l" t="t" r="r" b="b"/>
            <a:pathLst>
              <a:path h="161925">
                <a:moveTo>
                  <a:pt x="0" y="0"/>
                </a:moveTo>
                <a:lnTo>
                  <a:pt x="0" y="161924"/>
                </a:lnTo>
              </a:path>
            </a:pathLst>
          </a:custGeom>
          <a:ln w="64769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867399" y="1391083"/>
            <a:ext cx="0" cy="154565"/>
          </a:xfrm>
          <a:custGeom>
            <a:avLst/>
            <a:gdLst/>
            <a:ahLst/>
            <a:cxnLst/>
            <a:rect l="l" t="t" r="r" b="b"/>
            <a:pathLst>
              <a:path h="226694">
                <a:moveTo>
                  <a:pt x="0" y="0"/>
                </a:moveTo>
                <a:lnTo>
                  <a:pt x="0" y="226694"/>
                </a:lnTo>
              </a:path>
            </a:pathLst>
          </a:custGeom>
          <a:ln w="64769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553200" y="1545648"/>
            <a:ext cx="0" cy="110403"/>
          </a:xfrm>
          <a:custGeom>
            <a:avLst/>
            <a:gdLst/>
            <a:ahLst/>
            <a:cxnLst/>
            <a:rect l="l" t="t" r="r" b="b"/>
            <a:pathLst>
              <a:path h="161925">
                <a:moveTo>
                  <a:pt x="0" y="0"/>
                </a:moveTo>
                <a:lnTo>
                  <a:pt x="0" y="161924"/>
                </a:lnTo>
              </a:path>
            </a:pathLst>
          </a:custGeom>
          <a:ln w="64769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553200" y="1700213"/>
            <a:ext cx="0" cy="154565"/>
          </a:xfrm>
          <a:custGeom>
            <a:avLst/>
            <a:gdLst/>
            <a:ahLst/>
            <a:cxnLst/>
            <a:rect l="l" t="t" r="r" b="b"/>
            <a:pathLst>
              <a:path h="226694">
                <a:moveTo>
                  <a:pt x="0" y="0"/>
                </a:moveTo>
                <a:lnTo>
                  <a:pt x="0" y="226694"/>
                </a:lnTo>
              </a:path>
            </a:pathLst>
          </a:custGeom>
          <a:ln w="64769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6" name="object 16"/>
          <p:cNvGrpSpPr/>
          <p:nvPr/>
        </p:nvGrpSpPr>
        <p:grpSpPr>
          <a:xfrm>
            <a:off x="5710237" y="1101274"/>
            <a:ext cx="314512" cy="138113"/>
            <a:chOff x="4853701" y="1615201"/>
            <a:chExt cx="267335" cy="202565"/>
          </a:xfrm>
        </p:grpSpPr>
        <p:sp>
          <p:nvSpPr>
            <p:cNvPr id="17" name="object 17"/>
            <p:cNvSpPr/>
            <p:nvPr/>
          </p:nvSpPr>
          <p:spPr>
            <a:xfrm>
              <a:off x="4857749" y="1619250"/>
              <a:ext cx="259079" cy="194310"/>
            </a:xfrm>
            <a:custGeom>
              <a:avLst/>
              <a:gdLst/>
              <a:ahLst/>
              <a:cxnLst/>
              <a:rect l="l" t="t" r="r" b="b"/>
              <a:pathLst>
                <a:path w="259079" h="194310">
                  <a:moveTo>
                    <a:pt x="259079" y="0"/>
                  </a:moveTo>
                  <a:lnTo>
                    <a:pt x="0" y="0"/>
                  </a:lnTo>
                  <a:lnTo>
                    <a:pt x="0" y="194309"/>
                  </a:lnTo>
                  <a:lnTo>
                    <a:pt x="259079" y="194309"/>
                  </a:lnTo>
                  <a:lnTo>
                    <a:pt x="25907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857749" y="1619250"/>
              <a:ext cx="259079" cy="194310"/>
            </a:xfrm>
            <a:custGeom>
              <a:avLst/>
              <a:gdLst/>
              <a:ahLst/>
              <a:cxnLst/>
              <a:rect l="l" t="t" r="r" b="b"/>
              <a:pathLst>
                <a:path w="259079" h="194310">
                  <a:moveTo>
                    <a:pt x="0" y="194309"/>
                  </a:moveTo>
                  <a:lnTo>
                    <a:pt x="259079" y="194309"/>
                  </a:lnTo>
                  <a:lnTo>
                    <a:pt x="259079" y="0"/>
                  </a:lnTo>
                  <a:lnTo>
                    <a:pt x="0" y="0"/>
                  </a:lnTo>
                  <a:lnTo>
                    <a:pt x="0" y="194309"/>
                  </a:lnTo>
                  <a:close/>
                </a:path>
              </a:pathLst>
            </a:custGeom>
            <a:ln w="8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9" name="object 19"/>
          <p:cNvGrpSpPr/>
          <p:nvPr/>
        </p:nvGrpSpPr>
        <p:grpSpPr>
          <a:xfrm>
            <a:off x="6929437" y="1101274"/>
            <a:ext cx="314512" cy="138113"/>
            <a:chOff x="5890021" y="1615201"/>
            <a:chExt cx="267335" cy="202565"/>
          </a:xfrm>
        </p:grpSpPr>
        <p:sp>
          <p:nvSpPr>
            <p:cNvPr id="20" name="object 20"/>
            <p:cNvSpPr/>
            <p:nvPr/>
          </p:nvSpPr>
          <p:spPr>
            <a:xfrm>
              <a:off x="5894069" y="1619250"/>
              <a:ext cx="259079" cy="194310"/>
            </a:xfrm>
            <a:custGeom>
              <a:avLst/>
              <a:gdLst/>
              <a:ahLst/>
              <a:cxnLst/>
              <a:rect l="l" t="t" r="r" b="b"/>
              <a:pathLst>
                <a:path w="259079" h="194310">
                  <a:moveTo>
                    <a:pt x="259079" y="0"/>
                  </a:moveTo>
                  <a:lnTo>
                    <a:pt x="0" y="0"/>
                  </a:lnTo>
                  <a:lnTo>
                    <a:pt x="0" y="194309"/>
                  </a:lnTo>
                  <a:lnTo>
                    <a:pt x="259079" y="194309"/>
                  </a:lnTo>
                  <a:lnTo>
                    <a:pt x="25907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894069" y="1619250"/>
              <a:ext cx="259079" cy="194310"/>
            </a:xfrm>
            <a:custGeom>
              <a:avLst/>
              <a:gdLst/>
              <a:ahLst/>
              <a:cxnLst/>
              <a:rect l="l" t="t" r="r" b="b"/>
              <a:pathLst>
                <a:path w="259079" h="194310">
                  <a:moveTo>
                    <a:pt x="0" y="194309"/>
                  </a:moveTo>
                  <a:lnTo>
                    <a:pt x="259079" y="194309"/>
                  </a:lnTo>
                  <a:lnTo>
                    <a:pt x="259079" y="0"/>
                  </a:lnTo>
                  <a:lnTo>
                    <a:pt x="0" y="0"/>
                  </a:lnTo>
                  <a:lnTo>
                    <a:pt x="0" y="194309"/>
                  </a:lnTo>
                  <a:close/>
                </a:path>
              </a:pathLst>
            </a:custGeom>
            <a:ln w="8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/>
          <p:nvPr/>
        </p:nvSpPr>
        <p:spPr>
          <a:xfrm>
            <a:off x="6705599" y="1898939"/>
            <a:ext cx="571500" cy="0"/>
          </a:xfrm>
          <a:custGeom>
            <a:avLst/>
            <a:gdLst/>
            <a:ahLst/>
            <a:cxnLst/>
            <a:rect l="l" t="t" r="r" b="b"/>
            <a:pathLst>
              <a:path w="485775">
                <a:moveTo>
                  <a:pt x="0" y="0"/>
                </a:moveTo>
                <a:lnTo>
                  <a:pt x="485774" y="0"/>
                </a:lnTo>
              </a:path>
            </a:pathLst>
          </a:custGeom>
          <a:ln w="64769">
            <a:solidFill>
              <a:srgbClr val="65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353299" y="1898939"/>
            <a:ext cx="304799" cy="0"/>
          </a:xfrm>
          <a:custGeom>
            <a:avLst/>
            <a:gdLst/>
            <a:ahLst/>
            <a:cxnLst/>
            <a:rect l="l" t="t" r="r" b="b"/>
            <a:pathLst>
              <a:path w="259079">
                <a:moveTo>
                  <a:pt x="0" y="0"/>
                </a:moveTo>
                <a:lnTo>
                  <a:pt x="259079" y="0"/>
                </a:lnTo>
              </a:path>
            </a:pathLst>
          </a:custGeom>
          <a:ln w="64769">
            <a:solidFill>
              <a:srgbClr val="65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734299" y="1898939"/>
            <a:ext cx="495300" cy="0"/>
          </a:xfrm>
          <a:custGeom>
            <a:avLst/>
            <a:gdLst/>
            <a:ahLst/>
            <a:cxnLst/>
            <a:rect l="l" t="t" r="r" b="b"/>
            <a:pathLst>
              <a:path w="421004">
                <a:moveTo>
                  <a:pt x="0" y="0"/>
                </a:moveTo>
                <a:lnTo>
                  <a:pt x="421004" y="0"/>
                </a:lnTo>
              </a:path>
            </a:pathLst>
          </a:custGeom>
          <a:ln w="64769">
            <a:solidFill>
              <a:srgbClr val="65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600701" y="2870489"/>
            <a:ext cx="723900" cy="0"/>
          </a:xfrm>
          <a:custGeom>
            <a:avLst/>
            <a:gdLst/>
            <a:ahLst/>
            <a:cxnLst/>
            <a:rect l="l" t="t" r="r" b="b"/>
            <a:pathLst>
              <a:path w="615314">
                <a:moveTo>
                  <a:pt x="0" y="0"/>
                </a:moveTo>
                <a:lnTo>
                  <a:pt x="615314" y="0"/>
                </a:lnTo>
              </a:path>
            </a:pathLst>
          </a:custGeom>
          <a:ln w="64769">
            <a:solidFill>
              <a:srgbClr val="65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4648201" y="2870489"/>
            <a:ext cx="876300" cy="0"/>
          </a:xfrm>
          <a:custGeom>
            <a:avLst/>
            <a:gdLst/>
            <a:ahLst/>
            <a:cxnLst/>
            <a:rect l="l" t="t" r="r" b="b"/>
            <a:pathLst>
              <a:path w="744854">
                <a:moveTo>
                  <a:pt x="0" y="0"/>
                </a:moveTo>
                <a:lnTo>
                  <a:pt x="744854" y="0"/>
                </a:lnTo>
              </a:path>
            </a:pathLst>
          </a:custGeom>
          <a:ln w="64769">
            <a:solidFill>
              <a:srgbClr val="65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7" name="object 27"/>
          <p:cNvGrpSpPr/>
          <p:nvPr/>
        </p:nvGrpSpPr>
        <p:grpSpPr>
          <a:xfrm>
            <a:off x="6319837" y="1346922"/>
            <a:ext cx="1414929" cy="1614920"/>
            <a:chOff x="5371861" y="1975485"/>
            <a:chExt cx="1202690" cy="2368550"/>
          </a:xfrm>
        </p:grpSpPr>
        <p:sp>
          <p:nvSpPr>
            <p:cNvPr id="28" name="object 28"/>
            <p:cNvSpPr/>
            <p:nvPr/>
          </p:nvSpPr>
          <p:spPr>
            <a:xfrm>
              <a:off x="5764529" y="2007870"/>
              <a:ext cx="777240" cy="2202180"/>
            </a:xfrm>
            <a:custGeom>
              <a:avLst/>
              <a:gdLst/>
              <a:ahLst/>
              <a:cxnLst/>
              <a:rect l="l" t="t" r="r" b="b"/>
              <a:pathLst>
                <a:path w="777240" h="2202179">
                  <a:moveTo>
                    <a:pt x="0" y="0"/>
                  </a:moveTo>
                  <a:lnTo>
                    <a:pt x="777239" y="0"/>
                  </a:lnTo>
                </a:path>
                <a:path w="777240" h="2202179">
                  <a:moveTo>
                    <a:pt x="777239" y="2202179"/>
                  </a:moveTo>
                  <a:lnTo>
                    <a:pt x="777239" y="0"/>
                  </a:lnTo>
                </a:path>
              </a:pathLst>
            </a:custGeom>
            <a:ln w="6476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634989" y="4210050"/>
              <a:ext cx="906780" cy="0"/>
            </a:xfrm>
            <a:custGeom>
              <a:avLst/>
              <a:gdLst/>
              <a:ahLst/>
              <a:cxnLst/>
              <a:rect l="l" t="t" r="r" b="b"/>
              <a:pathLst>
                <a:path w="906779">
                  <a:moveTo>
                    <a:pt x="0" y="0"/>
                  </a:moveTo>
                  <a:lnTo>
                    <a:pt x="356234" y="0"/>
                  </a:lnTo>
                </a:path>
                <a:path w="906779">
                  <a:moveTo>
                    <a:pt x="421004" y="0"/>
                  </a:moveTo>
                  <a:lnTo>
                    <a:pt x="906779" y="0"/>
                  </a:lnTo>
                </a:path>
              </a:pathLst>
            </a:custGeom>
            <a:ln w="6476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375909" y="4080510"/>
              <a:ext cx="259079" cy="259079"/>
            </a:xfrm>
            <a:custGeom>
              <a:avLst/>
              <a:gdLst/>
              <a:ahLst/>
              <a:cxnLst/>
              <a:rect l="l" t="t" r="r" b="b"/>
              <a:pathLst>
                <a:path w="259079" h="259079">
                  <a:moveTo>
                    <a:pt x="259079" y="0"/>
                  </a:moveTo>
                  <a:lnTo>
                    <a:pt x="0" y="0"/>
                  </a:lnTo>
                  <a:lnTo>
                    <a:pt x="0" y="259079"/>
                  </a:lnTo>
                  <a:lnTo>
                    <a:pt x="259079" y="259079"/>
                  </a:lnTo>
                  <a:lnTo>
                    <a:pt x="25907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375909" y="4080510"/>
              <a:ext cx="259079" cy="259079"/>
            </a:xfrm>
            <a:custGeom>
              <a:avLst/>
              <a:gdLst/>
              <a:ahLst/>
              <a:cxnLst/>
              <a:rect l="l" t="t" r="r" b="b"/>
              <a:pathLst>
                <a:path w="259079" h="259079">
                  <a:moveTo>
                    <a:pt x="0" y="259079"/>
                  </a:moveTo>
                  <a:lnTo>
                    <a:pt x="259079" y="259079"/>
                  </a:lnTo>
                  <a:lnTo>
                    <a:pt x="259079" y="0"/>
                  </a:lnTo>
                  <a:lnTo>
                    <a:pt x="0" y="0"/>
                  </a:lnTo>
                  <a:lnTo>
                    <a:pt x="0" y="259079"/>
                  </a:lnTo>
                  <a:close/>
                </a:path>
              </a:pathLst>
            </a:custGeom>
            <a:ln w="8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2" name="object 32"/>
          <p:cNvSpPr/>
          <p:nvPr/>
        </p:nvSpPr>
        <p:spPr>
          <a:xfrm>
            <a:off x="5257799" y="1369002"/>
            <a:ext cx="914400" cy="0"/>
          </a:xfrm>
          <a:custGeom>
            <a:avLst/>
            <a:gdLst/>
            <a:ahLst/>
            <a:cxnLst/>
            <a:rect l="l" t="t" r="r" b="b"/>
            <a:pathLst>
              <a:path w="777239">
                <a:moveTo>
                  <a:pt x="0" y="0"/>
                </a:moveTo>
                <a:lnTo>
                  <a:pt x="777239" y="0"/>
                </a:lnTo>
              </a:path>
            </a:pathLst>
          </a:custGeom>
          <a:ln w="6476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257799" y="1369002"/>
            <a:ext cx="0" cy="529936"/>
          </a:xfrm>
          <a:custGeom>
            <a:avLst/>
            <a:gdLst/>
            <a:ahLst/>
            <a:cxnLst/>
            <a:rect l="l" t="t" r="r" b="b"/>
            <a:pathLst>
              <a:path h="777239">
                <a:moveTo>
                  <a:pt x="0" y="0"/>
                </a:moveTo>
                <a:lnTo>
                  <a:pt x="0" y="777239"/>
                </a:lnTo>
              </a:path>
            </a:pathLst>
          </a:custGeom>
          <a:ln w="6476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257799" y="2031423"/>
            <a:ext cx="0" cy="309130"/>
          </a:xfrm>
          <a:custGeom>
            <a:avLst/>
            <a:gdLst/>
            <a:ahLst/>
            <a:cxnLst/>
            <a:rect l="l" t="t" r="r" b="b"/>
            <a:pathLst>
              <a:path h="453389">
                <a:moveTo>
                  <a:pt x="0" y="0"/>
                </a:moveTo>
                <a:lnTo>
                  <a:pt x="0" y="453389"/>
                </a:lnTo>
              </a:path>
            </a:pathLst>
          </a:custGeom>
          <a:ln w="6476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257799" y="2340552"/>
            <a:ext cx="266700" cy="0"/>
          </a:xfrm>
          <a:custGeom>
            <a:avLst/>
            <a:gdLst/>
            <a:ahLst/>
            <a:cxnLst/>
            <a:rect l="l" t="t" r="r" b="b"/>
            <a:pathLst>
              <a:path w="226695">
                <a:moveTo>
                  <a:pt x="0" y="0"/>
                </a:moveTo>
                <a:lnTo>
                  <a:pt x="226694" y="0"/>
                </a:lnTo>
              </a:path>
            </a:pathLst>
          </a:custGeom>
          <a:ln w="6476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5600701" y="2340552"/>
            <a:ext cx="342900" cy="0"/>
          </a:xfrm>
          <a:custGeom>
            <a:avLst/>
            <a:gdLst/>
            <a:ahLst/>
            <a:cxnLst/>
            <a:rect l="l" t="t" r="r" b="b"/>
            <a:pathLst>
              <a:path w="291464">
                <a:moveTo>
                  <a:pt x="0" y="0"/>
                </a:moveTo>
                <a:lnTo>
                  <a:pt x="291464" y="0"/>
                </a:lnTo>
              </a:path>
            </a:pathLst>
          </a:custGeom>
          <a:ln w="6476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7" name="object 37"/>
          <p:cNvGrpSpPr/>
          <p:nvPr/>
        </p:nvGrpSpPr>
        <p:grpSpPr>
          <a:xfrm>
            <a:off x="4648201" y="1896178"/>
            <a:ext cx="767229" cy="138113"/>
            <a:chOff x="3950970" y="2781061"/>
            <a:chExt cx="652145" cy="202565"/>
          </a:xfrm>
        </p:grpSpPr>
        <p:sp>
          <p:nvSpPr>
            <p:cNvPr id="38" name="object 38"/>
            <p:cNvSpPr/>
            <p:nvPr/>
          </p:nvSpPr>
          <p:spPr>
            <a:xfrm>
              <a:off x="3950970" y="2914649"/>
              <a:ext cx="388620" cy="0"/>
            </a:xfrm>
            <a:custGeom>
              <a:avLst/>
              <a:gdLst/>
              <a:ahLst/>
              <a:cxnLst/>
              <a:rect l="l" t="t" r="r" b="b"/>
              <a:pathLst>
                <a:path w="388620">
                  <a:moveTo>
                    <a:pt x="0" y="0"/>
                  </a:moveTo>
                  <a:lnTo>
                    <a:pt x="388619" y="0"/>
                  </a:lnTo>
                </a:path>
              </a:pathLst>
            </a:custGeom>
            <a:ln w="64769">
              <a:solidFill>
                <a:srgbClr val="65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4339590" y="2785109"/>
              <a:ext cx="259079" cy="194310"/>
            </a:xfrm>
            <a:custGeom>
              <a:avLst/>
              <a:gdLst/>
              <a:ahLst/>
              <a:cxnLst/>
              <a:rect l="l" t="t" r="r" b="b"/>
              <a:pathLst>
                <a:path w="259079" h="194310">
                  <a:moveTo>
                    <a:pt x="259079" y="0"/>
                  </a:moveTo>
                  <a:lnTo>
                    <a:pt x="0" y="0"/>
                  </a:lnTo>
                  <a:lnTo>
                    <a:pt x="0" y="194309"/>
                  </a:lnTo>
                  <a:lnTo>
                    <a:pt x="259079" y="194309"/>
                  </a:lnTo>
                  <a:lnTo>
                    <a:pt x="25907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339590" y="2785109"/>
              <a:ext cx="259079" cy="194310"/>
            </a:xfrm>
            <a:custGeom>
              <a:avLst/>
              <a:gdLst/>
              <a:ahLst/>
              <a:cxnLst/>
              <a:rect l="l" t="t" r="r" b="b"/>
              <a:pathLst>
                <a:path w="259079" h="194310">
                  <a:moveTo>
                    <a:pt x="0" y="194309"/>
                  </a:moveTo>
                  <a:lnTo>
                    <a:pt x="259079" y="194309"/>
                  </a:lnTo>
                  <a:lnTo>
                    <a:pt x="259079" y="0"/>
                  </a:lnTo>
                  <a:lnTo>
                    <a:pt x="0" y="0"/>
                  </a:lnTo>
                  <a:lnTo>
                    <a:pt x="0" y="194309"/>
                  </a:lnTo>
                  <a:close/>
                </a:path>
              </a:pathLst>
            </a:custGeom>
            <a:ln w="8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1" name="object 41"/>
          <p:cNvSpPr/>
          <p:nvPr/>
        </p:nvSpPr>
        <p:spPr>
          <a:xfrm>
            <a:off x="5600701" y="2517198"/>
            <a:ext cx="647700" cy="0"/>
          </a:xfrm>
          <a:custGeom>
            <a:avLst/>
            <a:gdLst/>
            <a:ahLst/>
            <a:cxnLst/>
            <a:rect l="l" t="t" r="r" b="b"/>
            <a:pathLst>
              <a:path w="550545">
                <a:moveTo>
                  <a:pt x="0" y="0"/>
                </a:moveTo>
                <a:lnTo>
                  <a:pt x="550544" y="0"/>
                </a:lnTo>
              </a:path>
            </a:pathLst>
          </a:custGeom>
          <a:ln w="64769">
            <a:solidFill>
              <a:srgbClr val="65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4648201" y="2517198"/>
            <a:ext cx="876300" cy="0"/>
          </a:xfrm>
          <a:custGeom>
            <a:avLst/>
            <a:gdLst/>
            <a:ahLst/>
            <a:cxnLst/>
            <a:rect l="l" t="t" r="r" b="b"/>
            <a:pathLst>
              <a:path w="744854">
                <a:moveTo>
                  <a:pt x="0" y="0"/>
                </a:moveTo>
                <a:lnTo>
                  <a:pt x="744854" y="0"/>
                </a:lnTo>
              </a:path>
            </a:pathLst>
          </a:custGeom>
          <a:ln w="64769">
            <a:solidFill>
              <a:srgbClr val="65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6553201" y="2517198"/>
            <a:ext cx="495300" cy="0"/>
          </a:xfrm>
          <a:custGeom>
            <a:avLst/>
            <a:gdLst/>
            <a:ahLst/>
            <a:cxnLst/>
            <a:rect l="l" t="t" r="r" b="b"/>
            <a:pathLst>
              <a:path w="421004">
                <a:moveTo>
                  <a:pt x="0" y="0"/>
                </a:moveTo>
                <a:lnTo>
                  <a:pt x="421004" y="0"/>
                </a:lnTo>
              </a:path>
            </a:pathLst>
          </a:custGeom>
          <a:ln w="6476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7124701" y="2517198"/>
            <a:ext cx="190500" cy="0"/>
          </a:xfrm>
          <a:custGeom>
            <a:avLst/>
            <a:gdLst/>
            <a:ahLst/>
            <a:cxnLst/>
            <a:rect l="l" t="t" r="r" b="b"/>
            <a:pathLst>
              <a:path w="161925">
                <a:moveTo>
                  <a:pt x="0" y="0"/>
                </a:moveTo>
                <a:lnTo>
                  <a:pt x="161924" y="0"/>
                </a:lnTo>
              </a:path>
            </a:pathLst>
          </a:custGeom>
          <a:ln w="6476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5" name="object 45"/>
          <p:cNvGrpSpPr/>
          <p:nvPr/>
        </p:nvGrpSpPr>
        <p:grpSpPr>
          <a:xfrm>
            <a:off x="6243637" y="2426115"/>
            <a:ext cx="314512" cy="182274"/>
            <a:chOff x="5307091" y="3558301"/>
            <a:chExt cx="267335" cy="267335"/>
          </a:xfrm>
        </p:grpSpPr>
        <p:sp>
          <p:nvSpPr>
            <p:cNvPr id="46" name="object 46"/>
            <p:cNvSpPr/>
            <p:nvPr/>
          </p:nvSpPr>
          <p:spPr>
            <a:xfrm>
              <a:off x="5311140" y="3562349"/>
              <a:ext cx="259079" cy="259079"/>
            </a:xfrm>
            <a:custGeom>
              <a:avLst/>
              <a:gdLst/>
              <a:ahLst/>
              <a:cxnLst/>
              <a:rect l="l" t="t" r="r" b="b"/>
              <a:pathLst>
                <a:path w="259079" h="259079">
                  <a:moveTo>
                    <a:pt x="259079" y="0"/>
                  </a:moveTo>
                  <a:lnTo>
                    <a:pt x="0" y="0"/>
                  </a:lnTo>
                  <a:lnTo>
                    <a:pt x="0" y="259079"/>
                  </a:lnTo>
                  <a:lnTo>
                    <a:pt x="259079" y="259079"/>
                  </a:lnTo>
                  <a:lnTo>
                    <a:pt x="25907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5311140" y="3562349"/>
              <a:ext cx="259079" cy="259079"/>
            </a:xfrm>
            <a:custGeom>
              <a:avLst/>
              <a:gdLst/>
              <a:ahLst/>
              <a:cxnLst/>
              <a:rect l="l" t="t" r="r" b="b"/>
              <a:pathLst>
                <a:path w="259079" h="259079">
                  <a:moveTo>
                    <a:pt x="0" y="259079"/>
                  </a:moveTo>
                  <a:lnTo>
                    <a:pt x="259079" y="259079"/>
                  </a:lnTo>
                  <a:lnTo>
                    <a:pt x="259079" y="0"/>
                  </a:lnTo>
                  <a:lnTo>
                    <a:pt x="0" y="0"/>
                  </a:lnTo>
                  <a:lnTo>
                    <a:pt x="0" y="259079"/>
                  </a:lnTo>
                  <a:close/>
                </a:path>
              </a:pathLst>
            </a:custGeom>
            <a:ln w="8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8" name="object 48"/>
          <p:cNvGrpSpPr/>
          <p:nvPr/>
        </p:nvGrpSpPr>
        <p:grpSpPr>
          <a:xfrm>
            <a:off x="5405437" y="1656051"/>
            <a:ext cx="1948329" cy="1570759"/>
            <a:chOff x="4594621" y="2428875"/>
            <a:chExt cx="1656080" cy="2303780"/>
          </a:xfrm>
        </p:grpSpPr>
        <p:sp>
          <p:nvSpPr>
            <p:cNvPr id="49" name="object 49"/>
            <p:cNvSpPr/>
            <p:nvPr/>
          </p:nvSpPr>
          <p:spPr>
            <a:xfrm>
              <a:off x="5440680" y="2461259"/>
              <a:ext cx="777240" cy="1230630"/>
            </a:xfrm>
            <a:custGeom>
              <a:avLst/>
              <a:gdLst/>
              <a:ahLst/>
              <a:cxnLst/>
              <a:rect l="l" t="t" r="r" b="b"/>
              <a:pathLst>
                <a:path w="777239" h="1230629">
                  <a:moveTo>
                    <a:pt x="777239" y="1230629"/>
                  </a:moveTo>
                  <a:lnTo>
                    <a:pt x="777239" y="0"/>
                  </a:lnTo>
                </a:path>
                <a:path w="777239" h="1230629">
                  <a:moveTo>
                    <a:pt x="0" y="0"/>
                  </a:moveTo>
                  <a:lnTo>
                    <a:pt x="777239" y="0"/>
                  </a:lnTo>
                </a:path>
              </a:pathLst>
            </a:custGeom>
            <a:ln w="6476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5570219" y="2914650"/>
              <a:ext cx="0" cy="129539"/>
            </a:xfrm>
            <a:custGeom>
              <a:avLst/>
              <a:gdLst/>
              <a:ahLst/>
              <a:cxnLst/>
              <a:rect l="l" t="t" r="r" b="b"/>
              <a:pathLst>
                <a:path h="129539">
                  <a:moveTo>
                    <a:pt x="0" y="0"/>
                  </a:moveTo>
                  <a:lnTo>
                    <a:pt x="0" y="129539"/>
                  </a:lnTo>
                </a:path>
              </a:pathLst>
            </a:custGeom>
            <a:ln w="64769">
              <a:solidFill>
                <a:srgbClr val="C0504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5440680" y="2720339"/>
              <a:ext cx="259079" cy="194310"/>
            </a:xfrm>
            <a:custGeom>
              <a:avLst/>
              <a:gdLst/>
              <a:ahLst/>
              <a:cxnLst/>
              <a:rect l="l" t="t" r="r" b="b"/>
              <a:pathLst>
                <a:path w="259079" h="194310">
                  <a:moveTo>
                    <a:pt x="259079" y="0"/>
                  </a:moveTo>
                  <a:lnTo>
                    <a:pt x="0" y="0"/>
                  </a:lnTo>
                  <a:lnTo>
                    <a:pt x="0" y="194309"/>
                  </a:lnTo>
                  <a:lnTo>
                    <a:pt x="259079" y="194309"/>
                  </a:lnTo>
                  <a:lnTo>
                    <a:pt x="25907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5440680" y="2720339"/>
              <a:ext cx="259079" cy="194310"/>
            </a:xfrm>
            <a:custGeom>
              <a:avLst/>
              <a:gdLst/>
              <a:ahLst/>
              <a:cxnLst/>
              <a:rect l="l" t="t" r="r" b="b"/>
              <a:pathLst>
                <a:path w="259079" h="194310">
                  <a:moveTo>
                    <a:pt x="0" y="194309"/>
                  </a:moveTo>
                  <a:lnTo>
                    <a:pt x="259079" y="194309"/>
                  </a:lnTo>
                  <a:lnTo>
                    <a:pt x="259079" y="0"/>
                  </a:lnTo>
                  <a:lnTo>
                    <a:pt x="0" y="0"/>
                  </a:lnTo>
                  <a:lnTo>
                    <a:pt x="0" y="194309"/>
                  </a:lnTo>
                  <a:close/>
                </a:path>
              </a:pathLst>
            </a:custGeom>
            <a:ln w="8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6023609" y="4015739"/>
              <a:ext cx="0" cy="647700"/>
            </a:xfrm>
            <a:custGeom>
              <a:avLst/>
              <a:gdLst/>
              <a:ahLst/>
              <a:cxnLst/>
              <a:rect l="l" t="t" r="r" b="b"/>
              <a:pathLst>
                <a:path h="647700">
                  <a:moveTo>
                    <a:pt x="0" y="0"/>
                  </a:moveTo>
                  <a:lnTo>
                    <a:pt x="0" y="647699"/>
                  </a:lnTo>
                </a:path>
              </a:pathLst>
            </a:custGeom>
            <a:ln w="64769">
              <a:solidFill>
                <a:srgbClr val="C0504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4728210" y="3173729"/>
              <a:ext cx="1295400" cy="1360170"/>
            </a:xfrm>
            <a:custGeom>
              <a:avLst/>
              <a:gdLst/>
              <a:ahLst/>
              <a:cxnLst/>
              <a:rect l="l" t="t" r="r" b="b"/>
              <a:pathLst>
                <a:path w="1295400" h="1360170">
                  <a:moveTo>
                    <a:pt x="0" y="0"/>
                  </a:moveTo>
                  <a:lnTo>
                    <a:pt x="712469" y="0"/>
                  </a:lnTo>
                </a:path>
                <a:path w="1295400" h="1360170">
                  <a:moveTo>
                    <a:pt x="971549" y="0"/>
                  </a:moveTo>
                  <a:lnTo>
                    <a:pt x="1295399" y="0"/>
                  </a:lnTo>
                </a:path>
                <a:path w="1295400" h="1360170">
                  <a:moveTo>
                    <a:pt x="1295399" y="0"/>
                  </a:moveTo>
                  <a:lnTo>
                    <a:pt x="1295399" y="647699"/>
                  </a:lnTo>
                </a:path>
                <a:path w="1295400" h="1360170">
                  <a:moveTo>
                    <a:pt x="0" y="0"/>
                  </a:moveTo>
                  <a:lnTo>
                    <a:pt x="0" y="1360169"/>
                  </a:lnTo>
                </a:path>
              </a:pathLst>
            </a:custGeom>
            <a:ln w="64769">
              <a:solidFill>
                <a:srgbClr val="32983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5894069" y="3821430"/>
              <a:ext cx="259079" cy="194310"/>
            </a:xfrm>
            <a:custGeom>
              <a:avLst/>
              <a:gdLst/>
              <a:ahLst/>
              <a:cxnLst/>
              <a:rect l="l" t="t" r="r" b="b"/>
              <a:pathLst>
                <a:path w="259079" h="194310">
                  <a:moveTo>
                    <a:pt x="259079" y="0"/>
                  </a:moveTo>
                  <a:lnTo>
                    <a:pt x="0" y="0"/>
                  </a:lnTo>
                  <a:lnTo>
                    <a:pt x="0" y="194309"/>
                  </a:lnTo>
                  <a:lnTo>
                    <a:pt x="259079" y="194309"/>
                  </a:lnTo>
                  <a:lnTo>
                    <a:pt x="25907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5894069" y="3821430"/>
              <a:ext cx="259079" cy="194310"/>
            </a:xfrm>
            <a:custGeom>
              <a:avLst/>
              <a:gdLst/>
              <a:ahLst/>
              <a:cxnLst/>
              <a:rect l="l" t="t" r="r" b="b"/>
              <a:pathLst>
                <a:path w="259079" h="194310">
                  <a:moveTo>
                    <a:pt x="0" y="194309"/>
                  </a:moveTo>
                  <a:lnTo>
                    <a:pt x="259079" y="194309"/>
                  </a:lnTo>
                  <a:lnTo>
                    <a:pt x="259079" y="0"/>
                  </a:lnTo>
                  <a:lnTo>
                    <a:pt x="0" y="0"/>
                  </a:lnTo>
                  <a:lnTo>
                    <a:pt x="0" y="194309"/>
                  </a:lnTo>
                  <a:close/>
                </a:path>
              </a:pathLst>
            </a:custGeom>
            <a:ln w="8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4598669" y="4533900"/>
              <a:ext cx="259079" cy="194310"/>
            </a:xfrm>
            <a:custGeom>
              <a:avLst/>
              <a:gdLst/>
              <a:ahLst/>
              <a:cxnLst/>
              <a:rect l="l" t="t" r="r" b="b"/>
              <a:pathLst>
                <a:path w="259079" h="194310">
                  <a:moveTo>
                    <a:pt x="259079" y="0"/>
                  </a:moveTo>
                  <a:lnTo>
                    <a:pt x="0" y="0"/>
                  </a:lnTo>
                  <a:lnTo>
                    <a:pt x="0" y="194309"/>
                  </a:lnTo>
                  <a:lnTo>
                    <a:pt x="259079" y="194309"/>
                  </a:lnTo>
                  <a:lnTo>
                    <a:pt x="25907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4598669" y="4533900"/>
              <a:ext cx="259079" cy="194310"/>
            </a:xfrm>
            <a:custGeom>
              <a:avLst/>
              <a:gdLst/>
              <a:ahLst/>
              <a:cxnLst/>
              <a:rect l="l" t="t" r="r" b="b"/>
              <a:pathLst>
                <a:path w="259079" h="194310">
                  <a:moveTo>
                    <a:pt x="0" y="194309"/>
                  </a:moveTo>
                  <a:lnTo>
                    <a:pt x="259079" y="194309"/>
                  </a:lnTo>
                  <a:lnTo>
                    <a:pt x="259079" y="0"/>
                  </a:lnTo>
                  <a:lnTo>
                    <a:pt x="0" y="0"/>
                  </a:lnTo>
                  <a:lnTo>
                    <a:pt x="0" y="194309"/>
                  </a:lnTo>
                  <a:close/>
                </a:path>
              </a:pathLst>
            </a:custGeom>
            <a:ln w="8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5440680" y="3044190"/>
              <a:ext cx="259079" cy="194310"/>
            </a:xfrm>
            <a:custGeom>
              <a:avLst/>
              <a:gdLst/>
              <a:ahLst/>
              <a:cxnLst/>
              <a:rect l="l" t="t" r="r" b="b"/>
              <a:pathLst>
                <a:path w="259079" h="194310">
                  <a:moveTo>
                    <a:pt x="259079" y="0"/>
                  </a:moveTo>
                  <a:lnTo>
                    <a:pt x="0" y="0"/>
                  </a:lnTo>
                  <a:lnTo>
                    <a:pt x="0" y="194309"/>
                  </a:lnTo>
                  <a:lnTo>
                    <a:pt x="259079" y="194309"/>
                  </a:lnTo>
                  <a:lnTo>
                    <a:pt x="25907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5440680" y="3044190"/>
              <a:ext cx="259079" cy="194310"/>
            </a:xfrm>
            <a:custGeom>
              <a:avLst/>
              <a:gdLst/>
              <a:ahLst/>
              <a:cxnLst/>
              <a:rect l="l" t="t" r="r" b="b"/>
              <a:pathLst>
                <a:path w="259079" h="194310">
                  <a:moveTo>
                    <a:pt x="0" y="194309"/>
                  </a:moveTo>
                  <a:lnTo>
                    <a:pt x="259079" y="194309"/>
                  </a:lnTo>
                  <a:lnTo>
                    <a:pt x="259079" y="0"/>
                  </a:lnTo>
                  <a:lnTo>
                    <a:pt x="0" y="0"/>
                  </a:lnTo>
                  <a:lnTo>
                    <a:pt x="0" y="194309"/>
                  </a:lnTo>
                  <a:close/>
                </a:path>
              </a:pathLst>
            </a:custGeom>
            <a:ln w="8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1" name="object 61"/>
          <p:cNvSpPr txBox="1"/>
          <p:nvPr/>
        </p:nvSpPr>
        <p:spPr>
          <a:xfrm>
            <a:off x="686099" y="409251"/>
            <a:ext cx="3133165" cy="327013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050" dirty="0">
                <a:solidFill>
                  <a:srgbClr val="329832"/>
                </a:solidFill>
                <a:latin typeface="Times New Roman"/>
                <a:cs typeface="Times New Roman"/>
              </a:rPr>
              <a:t>Stick</a:t>
            </a:r>
            <a:r>
              <a:rPr sz="2050" spc="-65" dirty="0">
                <a:solidFill>
                  <a:srgbClr val="329832"/>
                </a:solidFill>
                <a:latin typeface="Times New Roman"/>
                <a:cs typeface="Times New Roman"/>
              </a:rPr>
              <a:t> </a:t>
            </a:r>
            <a:r>
              <a:rPr sz="2050" dirty="0">
                <a:solidFill>
                  <a:srgbClr val="329832"/>
                </a:solidFill>
                <a:latin typeface="Times New Roman"/>
                <a:cs typeface="Times New Roman"/>
              </a:rPr>
              <a:t>Diagram</a:t>
            </a:r>
            <a:r>
              <a:rPr sz="2050" spc="-60" dirty="0">
                <a:solidFill>
                  <a:srgbClr val="329832"/>
                </a:solidFill>
                <a:latin typeface="Times New Roman"/>
                <a:cs typeface="Times New Roman"/>
              </a:rPr>
              <a:t> </a:t>
            </a:r>
            <a:r>
              <a:rPr sz="2050" dirty="0">
                <a:solidFill>
                  <a:srgbClr val="329832"/>
                </a:solidFill>
                <a:latin typeface="Times New Roman"/>
                <a:cs typeface="Times New Roman"/>
              </a:rPr>
              <a:t>-</a:t>
            </a:r>
            <a:r>
              <a:rPr sz="2050" spc="-40" dirty="0">
                <a:solidFill>
                  <a:srgbClr val="329832"/>
                </a:solidFill>
                <a:latin typeface="Times New Roman"/>
                <a:cs typeface="Times New Roman"/>
              </a:rPr>
              <a:t> </a:t>
            </a:r>
            <a:r>
              <a:rPr sz="2050" spc="-10" dirty="0">
                <a:solidFill>
                  <a:srgbClr val="329832"/>
                </a:solidFill>
                <a:latin typeface="Times New Roman"/>
                <a:cs typeface="Times New Roman"/>
              </a:rPr>
              <a:t>Example</a:t>
            </a:r>
            <a:endParaRPr sz="2050">
              <a:latin typeface="Times New Roman"/>
              <a:cs typeface="Times New Roman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7621575" y="986000"/>
            <a:ext cx="534147" cy="196208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200" spc="-10" dirty="0">
                <a:latin typeface="Arial MT"/>
                <a:cs typeface="Arial MT"/>
              </a:rPr>
              <a:t>Power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7621574" y="3194629"/>
            <a:ext cx="624541" cy="196208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200" spc="-10" dirty="0">
                <a:latin typeface="Arial MT"/>
                <a:cs typeface="Arial MT"/>
              </a:rPr>
              <a:t>Ground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4420791" y="2443699"/>
            <a:ext cx="165100" cy="7521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350" spc="-50" dirty="0">
                <a:latin typeface="Times New Roman"/>
                <a:cs typeface="Times New Roman"/>
              </a:rPr>
              <a:t>C</a:t>
            </a:r>
            <a:endParaRPr sz="13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910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350" spc="-50" dirty="0">
                <a:latin typeface="Times New Roman"/>
                <a:cs typeface="Times New Roman"/>
              </a:rPr>
              <a:t>B</a:t>
            </a:r>
            <a:endParaRPr sz="1350">
              <a:latin typeface="Times New Roman"/>
              <a:cs typeface="Times New Roman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7926629" y="1913762"/>
            <a:ext cx="317500" cy="196208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200" spc="-25" dirty="0">
                <a:latin typeface="Arial MT"/>
                <a:cs typeface="Arial MT"/>
              </a:rPr>
              <a:t>Out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4420791" y="1913762"/>
            <a:ext cx="176306" cy="22121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350" spc="-50" dirty="0">
                <a:latin typeface="Times New Roman"/>
                <a:cs typeface="Times New Roman"/>
              </a:rPr>
              <a:t>A</a:t>
            </a:r>
            <a:endParaRPr sz="1350">
              <a:latin typeface="Times New Roman"/>
              <a:cs typeface="Times New Roman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533699" y="3723508"/>
            <a:ext cx="614082" cy="169277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000" spc="-10" dirty="0">
                <a:solidFill>
                  <a:srgbClr val="888888"/>
                </a:solidFill>
                <a:latin typeface="Calibri"/>
                <a:cs typeface="Calibri"/>
              </a:rPr>
              <a:t>6/3/2015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8347253" y="3723508"/>
            <a:ext cx="263711" cy="169277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000" spc="-25" dirty="0">
                <a:solidFill>
                  <a:srgbClr val="888888"/>
                </a:solidFill>
                <a:latin typeface="Calibri"/>
                <a:cs typeface="Calibri"/>
              </a:rPr>
              <a:t>231</a:t>
            </a:r>
            <a:endParaRPr sz="1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76419" y="266213"/>
            <a:ext cx="3191435" cy="58926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750" b="0" dirty="0">
                <a:solidFill>
                  <a:srgbClr val="000000"/>
                </a:solidFill>
                <a:latin typeface="Calibri"/>
                <a:cs typeface="Calibri"/>
              </a:rPr>
              <a:t>2</a:t>
            </a:r>
            <a:r>
              <a:rPr sz="3750" b="0" spc="-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750" b="0" dirty="0">
                <a:solidFill>
                  <a:srgbClr val="000000"/>
                </a:solidFill>
                <a:latin typeface="Calibri"/>
                <a:cs typeface="Calibri"/>
              </a:rPr>
              <a:t>I/P</a:t>
            </a:r>
            <a:r>
              <a:rPr sz="3750" b="0" spc="-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750" b="0" dirty="0">
                <a:solidFill>
                  <a:srgbClr val="000000"/>
                </a:solidFill>
                <a:latin typeface="Calibri"/>
                <a:cs typeface="Calibri"/>
              </a:rPr>
              <a:t>OR</a:t>
            </a:r>
            <a:r>
              <a:rPr sz="3750" b="0" spc="-1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750" b="0" spc="-50" dirty="0">
                <a:solidFill>
                  <a:srgbClr val="000000"/>
                </a:solidFill>
                <a:latin typeface="Calibri"/>
                <a:cs typeface="Calibri"/>
              </a:rPr>
              <a:t>GATE</a:t>
            </a:r>
            <a:endParaRPr sz="375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737791" y="1492865"/>
            <a:ext cx="1211893" cy="1689336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533699" y="3723508"/>
            <a:ext cx="614082" cy="169277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000" spc="-10" dirty="0">
                <a:solidFill>
                  <a:srgbClr val="888888"/>
                </a:solidFill>
                <a:latin typeface="Calibri"/>
                <a:cs typeface="Calibri"/>
              </a:rPr>
              <a:t>6/3/2015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347253" y="3723508"/>
            <a:ext cx="263711" cy="169277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000" spc="-25" dirty="0">
                <a:solidFill>
                  <a:srgbClr val="888888"/>
                </a:solidFill>
                <a:latin typeface="Calibri"/>
                <a:cs typeface="Calibri"/>
              </a:rPr>
              <a:t>232</a:t>
            </a:r>
            <a:endParaRPr sz="1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820789"/>
          </a:xfrm>
          <a:prstGeom prst="rect">
            <a:avLst/>
          </a:prstGeom>
        </p:spPr>
        <p:txBody>
          <a:bodyPr vert="horz" wrap="square" lIns="0" tIns="241351" rIns="0" bIns="0" rtlCol="0">
            <a:spAutoFit/>
          </a:bodyPr>
          <a:lstStyle/>
          <a:p>
            <a:pPr marL="2332990">
              <a:lnSpc>
                <a:spcPct val="100000"/>
              </a:lnSpc>
              <a:spcBef>
                <a:spcPts val="95"/>
              </a:spcBef>
            </a:pPr>
            <a:r>
              <a:rPr sz="3750" b="0" dirty="0">
                <a:solidFill>
                  <a:srgbClr val="000000"/>
                </a:solidFill>
                <a:latin typeface="Calibri"/>
                <a:cs typeface="Calibri"/>
              </a:rPr>
              <a:t>2</a:t>
            </a:r>
            <a:r>
              <a:rPr sz="3750" b="0" spc="-1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750" b="0" dirty="0">
                <a:solidFill>
                  <a:srgbClr val="000000"/>
                </a:solidFill>
                <a:latin typeface="Calibri"/>
                <a:cs typeface="Calibri"/>
              </a:rPr>
              <a:t>I/P</a:t>
            </a:r>
            <a:r>
              <a:rPr sz="3750" b="0" spc="-1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750" b="0" spc="-25" dirty="0">
                <a:solidFill>
                  <a:srgbClr val="000000"/>
                </a:solidFill>
                <a:latin typeface="Calibri"/>
                <a:cs typeface="Calibri"/>
              </a:rPr>
              <a:t>AND</a:t>
            </a:r>
            <a:endParaRPr sz="375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737791" y="1358103"/>
            <a:ext cx="1211893" cy="1689336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533699" y="3723508"/>
            <a:ext cx="614082" cy="169277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000" spc="-10" dirty="0">
                <a:solidFill>
                  <a:srgbClr val="888888"/>
                </a:solidFill>
                <a:latin typeface="Calibri"/>
                <a:cs typeface="Calibri"/>
              </a:rPr>
              <a:t>6/3/2015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347253" y="3723508"/>
            <a:ext cx="263711" cy="169277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000" spc="-25" dirty="0">
                <a:solidFill>
                  <a:srgbClr val="888888"/>
                </a:solidFill>
                <a:latin typeface="Calibri"/>
                <a:cs typeface="Calibri"/>
              </a:rPr>
              <a:t>233</a:t>
            </a:r>
            <a:endParaRPr sz="1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36597" y="927346"/>
            <a:ext cx="4670664" cy="2623043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533699" y="3723508"/>
            <a:ext cx="614082" cy="169277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000" spc="-10" dirty="0">
                <a:solidFill>
                  <a:srgbClr val="888888"/>
                </a:solidFill>
                <a:latin typeface="Calibri"/>
                <a:cs typeface="Calibri"/>
              </a:rPr>
              <a:t>6/3/2015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347253" y="3723508"/>
            <a:ext cx="263711" cy="169277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000" spc="-25" dirty="0">
                <a:solidFill>
                  <a:srgbClr val="888888"/>
                </a:solidFill>
                <a:latin typeface="Calibri"/>
                <a:cs typeface="Calibri"/>
              </a:rPr>
              <a:t>234</a:t>
            </a:r>
            <a:endParaRPr sz="1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820789"/>
          </a:xfrm>
          <a:prstGeom prst="rect">
            <a:avLst/>
          </a:prstGeom>
        </p:spPr>
        <p:txBody>
          <a:bodyPr vert="horz" wrap="square" lIns="0" tIns="241351" rIns="0" bIns="0" rtlCol="0">
            <a:spAutoFit/>
          </a:bodyPr>
          <a:lstStyle/>
          <a:p>
            <a:pPr marL="2176145">
              <a:lnSpc>
                <a:spcPct val="100000"/>
              </a:lnSpc>
              <a:spcBef>
                <a:spcPts val="95"/>
              </a:spcBef>
            </a:pPr>
            <a:r>
              <a:rPr sz="3750" b="0" spc="-10" dirty="0">
                <a:solidFill>
                  <a:srgbClr val="000000"/>
                </a:solidFill>
                <a:latin typeface="Calibri"/>
                <a:cs typeface="Calibri"/>
              </a:rPr>
              <a:t>Y=(AB+CD)’</a:t>
            </a:r>
            <a:endParaRPr sz="375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73071" y="927346"/>
            <a:ext cx="5197724" cy="2623043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533699" y="3723508"/>
            <a:ext cx="614082" cy="169277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000" spc="-10" dirty="0">
                <a:solidFill>
                  <a:srgbClr val="888888"/>
                </a:solidFill>
                <a:latin typeface="Calibri"/>
                <a:cs typeface="Calibri"/>
              </a:rPr>
              <a:t>6/3/2015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347253" y="3723508"/>
            <a:ext cx="263711" cy="169277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000" spc="-25" dirty="0">
                <a:solidFill>
                  <a:srgbClr val="888888"/>
                </a:solidFill>
                <a:latin typeface="Calibri"/>
                <a:cs typeface="Calibri"/>
              </a:rPr>
              <a:t>235</a:t>
            </a:r>
            <a:endParaRPr sz="1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820789"/>
          </a:xfrm>
          <a:prstGeom prst="rect">
            <a:avLst/>
          </a:prstGeom>
        </p:spPr>
        <p:txBody>
          <a:bodyPr vert="horz" wrap="square" lIns="0" tIns="241351" rIns="0" bIns="0" rtlCol="0">
            <a:spAutoFit/>
          </a:bodyPr>
          <a:lstStyle/>
          <a:p>
            <a:pPr marL="1588135">
              <a:lnSpc>
                <a:spcPct val="100000"/>
              </a:lnSpc>
              <a:spcBef>
                <a:spcPts val="95"/>
              </a:spcBef>
            </a:pPr>
            <a:r>
              <a:rPr sz="3750" b="0" dirty="0">
                <a:solidFill>
                  <a:srgbClr val="000000"/>
                </a:solidFill>
                <a:latin typeface="Calibri"/>
                <a:cs typeface="Calibri"/>
              </a:rPr>
              <a:t>Y=(AB+CD)’</a:t>
            </a:r>
            <a:r>
              <a:rPr sz="3750" b="0" spc="-19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750" b="0" spc="-10" dirty="0">
                <a:solidFill>
                  <a:srgbClr val="000000"/>
                </a:solidFill>
                <a:latin typeface="Calibri"/>
                <a:cs typeface="Calibri"/>
              </a:rPr>
              <a:t>STICK</a:t>
            </a:r>
            <a:endParaRPr sz="375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44525" y="1089075"/>
            <a:ext cx="3636482" cy="2441098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533699" y="3723508"/>
            <a:ext cx="614082" cy="169277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000" spc="-10" dirty="0">
                <a:solidFill>
                  <a:srgbClr val="888888"/>
                </a:solidFill>
                <a:latin typeface="Calibri"/>
                <a:cs typeface="Calibri"/>
              </a:rPr>
              <a:t>6/3/2015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347253" y="3723508"/>
            <a:ext cx="263711" cy="169277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000" spc="-25" dirty="0">
                <a:solidFill>
                  <a:srgbClr val="888888"/>
                </a:solidFill>
                <a:latin typeface="Calibri"/>
                <a:cs typeface="Calibri"/>
              </a:rPr>
              <a:t>236</a:t>
            </a:r>
            <a:endParaRPr sz="1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41596" y="266213"/>
            <a:ext cx="2659529" cy="58926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750" b="0" spc="-20" dirty="0">
                <a:solidFill>
                  <a:srgbClr val="000000"/>
                </a:solidFill>
                <a:latin typeface="Calibri"/>
                <a:cs typeface="Calibri"/>
              </a:rPr>
              <a:t>Layer</a:t>
            </a:r>
            <a:r>
              <a:rPr sz="3750" b="0" spc="-19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750" b="0" spc="-20" dirty="0">
                <a:solidFill>
                  <a:srgbClr val="000000"/>
                </a:solidFill>
                <a:latin typeface="Calibri"/>
                <a:cs typeface="Calibri"/>
              </a:rPr>
              <a:t>Types</a:t>
            </a:r>
            <a:endParaRPr sz="375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3699" y="877862"/>
            <a:ext cx="4303059" cy="3784368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304165" indent="-291465">
              <a:lnSpc>
                <a:spcPct val="100000"/>
              </a:lnSpc>
              <a:spcBef>
                <a:spcPts val="409"/>
              </a:spcBef>
              <a:buFont typeface="Arial MT"/>
              <a:buChar char="•"/>
              <a:tabLst>
                <a:tab pos="304165" algn="l"/>
              </a:tabLst>
            </a:pPr>
            <a:r>
              <a:rPr sz="2550" spc="-10" dirty="0">
                <a:latin typeface="Calibri"/>
                <a:cs typeface="Calibri"/>
              </a:rPr>
              <a:t>p-substrate</a:t>
            </a:r>
            <a:endParaRPr sz="2550">
              <a:latin typeface="Calibri"/>
              <a:cs typeface="Calibri"/>
            </a:endParaRPr>
          </a:p>
          <a:p>
            <a:pPr marL="304165" indent="-291465">
              <a:lnSpc>
                <a:spcPct val="100000"/>
              </a:lnSpc>
              <a:spcBef>
                <a:spcPts val="305"/>
              </a:spcBef>
              <a:buFont typeface="Arial MT"/>
              <a:buChar char="•"/>
              <a:tabLst>
                <a:tab pos="304165" algn="l"/>
              </a:tabLst>
            </a:pPr>
            <a:r>
              <a:rPr sz="2550" spc="-10" dirty="0">
                <a:latin typeface="Calibri"/>
                <a:cs typeface="Calibri"/>
              </a:rPr>
              <a:t>n-</a:t>
            </a:r>
            <a:r>
              <a:rPr sz="2550" spc="-20" dirty="0">
                <a:latin typeface="Calibri"/>
                <a:cs typeface="Calibri"/>
              </a:rPr>
              <a:t>well</a:t>
            </a:r>
            <a:endParaRPr sz="2550">
              <a:latin typeface="Calibri"/>
              <a:cs typeface="Calibri"/>
            </a:endParaRPr>
          </a:p>
          <a:p>
            <a:pPr marL="304165" indent="-291465">
              <a:lnSpc>
                <a:spcPct val="100000"/>
              </a:lnSpc>
              <a:spcBef>
                <a:spcPts val="309"/>
              </a:spcBef>
              <a:buFont typeface="Arial MT"/>
              <a:buChar char="•"/>
              <a:tabLst>
                <a:tab pos="304165" algn="l"/>
              </a:tabLst>
            </a:pPr>
            <a:r>
              <a:rPr sz="2550" spc="-25" dirty="0">
                <a:latin typeface="Calibri"/>
                <a:cs typeface="Calibri"/>
              </a:rPr>
              <a:t>n+</a:t>
            </a:r>
            <a:endParaRPr sz="2550">
              <a:latin typeface="Calibri"/>
              <a:cs typeface="Calibri"/>
            </a:endParaRPr>
          </a:p>
          <a:p>
            <a:pPr marL="304165" indent="-291465">
              <a:lnSpc>
                <a:spcPct val="100000"/>
              </a:lnSpc>
              <a:spcBef>
                <a:spcPts val="305"/>
              </a:spcBef>
              <a:buFont typeface="Arial MT"/>
              <a:buChar char="•"/>
              <a:tabLst>
                <a:tab pos="304165" algn="l"/>
              </a:tabLst>
            </a:pPr>
            <a:r>
              <a:rPr sz="2550" spc="-25" dirty="0">
                <a:latin typeface="Calibri"/>
                <a:cs typeface="Calibri"/>
              </a:rPr>
              <a:t>p+</a:t>
            </a:r>
            <a:endParaRPr sz="2550">
              <a:latin typeface="Calibri"/>
              <a:cs typeface="Calibri"/>
            </a:endParaRPr>
          </a:p>
          <a:p>
            <a:pPr marL="304165" indent="-291465">
              <a:lnSpc>
                <a:spcPct val="100000"/>
              </a:lnSpc>
              <a:spcBef>
                <a:spcPts val="305"/>
              </a:spcBef>
              <a:buFont typeface="Arial MT"/>
              <a:buChar char="•"/>
              <a:tabLst>
                <a:tab pos="304165" algn="l"/>
              </a:tabLst>
            </a:pPr>
            <a:r>
              <a:rPr sz="2550" spc="-10" dirty="0">
                <a:latin typeface="Calibri"/>
                <a:cs typeface="Calibri"/>
              </a:rPr>
              <a:t>Gate</a:t>
            </a:r>
            <a:r>
              <a:rPr sz="2550" spc="-125" dirty="0">
                <a:latin typeface="Times New Roman"/>
                <a:cs typeface="Times New Roman"/>
              </a:rPr>
              <a:t> </a:t>
            </a:r>
            <a:r>
              <a:rPr sz="2550" spc="-10" dirty="0">
                <a:latin typeface="Calibri"/>
                <a:cs typeface="Calibri"/>
              </a:rPr>
              <a:t>oxide</a:t>
            </a:r>
            <a:r>
              <a:rPr sz="2550" spc="-100" dirty="0">
                <a:latin typeface="Times New Roman"/>
                <a:cs typeface="Times New Roman"/>
              </a:rPr>
              <a:t> </a:t>
            </a:r>
            <a:r>
              <a:rPr sz="2550" dirty="0">
                <a:latin typeface="Calibri"/>
                <a:cs typeface="Calibri"/>
              </a:rPr>
              <a:t>(thin</a:t>
            </a:r>
            <a:r>
              <a:rPr sz="2550" spc="-105" dirty="0">
                <a:latin typeface="Times New Roman"/>
                <a:cs typeface="Times New Roman"/>
              </a:rPr>
              <a:t> </a:t>
            </a:r>
            <a:r>
              <a:rPr sz="2550" spc="-10" dirty="0">
                <a:latin typeface="Calibri"/>
                <a:cs typeface="Calibri"/>
              </a:rPr>
              <a:t>oxide)</a:t>
            </a:r>
            <a:endParaRPr sz="2550">
              <a:latin typeface="Calibri"/>
              <a:cs typeface="Calibri"/>
            </a:endParaRPr>
          </a:p>
          <a:p>
            <a:pPr marL="304165" indent="-291465">
              <a:lnSpc>
                <a:spcPct val="100000"/>
              </a:lnSpc>
              <a:spcBef>
                <a:spcPts val="309"/>
              </a:spcBef>
              <a:buFont typeface="Arial MT"/>
              <a:buChar char="•"/>
              <a:tabLst>
                <a:tab pos="304165" algn="l"/>
              </a:tabLst>
            </a:pPr>
            <a:r>
              <a:rPr sz="2550" spc="-10" dirty="0">
                <a:latin typeface="Calibri"/>
                <a:cs typeface="Calibri"/>
              </a:rPr>
              <a:t>Gate</a:t>
            </a:r>
            <a:r>
              <a:rPr sz="2550" spc="-140" dirty="0">
                <a:latin typeface="Times New Roman"/>
                <a:cs typeface="Times New Roman"/>
              </a:rPr>
              <a:t> </a:t>
            </a:r>
            <a:r>
              <a:rPr sz="2550" spc="-10" dirty="0">
                <a:latin typeface="Calibri"/>
                <a:cs typeface="Calibri"/>
              </a:rPr>
              <a:t>(polycilicon)</a:t>
            </a:r>
            <a:endParaRPr sz="2550">
              <a:latin typeface="Calibri"/>
              <a:cs typeface="Calibri"/>
            </a:endParaRPr>
          </a:p>
          <a:p>
            <a:pPr marL="304165" indent="-291465">
              <a:lnSpc>
                <a:spcPct val="100000"/>
              </a:lnSpc>
              <a:spcBef>
                <a:spcPts val="305"/>
              </a:spcBef>
              <a:buFont typeface="Arial MT"/>
              <a:buChar char="•"/>
              <a:tabLst>
                <a:tab pos="304165" algn="l"/>
              </a:tabLst>
            </a:pPr>
            <a:r>
              <a:rPr sz="2550" dirty="0">
                <a:latin typeface="Calibri"/>
                <a:cs typeface="Calibri"/>
              </a:rPr>
              <a:t>Field</a:t>
            </a:r>
            <a:r>
              <a:rPr sz="2550" spc="-130" dirty="0">
                <a:latin typeface="Times New Roman"/>
                <a:cs typeface="Times New Roman"/>
              </a:rPr>
              <a:t> </a:t>
            </a:r>
            <a:r>
              <a:rPr sz="2550" spc="-10" dirty="0">
                <a:latin typeface="Calibri"/>
                <a:cs typeface="Calibri"/>
              </a:rPr>
              <a:t>Oxide</a:t>
            </a:r>
            <a:endParaRPr sz="2550">
              <a:latin typeface="Calibri"/>
              <a:cs typeface="Calibri"/>
            </a:endParaRPr>
          </a:p>
          <a:p>
            <a:pPr marL="644525" lvl="1" indent="-243204">
              <a:lnSpc>
                <a:spcPct val="100000"/>
              </a:lnSpc>
              <a:spcBef>
                <a:spcPts val="300"/>
              </a:spcBef>
              <a:buFont typeface="Arial MT"/>
              <a:buChar char="–"/>
              <a:tabLst>
                <a:tab pos="644525" algn="l"/>
              </a:tabLst>
            </a:pPr>
            <a:r>
              <a:rPr sz="2200" dirty="0">
                <a:latin typeface="Calibri"/>
                <a:cs typeface="Calibri"/>
              </a:rPr>
              <a:t>Insulated</a:t>
            </a:r>
            <a:r>
              <a:rPr sz="2200" spc="-114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Calibri"/>
                <a:cs typeface="Calibri"/>
              </a:rPr>
              <a:t>glass</a:t>
            </a:r>
            <a:endParaRPr sz="2200">
              <a:latin typeface="Calibri"/>
              <a:cs typeface="Calibri"/>
            </a:endParaRPr>
          </a:p>
          <a:p>
            <a:pPr marL="644525" lvl="1" indent="-243204">
              <a:lnSpc>
                <a:spcPct val="100000"/>
              </a:lnSpc>
              <a:spcBef>
                <a:spcPts val="280"/>
              </a:spcBef>
              <a:buFont typeface="Arial MT"/>
              <a:buChar char="–"/>
              <a:tabLst>
                <a:tab pos="644525" algn="l"/>
              </a:tabLst>
            </a:pPr>
            <a:r>
              <a:rPr sz="2200" dirty="0">
                <a:latin typeface="Calibri"/>
                <a:cs typeface="Calibri"/>
              </a:rPr>
              <a:t>Provide</a:t>
            </a:r>
            <a:r>
              <a:rPr sz="2200" spc="-8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Calibri"/>
                <a:cs typeface="Calibri"/>
              </a:rPr>
              <a:t>electrical</a:t>
            </a:r>
            <a:r>
              <a:rPr sz="2200" spc="-8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Calibri"/>
                <a:cs typeface="Calibri"/>
              </a:rPr>
              <a:t>isolation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447209" y="207819"/>
            <a:ext cx="5083144" cy="86049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574040">
              <a:lnSpc>
                <a:spcPct val="100000"/>
              </a:lnSpc>
              <a:spcBef>
                <a:spcPts val="130"/>
              </a:spcBef>
            </a:pPr>
            <a:r>
              <a:rPr dirty="0">
                <a:solidFill>
                  <a:srgbClr val="1F487C"/>
                </a:solidFill>
                <a:latin typeface="Times New Roman" pitchFamily="18" charset="0"/>
                <a:cs typeface="Times New Roman" pitchFamily="18" charset="0"/>
              </a:rPr>
              <a:t>Stick</a:t>
            </a:r>
            <a:r>
              <a:rPr spc="60" dirty="0">
                <a:solidFill>
                  <a:srgbClr val="1F487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solidFill>
                  <a:srgbClr val="1F487C"/>
                </a:solidFill>
                <a:latin typeface="Times New Roman" pitchFamily="18" charset="0"/>
                <a:cs typeface="Times New Roman" pitchFamily="18" charset="0"/>
              </a:rPr>
              <a:t>diagram</a:t>
            </a:r>
            <a:endParaRPr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spcBef>
                <a:spcPts val="70"/>
              </a:spcBef>
            </a:pPr>
            <a:endParaRPr>
              <a:latin typeface="Times New Roman" pitchFamily="18" charset="0"/>
              <a:cs typeface="Times New Roman" pitchFamily="18" charset="0"/>
            </a:endParaRPr>
          </a:p>
          <a:p>
            <a:pPr marL="12700">
              <a:lnSpc>
                <a:spcPct val="100000"/>
              </a:lnSpc>
            </a:pPr>
            <a:r>
              <a:rPr dirty="0">
                <a:solidFill>
                  <a:srgbClr val="FF3200"/>
                </a:solidFill>
                <a:latin typeface="Times New Roman" pitchFamily="18" charset="0"/>
                <a:cs typeface="Times New Roman" pitchFamily="18" charset="0"/>
              </a:rPr>
              <a:t>Encodings</a:t>
            </a:r>
            <a:r>
              <a:rPr spc="85" dirty="0">
                <a:solidFill>
                  <a:srgbClr val="FF32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>
                <a:solidFill>
                  <a:srgbClr val="FF3200"/>
                </a:solidFill>
                <a:latin typeface="Times New Roman" pitchFamily="18" charset="0"/>
                <a:cs typeface="Times New Roman" pitchFamily="18" charset="0"/>
              </a:rPr>
              <a:t>for</a:t>
            </a:r>
            <a:r>
              <a:rPr spc="75" dirty="0">
                <a:solidFill>
                  <a:srgbClr val="FF32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>
                <a:solidFill>
                  <a:srgbClr val="FF32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spc="75" dirty="0">
                <a:solidFill>
                  <a:srgbClr val="FF32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>
                <a:solidFill>
                  <a:srgbClr val="FF3200"/>
                </a:solidFill>
                <a:latin typeface="Times New Roman" pitchFamily="18" charset="0"/>
                <a:cs typeface="Times New Roman" pitchFamily="18" charset="0"/>
              </a:rPr>
              <a:t>simple</a:t>
            </a:r>
            <a:r>
              <a:rPr spc="55" dirty="0">
                <a:solidFill>
                  <a:srgbClr val="FF32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>
                <a:solidFill>
                  <a:srgbClr val="FF3200"/>
                </a:solidFill>
                <a:latin typeface="Times New Roman" pitchFamily="18" charset="0"/>
                <a:cs typeface="Times New Roman" pitchFamily="18" charset="0"/>
              </a:rPr>
              <a:t>single</a:t>
            </a:r>
            <a:r>
              <a:rPr spc="85" dirty="0">
                <a:solidFill>
                  <a:srgbClr val="FF32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>
                <a:solidFill>
                  <a:srgbClr val="FF3200"/>
                </a:solidFill>
                <a:latin typeface="Times New Roman" pitchFamily="18" charset="0"/>
                <a:cs typeface="Times New Roman" pitchFamily="18" charset="0"/>
              </a:rPr>
              <a:t>metal</a:t>
            </a:r>
            <a:r>
              <a:rPr spc="55" dirty="0">
                <a:solidFill>
                  <a:srgbClr val="FF32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>
                <a:solidFill>
                  <a:srgbClr val="FF3200"/>
                </a:solidFill>
                <a:latin typeface="Times New Roman" pitchFamily="18" charset="0"/>
                <a:cs typeface="Times New Roman" pitchFamily="18" charset="0"/>
              </a:rPr>
              <a:t>nMOS</a:t>
            </a:r>
            <a:r>
              <a:rPr spc="80" dirty="0">
                <a:solidFill>
                  <a:srgbClr val="FF32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pc="-10" dirty="0">
                <a:solidFill>
                  <a:srgbClr val="FF3200"/>
                </a:solidFill>
                <a:latin typeface="Times New Roman" pitchFamily="18" charset="0"/>
                <a:cs typeface="Times New Roman" pitchFamily="18" charset="0"/>
              </a:rPr>
              <a:t>process</a:t>
            </a:r>
            <a:endParaRPr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884366" y="1347849"/>
            <a:ext cx="990600" cy="469323"/>
            <a:chOff x="1601711" y="1976846"/>
            <a:chExt cx="842010" cy="688340"/>
          </a:xfrm>
        </p:grpSpPr>
        <p:sp>
          <p:nvSpPr>
            <p:cNvPr id="4" name="object 4"/>
            <p:cNvSpPr/>
            <p:nvPr/>
          </p:nvSpPr>
          <p:spPr>
            <a:xfrm>
              <a:off x="1605759" y="2180780"/>
              <a:ext cx="834390" cy="40005"/>
            </a:xfrm>
            <a:custGeom>
              <a:avLst/>
              <a:gdLst/>
              <a:ahLst/>
              <a:cxnLst/>
              <a:rect l="l" t="t" r="r" b="b"/>
              <a:pathLst>
                <a:path w="834389" h="40005">
                  <a:moveTo>
                    <a:pt x="833913" y="0"/>
                  </a:moveTo>
                  <a:lnTo>
                    <a:pt x="0" y="0"/>
                  </a:lnTo>
                  <a:lnTo>
                    <a:pt x="0" y="39975"/>
                  </a:lnTo>
                  <a:lnTo>
                    <a:pt x="833913" y="39975"/>
                  </a:lnTo>
                  <a:lnTo>
                    <a:pt x="833913" y="0"/>
                  </a:lnTo>
                  <a:close/>
                </a:path>
              </a:pathLst>
            </a:custGeom>
            <a:solidFill>
              <a:srgbClr val="007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605759" y="2180780"/>
              <a:ext cx="834390" cy="40005"/>
            </a:xfrm>
            <a:custGeom>
              <a:avLst/>
              <a:gdLst/>
              <a:ahLst/>
              <a:cxnLst/>
              <a:rect l="l" t="t" r="r" b="b"/>
              <a:pathLst>
                <a:path w="834389" h="40005">
                  <a:moveTo>
                    <a:pt x="0" y="39975"/>
                  </a:moveTo>
                  <a:lnTo>
                    <a:pt x="833913" y="39975"/>
                  </a:lnTo>
                  <a:lnTo>
                    <a:pt x="833913" y="0"/>
                  </a:lnTo>
                  <a:lnTo>
                    <a:pt x="0" y="0"/>
                  </a:lnTo>
                  <a:lnTo>
                    <a:pt x="0" y="39975"/>
                  </a:lnTo>
                  <a:close/>
                </a:path>
              </a:pathLst>
            </a:custGeom>
            <a:ln w="8096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320496" y="1980894"/>
              <a:ext cx="40005" cy="240029"/>
            </a:xfrm>
            <a:custGeom>
              <a:avLst/>
              <a:gdLst/>
              <a:ahLst/>
              <a:cxnLst/>
              <a:rect l="l" t="t" r="r" b="b"/>
              <a:pathLst>
                <a:path w="40005" h="240030">
                  <a:moveTo>
                    <a:pt x="39712" y="0"/>
                  </a:moveTo>
                  <a:lnTo>
                    <a:pt x="0" y="0"/>
                  </a:lnTo>
                  <a:lnTo>
                    <a:pt x="0" y="239861"/>
                  </a:lnTo>
                  <a:lnTo>
                    <a:pt x="39712" y="239861"/>
                  </a:lnTo>
                  <a:lnTo>
                    <a:pt x="39712" y="0"/>
                  </a:lnTo>
                  <a:close/>
                </a:path>
              </a:pathLst>
            </a:custGeom>
            <a:solidFill>
              <a:srgbClr val="007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320496" y="1980894"/>
              <a:ext cx="40005" cy="240029"/>
            </a:xfrm>
            <a:custGeom>
              <a:avLst/>
              <a:gdLst/>
              <a:ahLst/>
              <a:cxnLst/>
              <a:rect l="l" t="t" r="r" b="b"/>
              <a:pathLst>
                <a:path w="40005" h="240030">
                  <a:moveTo>
                    <a:pt x="0" y="239861"/>
                  </a:moveTo>
                  <a:lnTo>
                    <a:pt x="39712" y="239861"/>
                  </a:lnTo>
                  <a:lnTo>
                    <a:pt x="39712" y="0"/>
                  </a:lnTo>
                  <a:lnTo>
                    <a:pt x="0" y="0"/>
                  </a:lnTo>
                  <a:lnTo>
                    <a:pt x="0" y="239861"/>
                  </a:lnTo>
                  <a:close/>
                </a:path>
              </a:pathLst>
            </a:custGeom>
            <a:ln w="8096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724936" y="2180704"/>
              <a:ext cx="40005" cy="120014"/>
            </a:xfrm>
            <a:custGeom>
              <a:avLst/>
              <a:gdLst/>
              <a:ahLst/>
              <a:cxnLst/>
              <a:rect l="l" t="t" r="r" b="b"/>
              <a:pathLst>
                <a:path w="40005" h="120014">
                  <a:moveTo>
                    <a:pt x="39701" y="0"/>
                  </a:moveTo>
                  <a:lnTo>
                    <a:pt x="0" y="0"/>
                  </a:lnTo>
                  <a:lnTo>
                    <a:pt x="0" y="119925"/>
                  </a:lnTo>
                  <a:lnTo>
                    <a:pt x="39701" y="119925"/>
                  </a:lnTo>
                  <a:lnTo>
                    <a:pt x="39701" y="0"/>
                  </a:lnTo>
                  <a:close/>
                </a:path>
              </a:pathLst>
            </a:custGeom>
            <a:solidFill>
              <a:srgbClr val="007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724936" y="2180704"/>
              <a:ext cx="40005" cy="120014"/>
            </a:xfrm>
            <a:custGeom>
              <a:avLst/>
              <a:gdLst/>
              <a:ahLst/>
              <a:cxnLst/>
              <a:rect l="l" t="t" r="r" b="b"/>
              <a:pathLst>
                <a:path w="40005" h="120014">
                  <a:moveTo>
                    <a:pt x="0" y="119925"/>
                  </a:moveTo>
                  <a:lnTo>
                    <a:pt x="39701" y="119925"/>
                  </a:lnTo>
                  <a:lnTo>
                    <a:pt x="39701" y="0"/>
                  </a:lnTo>
                  <a:lnTo>
                    <a:pt x="0" y="0"/>
                  </a:lnTo>
                  <a:lnTo>
                    <a:pt x="0" y="119925"/>
                  </a:lnTo>
                  <a:close/>
                </a:path>
              </a:pathLst>
            </a:custGeom>
            <a:ln w="8096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605759" y="2541005"/>
              <a:ext cx="834390" cy="40005"/>
            </a:xfrm>
            <a:custGeom>
              <a:avLst/>
              <a:gdLst/>
              <a:ahLst/>
              <a:cxnLst/>
              <a:rect l="l" t="t" r="r" b="b"/>
              <a:pathLst>
                <a:path w="834389" h="40005">
                  <a:moveTo>
                    <a:pt x="833913" y="0"/>
                  </a:moveTo>
                  <a:lnTo>
                    <a:pt x="0" y="0"/>
                  </a:lnTo>
                  <a:lnTo>
                    <a:pt x="0" y="39975"/>
                  </a:lnTo>
                  <a:lnTo>
                    <a:pt x="833913" y="39975"/>
                  </a:lnTo>
                  <a:lnTo>
                    <a:pt x="833913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605759" y="2541005"/>
              <a:ext cx="834390" cy="40005"/>
            </a:xfrm>
            <a:custGeom>
              <a:avLst/>
              <a:gdLst/>
              <a:ahLst/>
              <a:cxnLst/>
              <a:rect l="l" t="t" r="r" b="b"/>
              <a:pathLst>
                <a:path w="834389" h="40005">
                  <a:moveTo>
                    <a:pt x="0" y="39975"/>
                  </a:moveTo>
                  <a:lnTo>
                    <a:pt x="833913" y="39975"/>
                  </a:lnTo>
                  <a:lnTo>
                    <a:pt x="833913" y="0"/>
                  </a:lnTo>
                  <a:lnTo>
                    <a:pt x="0" y="0"/>
                  </a:lnTo>
                  <a:lnTo>
                    <a:pt x="0" y="39975"/>
                  </a:lnTo>
                  <a:close/>
                </a:path>
              </a:pathLst>
            </a:custGeom>
            <a:ln w="8096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320496" y="2341129"/>
              <a:ext cx="40005" cy="240029"/>
            </a:xfrm>
            <a:custGeom>
              <a:avLst/>
              <a:gdLst/>
              <a:ahLst/>
              <a:cxnLst/>
              <a:rect l="l" t="t" r="r" b="b"/>
              <a:pathLst>
                <a:path w="40005" h="240030">
                  <a:moveTo>
                    <a:pt x="39712" y="0"/>
                  </a:moveTo>
                  <a:lnTo>
                    <a:pt x="0" y="0"/>
                  </a:lnTo>
                  <a:lnTo>
                    <a:pt x="0" y="239851"/>
                  </a:lnTo>
                  <a:lnTo>
                    <a:pt x="39712" y="239851"/>
                  </a:lnTo>
                  <a:lnTo>
                    <a:pt x="39712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320496" y="2341129"/>
              <a:ext cx="40005" cy="240029"/>
            </a:xfrm>
            <a:custGeom>
              <a:avLst/>
              <a:gdLst/>
              <a:ahLst/>
              <a:cxnLst/>
              <a:rect l="l" t="t" r="r" b="b"/>
              <a:pathLst>
                <a:path w="40005" h="240030">
                  <a:moveTo>
                    <a:pt x="0" y="239851"/>
                  </a:moveTo>
                  <a:lnTo>
                    <a:pt x="39712" y="239851"/>
                  </a:lnTo>
                  <a:lnTo>
                    <a:pt x="39712" y="0"/>
                  </a:lnTo>
                  <a:lnTo>
                    <a:pt x="0" y="0"/>
                  </a:lnTo>
                  <a:lnTo>
                    <a:pt x="0" y="239851"/>
                  </a:lnTo>
                  <a:close/>
                </a:path>
              </a:pathLst>
            </a:custGeom>
            <a:ln w="8096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724936" y="2541043"/>
              <a:ext cx="40005" cy="120014"/>
            </a:xfrm>
            <a:custGeom>
              <a:avLst/>
              <a:gdLst/>
              <a:ahLst/>
              <a:cxnLst/>
              <a:rect l="l" t="t" r="r" b="b"/>
              <a:pathLst>
                <a:path w="40005" h="120014">
                  <a:moveTo>
                    <a:pt x="39701" y="0"/>
                  </a:moveTo>
                  <a:lnTo>
                    <a:pt x="0" y="0"/>
                  </a:lnTo>
                  <a:lnTo>
                    <a:pt x="0" y="119915"/>
                  </a:lnTo>
                  <a:lnTo>
                    <a:pt x="39701" y="119915"/>
                  </a:lnTo>
                  <a:lnTo>
                    <a:pt x="39701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724936" y="2541043"/>
              <a:ext cx="40005" cy="120014"/>
            </a:xfrm>
            <a:custGeom>
              <a:avLst/>
              <a:gdLst/>
              <a:ahLst/>
              <a:cxnLst/>
              <a:rect l="l" t="t" r="r" b="b"/>
              <a:pathLst>
                <a:path w="40005" h="120014">
                  <a:moveTo>
                    <a:pt x="0" y="119915"/>
                  </a:moveTo>
                  <a:lnTo>
                    <a:pt x="39701" y="119915"/>
                  </a:lnTo>
                  <a:lnTo>
                    <a:pt x="39701" y="0"/>
                  </a:lnTo>
                  <a:lnTo>
                    <a:pt x="0" y="0"/>
                  </a:lnTo>
                  <a:lnTo>
                    <a:pt x="0" y="119915"/>
                  </a:lnTo>
                  <a:close/>
                </a:path>
              </a:pathLst>
            </a:custGeom>
            <a:ln w="8096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/>
          <p:nvPr/>
        </p:nvSpPr>
        <p:spPr>
          <a:xfrm>
            <a:off x="3060710" y="1244838"/>
            <a:ext cx="108324" cy="517381"/>
          </a:xfrm>
          <a:custGeom>
            <a:avLst/>
            <a:gdLst/>
            <a:ahLst/>
            <a:cxnLst/>
            <a:rect l="l" t="t" r="r" b="b"/>
            <a:pathLst>
              <a:path w="92075" h="758825">
                <a:moveTo>
                  <a:pt x="91740" y="758353"/>
                </a:moveTo>
                <a:lnTo>
                  <a:pt x="56048" y="751132"/>
                </a:lnTo>
                <a:lnTo>
                  <a:pt x="26886" y="731441"/>
                </a:lnTo>
                <a:lnTo>
                  <a:pt x="7215" y="702238"/>
                </a:lnTo>
                <a:lnTo>
                  <a:pt x="0" y="666483"/>
                </a:lnTo>
                <a:lnTo>
                  <a:pt x="0" y="91740"/>
                </a:lnTo>
                <a:lnTo>
                  <a:pt x="7215" y="56004"/>
                </a:lnTo>
                <a:lnTo>
                  <a:pt x="26886" y="26847"/>
                </a:lnTo>
                <a:lnTo>
                  <a:pt x="56048" y="7200"/>
                </a:lnTo>
                <a:lnTo>
                  <a:pt x="91740" y="0"/>
                </a:lnTo>
              </a:path>
            </a:pathLst>
          </a:custGeom>
          <a:ln w="8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600450" y="1244838"/>
            <a:ext cx="108324" cy="517381"/>
          </a:xfrm>
          <a:custGeom>
            <a:avLst/>
            <a:gdLst/>
            <a:ahLst/>
            <a:cxnLst/>
            <a:rect l="l" t="t" r="r" b="b"/>
            <a:pathLst>
              <a:path w="92075" h="758825">
                <a:moveTo>
                  <a:pt x="0" y="0"/>
                </a:moveTo>
                <a:lnTo>
                  <a:pt x="35695" y="7200"/>
                </a:lnTo>
                <a:lnTo>
                  <a:pt x="64867" y="26847"/>
                </a:lnTo>
                <a:lnTo>
                  <a:pt x="84546" y="56004"/>
                </a:lnTo>
                <a:lnTo>
                  <a:pt x="91766" y="91740"/>
                </a:lnTo>
                <a:lnTo>
                  <a:pt x="91766" y="666483"/>
                </a:lnTo>
                <a:lnTo>
                  <a:pt x="84546" y="702238"/>
                </a:lnTo>
                <a:lnTo>
                  <a:pt x="64867" y="731441"/>
                </a:lnTo>
                <a:lnTo>
                  <a:pt x="35695" y="751132"/>
                </a:lnTo>
                <a:lnTo>
                  <a:pt x="0" y="758353"/>
                </a:lnTo>
              </a:path>
            </a:pathLst>
          </a:custGeom>
          <a:ln w="8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8" name="object 18"/>
          <p:cNvGrpSpPr/>
          <p:nvPr/>
        </p:nvGrpSpPr>
        <p:grpSpPr>
          <a:xfrm>
            <a:off x="4032191" y="1647762"/>
            <a:ext cx="1131047" cy="142008"/>
            <a:chOff x="3427362" y="2416717"/>
            <a:chExt cx="961390" cy="208279"/>
          </a:xfrm>
        </p:grpSpPr>
        <p:sp>
          <p:nvSpPr>
            <p:cNvPr id="19" name="object 19"/>
            <p:cNvSpPr/>
            <p:nvPr/>
          </p:nvSpPr>
          <p:spPr>
            <a:xfrm>
              <a:off x="3431411" y="2420786"/>
              <a:ext cx="476884" cy="200025"/>
            </a:xfrm>
            <a:custGeom>
              <a:avLst/>
              <a:gdLst/>
              <a:ahLst/>
              <a:cxnLst/>
              <a:rect l="l" t="t" r="r" b="b"/>
              <a:pathLst>
                <a:path w="476885" h="200025">
                  <a:moveTo>
                    <a:pt x="0" y="199704"/>
                  </a:moveTo>
                  <a:lnTo>
                    <a:pt x="476331" y="199704"/>
                  </a:lnTo>
                  <a:lnTo>
                    <a:pt x="476331" y="0"/>
                  </a:lnTo>
                  <a:lnTo>
                    <a:pt x="0" y="0"/>
                  </a:lnTo>
                  <a:lnTo>
                    <a:pt x="0" y="199704"/>
                  </a:lnTo>
                  <a:close/>
                </a:path>
              </a:pathLst>
            </a:custGeom>
            <a:ln w="8096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0" name="object 2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427362" y="2416717"/>
              <a:ext cx="484466" cy="207821"/>
            </a:xfrm>
            <a:prstGeom prst="rect">
              <a:avLst/>
            </a:prstGeom>
          </p:spPr>
        </p:pic>
        <p:sp>
          <p:nvSpPr>
            <p:cNvPr id="21" name="object 21"/>
            <p:cNvSpPr/>
            <p:nvPr/>
          </p:nvSpPr>
          <p:spPr>
            <a:xfrm>
              <a:off x="3907781" y="2420786"/>
              <a:ext cx="476884" cy="200025"/>
            </a:xfrm>
            <a:custGeom>
              <a:avLst/>
              <a:gdLst/>
              <a:ahLst/>
              <a:cxnLst/>
              <a:rect l="l" t="t" r="r" b="b"/>
              <a:pathLst>
                <a:path w="476885" h="200025">
                  <a:moveTo>
                    <a:pt x="0" y="199704"/>
                  </a:moveTo>
                  <a:lnTo>
                    <a:pt x="476331" y="199704"/>
                  </a:lnTo>
                  <a:lnTo>
                    <a:pt x="476331" y="0"/>
                  </a:lnTo>
                  <a:lnTo>
                    <a:pt x="0" y="0"/>
                  </a:lnTo>
                  <a:lnTo>
                    <a:pt x="0" y="199704"/>
                  </a:lnTo>
                  <a:close/>
                </a:path>
              </a:pathLst>
            </a:custGeom>
            <a:ln w="8096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" name="object 2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903733" y="2416717"/>
              <a:ext cx="484388" cy="207821"/>
            </a:xfrm>
            <a:prstGeom prst="rect">
              <a:avLst/>
            </a:prstGeom>
          </p:spPr>
        </p:pic>
      </p:grpSp>
      <p:grpSp>
        <p:nvGrpSpPr>
          <p:cNvPr id="23" name="object 23"/>
          <p:cNvGrpSpPr/>
          <p:nvPr/>
        </p:nvGrpSpPr>
        <p:grpSpPr>
          <a:xfrm>
            <a:off x="4032191" y="1375435"/>
            <a:ext cx="1131047" cy="142008"/>
            <a:chOff x="3427362" y="2017304"/>
            <a:chExt cx="961390" cy="208279"/>
          </a:xfrm>
        </p:grpSpPr>
        <p:sp>
          <p:nvSpPr>
            <p:cNvPr id="24" name="object 24"/>
            <p:cNvSpPr/>
            <p:nvPr/>
          </p:nvSpPr>
          <p:spPr>
            <a:xfrm>
              <a:off x="3431411" y="2021352"/>
              <a:ext cx="476884" cy="200025"/>
            </a:xfrm>
            <a:custGeom>
              <a:avLst/>
              <a:gdLst/>
              <a:ahLst/>
              <a:cxnLst/>
              <a:rect l="l" t="t" r="r" b="b"/>
              <a:pathLst>
                <a:path w="476885" h="200025">
                  <a:moveTo>
                    <a:pt x="0" y="199714"/>
                  </a:moveTo>
                  <a:lnTo>
                    <a:pt x="476331" y="199714"/>
                  </a:lnTo>
                  <a:lnTo>
                    <a:pt x="476331" y="0"/>
                  </a:lnTo>
                  <a:lnTo>
                    <a:pt x="0" y="0"/>
                  </a:lnTo>
                  <a:lnTo>
                    <a:pt x="0" y="199714"/>
                  </a:lnTo>
                  <a:close/>
                </a:path>
              </a:pathLst>
            </a:custGeom>
            <a:ln w="8096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5" name="object 2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427362" y="2017320"/>
              <a:ext cx="484466" cy="207795"/>
            </a:xfrm>
            <a:prstGeom prst="rect">
              <a:avLst/>
            </a:prstGeom>
          </p:spPr>
        </p:pic>
        <p:sp>
          <p:nvSpPr>
            <p:cNvPr id="26" name="object 26"/>
            <p:cNvSpPr/>
            <p:nvPr/>
          </p:nvSpPr>
          <p:spPr>
            <a:xfrm>
              <a:off x="3907781" y="2021352"/>
              <a:ext cx="476884" cy="200025"/>
            </a:xfrm>
            <a:custGeom>
              <a:avLst/>
              <a:gdLst/>
              <a:ahLst/>
              <a:cxnLst/>
              <a:rect l="l" t="t" r="r" b="b"/>
              <a:pathLst>
                <a:path w="476885" h="200025">
                  <a:moveTo>
                    <a:pt x="0" y="199714"/>
                  </a:moveTo>
                  <a:lnTo>
                    <a:pt x="476331" y="199714"/>
                  </a:lnTo>
                  <a:lnTo>
                    <a:pt x="476331" y="0"/>
                  </a:lnTo>
                  <a:lnTo>
                    <a:pt x="0" y="0"/>
                  </a:lnTo>
                  <a:lnTo>
                    <a:pt x="0" y="199714"/>
                  </a:lnTo>
                  <a:close/>
                </a:path>
              </a:pathLst>
            </a:custGeom>
            <a:ln w="8096">
              <a:solidFill>
                <a:srgbClr val="007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7" name="object 2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903733" y="2017320"/>
              <a:ext cx="484388" cy="207795"/>
            </a:xfrm>
            <a:prstGeom prst="rect">
              <a:avLst/>
            </a:prstGeom>
          </p:spPr>
        </p:pic>
      </p:grpSp>
      <p:grpSp>
        <p:nvGrpSpPr>
          <p:cNvPr id="28" name="object 28"/>
          <p:cNvGrpSpPr/>
          <p:nvPr/>
        </p:nvGrpSpPr>
        <p:grpSpPr>
          <a:xfrm>
            <a:off x="1884367" y="1865787"/>
            <a:ext cx="945029" cy="169718"/>
            <a:chOff x="1601711" y="2736487"/>
            <a:chExt cx="803275" cy="248920"/>
          </a:xfrm>
        </p:grpSpPr>
        <p:sp>
          <p:nvSpPr>
            <p:cNvPr id="29" name="object 29"/>
            <p:cNvSpPr/>
            <p:nvPr/>
          </p:nvSpPr>
          <p:spPr>
            <a:xfrm>
              <a:off x="1605759" y="2895823"/>
              <a:ext cx="795020" cy="15240"/>
            </a:xfrm>
            <a:custGeom>
              <a:avLst/>
              <a:gdLst/>
              <a:ahLst/>
              <a:cxnLst/>
              <a:rect l="l" t="t" r="r" b="b"/>
              <a:pathLst>
                <a:path w="795019" h="15239">
                  <a:moveTo>
                    <a:pt x="794779" y="0"/>
                  </a:moveTo>
                  <a:lnTo>
                    <a:pt x="0" y="0"/>
                  </a:lnTo>
                  <a:lnTo>
                    <a:pt x="0" y="14836"/>
                  </a:lnTo>
                  <a:lnTo>
                    <a:pt x="794779" y="14836"/>
                  </a:lnTo>
                  <a:lnTo>
                    <a:pt x="794779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1605759" y="2895823"/>
              <a:ext cx="795020" cy="15240"/>
            </a:xfrm>
            <a:custGeom>
              <a:avLst/>
              <a:gdLst/>
              <a:ahLst/>
              <a:cxnLst/>
              <a:rect l="l" t="t" r="r" b="b"/>
              <a:pathLst>
                <a:path w="795019" h="15239">
                  <a:moveTo>
                    <a:pt x="0" y="14836"/>
                  </a:moveTo>
                  <a:lnTo>
                    <a:pt x="794779" y="14836"/>
                  </a:lnTo>
                  <a:lnTo>
                    <a:pt x="794779" y="0"/>
                  </a:lnTo>
                  <a:lnTo>
                    <a:pt x="0" y="0"/>
                  </a:lnTo>
                  <a:lnTo>
                    <a:pt x="0" y="14836"/>
                  </a:lnTo>
                  <a:close/>
                </a:path>
              </a:pathLst>
            </a:custGeom>
            <a:ln w="8096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2280440" y="2740535"/>
              <a:ext cx="40640" cy="170180"/>
            </a:xfrm>
            <a:custGeom>
              <a:avLst/>
              <a:gdLst/>
              <a:ahLst/>
              <a:cxnLst/>
              <a:rect l="l" t="t" r="r" b="b"/>
              <a:pathLst>
                <a:path w="40639" h="170180">
                  <a:moveTo>
                    <a:pt x="40481" y="0"/>
                  </a:moveTo>
                  <a:lnTo>
                    <a:pt x="0" y="0"/>
                  </a:lnTo>
                  <a:lnTo>
                    <a:pt x="0" y="170021"/>
                  </a:lnTo>
                  <a:lnTo>
                    <a:pt x="40481" y="170021"/>
                  </a:lnTo>
                  <a:lnTo>
                    <a:pt x="40481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2280440" y="2740535"/>
              <a:ext cx="40640" cy="170180"/>
            </a:xfrm>
            <a:custGeom>
              <a:avLst/>
              <a:gdLst/>
              <a:ahLst/>
              <a:cxnLst/>
              <a:rect l="l" t="t" r="r" b="b"/>
              <a:pathLst>
                <a:path w="40639" h="170180">
                  <a:moveTo>
                    <a:pt x="0" y="170021"/>
                  </a:moveTo>
                  <a:lnTo>
                    <a:pt x="40481" y="170021"/>
                  </a:lnTo>
                  <a:lnTo>
                    <a:pt x="40481" y="0"/>
                  </a:lnTo>
                  <a:lnTo>
                    <a:pt x="0" y="0"/>
                  </a:lnTo>
                  <a:lnTo>
                    <a:pt x="0" y="170021"/>
                  </a:lnTo>
                  <a:close/>
                </a:path>
              </a:pathLst>
            </a:custGeom>
            <a:ln w="8096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1725796" y="2901202"/>
              <a:ext cx="39370" cy="80010"/>
            </a:xfrm>
            <a:custGeom>
              <a:avLst/>
              <a:gdLst/>
              <a:ahLst/>
              <a:cxnLst/>
              <a:rect l="l" t="t" r="r" b="b"/>
              <a:pathLst>
                <a:path w="39369" h="80010">
                  <a:moveTo>
                    <a:pt x="39135" y="0"/>
                  </a:moveTo>
                  <a:lnTo>
                    <a:pt x="0" y="0"/>
                  </a:lnTo>
                  <a:lnTo>
                    <a:pt x="0" y="79616"/>
                  </a:lnTo>
                  <a:lnTo>
                    <a:pt x="39135" y="79616"/>
                  </a:lnTo>
                  <a:lnTo>
                    <a:pt x="39135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1725796" y="2901202"/>
              <a:ext cx="39370" cy="80010"/>
            </a:xfrm>
            <a:custGeom>
              <a:avLst/>
              <a:gdLst/>
              <a:ahLst/>
              <a:cxnLst/>
              <a:rect l="l" t="t" r="r" b="b"/>
              <a:pathLst>
                <a:path w="39369" h="80010">
                  <a:moveTo>
                    <a:pt x="0" y="79616"/>
                  </a:moveTo>
                  <a:lnTo>
                    <a:pt x="39135" y="79616"/>
                  </a:lnTo>
                  <a:lnTo>
                    <a:pt x="39135" y="0"/>
                  </a:lnTo>
                  <a:lnTo>
                    <a:pt x="0" y="0"/>
                  </a:lnTo>
                  <a:lnTo>
                    <a:pt x="0" y="79616"/>
                  </a:lnTo>
                  <a:close/>
                </a:path>
              </a:pathLst>
            </a:custGeom>
            <a:ln w="8096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5" name="object 35"/>
          <p:cNvGrpSpPr/>
          <p:nvPr/>
        </p:nvGrpSpPr>
        <p:grpSpPr>
          <a:xfrm>
            <a:off x="4032314" y="1865775"/>
            <a:ext cx="1130300" cy="142008"/>
            <a:chOff x="3427466" y="2736469"/>
            <a:chExt cx="960755" cy="208279"/>
          </a:xfrm>
        </p:grpSpPr>
        <p:sp>
          <p:nvSpPr>
            <p:cNvPr id="36" name="object 36"/>
            <p:cNvSpPr/>
            <p:nvPr/>
          </p:nvSpPr>
          <p:spPr>
            <a:xfrm>
              <a:off x="3431514" y="2740517"/>
              <a:ext cx="953135" cy="200025"/>
            </a:xfrm>
            <a:custGeom>
              <a:avLst/>
              <a:gdLst/>
              <a:ahLst/>
              <a:cxnLst/>
              <a:rect l="l" t="t" r="r" b="b"/>
              <a:pathLst>
                <a:path w="953135" h="200025">
                  <a:moveTo>
                    <a:pt x="0" y="199704"/>
                  </a:moveTo>
                  <a:lnTo>
                    <a:pt x="952655" y="199704"/>
                  </a:lnTo>
                  <a:lnTo>
                    <a:pt x="952655" y="0"/>
                  </a:lnTo>
                  <a:lnTo>
                    <a:pt x="0" y="0"/>
                  </a:lnTo>
                  <a:lnTo>
                    <a:pt x="0" y="199704"/>
                  </a:lnTo>
                  <a:close/>
                </a:path>
              </a:pathLst>
            </a:custGeom>
            <a:ln w="8096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3471127" y="2740522"/>
              <a:ext cx="913130" cy="200025"/>
            </a:xfrm>
            <a:custGeom>
              <a:avLst/>
              <a:gdLst/>
              <a:ahLst/>
              <a:cxnLst/>
              <a:rect l="l" t="t" r="r" b="b"/>
              <a:pathLst>
                <a:path w="913129" h="200025">
                  <a:moveTo>
                    <a:pt x="0" y="0"/>
                  </a:moveTo>
                  <a:lnTo>
                    <a:pt x="0" y="199698"/>
                  </a:lnTo>
                </a:path>
                <a:path w="913129" h="200025">
                  <a:moveTo>
                    <a:pt x="39742" y="0"/>
                  </a:moveTo>
                  <a:lnTo>
                    <a:pt x="39742" y="199698"/>
                  </a:lnTo>
                </a:path>
                <a:path w="913129" h="200025">
                  <a:moveTo>
                    <a:pt x="79459" y="0"/>
                  </a:moveTo>
                  <a:lnTo>
                    <a:pt x="79459" y="199698"/>
                  </a:lnTo>
                </a:path>
                <a:path w="913129" h="200025">
                  <a:moveTo>
                    <a:pt x="119073" y="0"/>
                  </a:moveTo>
                  <a:lnTo>
                    <a:pt x="119073" y="199698"/>
                  </a:lnTo>
                </a:path>
                <a:path w="913129" h="200025">
                  <a:moveTo>
                    <a:pt x="158790" y="0"/>
                  </a:moveTo>
                  <a:lnTo>
                    <a:pt x="158790" y="199698"/>
                  </a:lnTo>
                </a:path>
                <a:path w="913129" h="200025">
                  <a:moveTo>
                    <a:pt x="198533" y="0"/>
                  </a:moveTo>
                  <a:lnTo>
                    <a:pt x="198533" y="199698"/>
                  </a:lnTo>
                </a:path>
                <a:path w="913129" h="200025">
                  <a:moveTo>
                    <a:pt x="238146" y="0"/>
                  </a:moveTo>
                  <a:lnTo>
                    <a:pt x="238146" y="199698"/>
                  </a:lnTo>
                </a:path>
                <a:path w="913129" h="200025">
                  <a:moveTo>
                    <a:pt x="277863" y="0"/>
                  </a:moveTo>
                  <a:lnTo>
                    <a:pt x="277863" y="199698"/>
                  </a:lnTo>
                </a:path>
                <a:path w="913129" h="200025">
                  <a:moveTo>
                    <a:pt x="317606" y="0"/>
                  </a:moveTo>
                  <a:lnTo>
                    <a:pt x="317606" y="199698"/>
                  </a:lnTo>
                </a:path>
                <a:path w="913129" h="200025">
                  <a:moveTo>
                    <a:pt x="357323" y="0"/>
                  </a:moveTo>
                  <a:lnTo>
                    <a:pt x="357323" y="199698"/>
                  </a:lnTo>
                </a:path>
                <a:path w="913129" h="200025">
                  <a:moveTo>
                    <a:pt x="396936" y="0"/>
                  </a:moveTo>
                  <a:lnTo>
                    <a:pt x="396936" y="199698"/>
                  </a:lnTo>
                </a:path>
                <a:path w="913129" h="200025">
                  <a:moveTo>
                    <a:pt x="436653" y="0"/>
                  </a:moveTo>
                  <a:lnTo>
                    <a:pt x="436653" y="199698"/>
                  </a:lnTo>
                </a:path>
                <a:path w="913129" h="200025">
                  <a:moveTo>
                    <a:pt x="476396" y="0"/>
                  </a:moveTo>
                  <a:lnTo>
                    <a:pt x="476396" y="199698"/>
                  </a:lnTo>
                </a:path>
                <a:path w="913129" h="200025">
                  <a:moveTo>
                    <a:pt x="516009" y="0"/>
                  </a:moveTo>
                  <a:lnTo>
                    <a:pt x="516009" y="199698"/>
                  </a:lnTo>
                </a:path>
                <a:path w="913129" h="200025">
                  <a:moveTo>
                    <a:pt x="555726" y="0"/>
                  </a:moveTo>
                  <a:lnTo>
                    <a:pt x="555726" y="199698"/>
                  </a:lnTo>
                </a:path>
                <a:path w="913129" h="200025">
                  <a:moveTo>
                    <a:pt x="595469" y="0"/>
                  </a:moveTo>
                  <a:lnTo>
                    <a:pt x="595469" y="199698"/>
                  </a:lnTo>
                </a:path>
                <a:path w="913129" h="200025">
                  <a:moveTo>
                    <a:pt x="635186" y="0"/>
                  </a:moveTo>
                  <a:lnTo>
                    <a:pt x="635186" y="199698"/>
                  </a:lnTo>
                </a:path>
                <a:path w="913129" h="200025">
                  <a:moveTo>
                    <a:pt x="674799" y="0"/>
                  </a:moveTo>
                  <a:lnTo>
                    <a:pt x="674799" y="199698"/>
                  </a:lnTo>
                </a:path>
                <a:path w="913129" h="200025">
                  <a:moveTo>
                    <a:pt x="714516" y="0"/>
                  </a:moveTo>
                  <a:lnTo>
                    <a:pt x="714516" y="199698"/>
                  </a:lnTo>
                </a:path>
                <a:path w="913129" h="200025">
                  <a:moveTo>
                    <a:pt x="754259" y="0"/>
                  </a:moveTo>
                  <a:lnTo>
                    <a:pt x="754259" y="199698"/>
                  </a:lnTo>
                </a:path>
                <a:path w="913129" h="200025">
                  <a:moveTo>
                    <a:pt x="793872" y="0"/>
                  </a:moveTo>
                  <a:lnTo>
                    <a:pt x="793872" y="199698"/>
                  </a:lnTo>
                </a:path>
                <a:path w="913129" h="200025">
                  <a:moveTo>
                    <a:pt x="833589" y="0"/>
                  </a:moveTo>
                  <a:lnTo>
                    <a:pt x="833589" y="199698"/>
                  </a:lnTo>
                </a:path>
                <a:path w="913129" h="200025">
                  <a:moveTo>
                    <a:pt x="873332" y="0"/>
                  </a:moveTo>
                  <a:lnTo>
                    <a:pt x="873332" y="199698"/>
                  </a:lnTo>
                </a:path>
                <a:path w="913129" h="200025">
                  <a:moveTo>
                    <a:pt x="913049" y="0"/>
                  </a:moveTo>
                  <a:lnTo>
                    <a:pt x="913049" y="199698"/>
                  </a:lnTo>
                </a:path>
              </a:pathLst>
            </a:custGeom>
            <a:ln w="8096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38" name="object 3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305109" y="2138183"/>
            <a:ext cx="103132" cy="60721"/>
          </a:xfrm>
          <a:prstGeom prst="rect">
            <a:avLst/>
          </a:prstGeom>
        </p:spPr>
      </p:pic>
      <p:grpSp>
        <p:nvGrpSpPr>
          <p:cNvPr id="39" name="object 39"/>
          <p:cNvGrpSpPr/>
          <p:nvPr/>
        </p:nvGrpSpPr>
        <p:grpSpPr>
          <a:xfrm>
            <a:off x="4405327" y="2138148"/>
            <a:ext cx="150906" cy="87457"/>
            <a:chOff x="3744528" y="3135950"/>
            <a:chExt cx="128270" cy="128270"/>
          </a:xfrm>
        </p:grpSpPr>
        <p:sp>
          <p:nvSpPr>
            <p:cNvPr id="40" name="object 40"/>
            <p:cNvSpPr/>
            <p:nvPr/>
          </p:nvSpPr>
          <p:spPr>
            <a:xfrm>
              <a:off x="3748576" y="3139998"/>
              <a:ext cx="120650" cy="120650"/>
            </a:xfrm>
            <a:custGeom>
              <a:avLst/>
              <a:gdLst/>
              <a:ahLst/>
              <a:cxnLst/>
              <a:rect l="l" t="t" r="r" b="b"/>
              <a:pathLst>
                <a:path w="120650" h="120650">
                  <a:moveTo>
                    <a:pt x="120097" y="0"/>
                  </a:moveTo>
                  <a:lnTo>
                    <a:pt x="0" y="0"/>
                  </a:lnTo>
                  <a:lnTo>
                    <a:pt x="0" y="120087"/>
                  </a:lnTo>
                  <a:lnTo>
                    <a:pt x="120097" y="120087"/>
                  </a:lnTo>
                  <a:lnTo>
                    <a:pt x="120097" y="0"/>
                  </a:lnTo>
                  <a:close/>
                </a:path>
              </a:pathLst>
            </a:custGeom>
            <a:solidFill>
              <a:srgbClr val="1F48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3748576" y="3139998"/>
              <a:ext cx="120650" cy="120650"/>
            </a:xfrm>
            <a:custGeom>
              <a:avLst/>
              <a:gdLst/>
              <a:ahLst/>
              <a:cxnLst/>
              <a:rect l="l" t="t" r="r" b="b"/>
              <a:pathLst>
                <a:path w="120650" h="120650">
                  <a:moveTo>
                    <a:pt x="0" y="120087"/>
                  </a:moveTo>
                  <a:lnTo>
                    <a:pt x="120097" y="120087"/>
                  </a:lnTo>
                  <a:lnTo>
                    <a:pt x="120097" y="0"/>
                  </a:lnTo>
                  <a:lnTo>
                    <a:pt x="0" y="0"/>
                  </a:lnTo>
                  <a:lnTo>
                    <a:pt x="0" y="120087"/>
                  </a:lnTo>
                  <a:close/>
                </a:path>
              </a:pathLst>
            </a:custGeom>
            <a:ln w="8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2" name="object 42"/>
          <p:cNvGrpSpPr/>
          <p:nvPr/>
        </p:nvGrpSpPr>
        <p:grpSpPr>
          <a:xfrm>
            <a:off x="4079953" y="2301877"/>
            <a:ext cx="989106" cy="142008"/>
            <a:chOff x="3467960" y="3376085"/>
            <a:chExt cx="840740" cy="208279"/>
          </a:xfrm>
        </p:grpSpPr>
        <p:sp>
          <p:nvSpPr>
            <p:cNvPr id="43" name="object 43"/>
            <p:cNvSpPr/>
            <p:nvPr/>
          </p:nvSpPr>
          <p:spPr>
            <a:xfrm>
              <a:off x="3472008" y="3380133"/>
              <a:ext cx="833119" cy="200025"/>
            </a:xfrm>
            <a:custGeom>
              <a:avLst/>
              <a:gdLst/>
              <a:ahLst/>
              <a:cxnLst/>
              <a:rect l="l" t="t" r="r" b="b"/>
              <a:pathLst>
                <a:path w="833120" h="200025">
                  <a:moveTo>
                    <a:pt x="832566" y="0"/>
                  </a:moveTo>
                  <a:lnTo>
                    <a:pt x="0" y="0"/>
                  </a:lnTo>
                  <a:lnTo>
                    <a:pt x="0" y="199704"/>
                  </a:lnTo>
                  <a:lnTo>
                    <a:pt x="832566" y="199704"/>
                  </a:lnTo>
                  <a:lnTo>
                    <a:pt x="832566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3472008" y="3380133"/>
              <a:ext cx="833119" cy="200025"/>
            </a:xfrm>
            <a:custGeom>
              <a:avLst/>
              <a:gdLst/>
              <a:ahLst/>
              <a:cxnLst/>
              <a:rect l="l" t="t" r="r" b="b"/>
              <a:pathLst>
                <a:path w="833120" h="200025">
                  <a:moveTo>
                    <a:pt x="0" y="199704"/>
                  </a:moveTo>
                  <a:lnTo>
                    <a:pt x="832566" y="199704"/>
                  </a:lnTo>
                  <a:lnTo>
                    <a:pt x="832566" y="0"/>
                  </a:lnTo>
                  <a:lnTo>
                    <a:pt x="0" y="0"/>
                  </a:lnTo>
                  <a:lnTo>
                    <a:pt x="0" y="199704"/>
                  </a:lnTo>
                  <a:close/>
                </a:path>
              </a:pathLst>
            </a:custGeom>
            <a:ln w="8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3508150" y="3405120"/>
              <a:ext cx="760730" cy="149860"/>
            </a:xfrm>
            <a:custGeom>
              <a:avLst/>
              <a:gdLst/>
              <a:ahLst/>
              <a:cxnLst/>
              <a:rect l="l" t="t" r="r" b="b"/>
              <a:pathLst>
                <a:path w="760729" h="149860">
                  <a:moveTo>
                    <a:pt x="760166" y="0"/>
                  </a:moveTo>
                  <a:lnTo>
                    <a:pt x="0" y="0"/>
                  </a:lnTo>
                  <a:lnTo>
                    <a:pt x="0" y="149780"/>
                  </a:lnTo>
                  <a:lnTo>
                    <a:pt x="760166" y="149780"/>
                  </a:lnTo>
                  <a:lnTo>
                    <a:pt x="76016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3508150" y="3405120"/>
              <a:ext cx="760730" cy="149860"/>
            </a:xfrm>
            <a:custGeom>
              <a:avLst/>
              <a:gdLst/>
              <a:ahLst/>
              <a:cxnLst/>
              <a:rect l="l" t="t" r="r" b="b"/>
              <a:pathLst>
                <a:path w="760729" h="149860">
                  <a:moveTo>
                    <a:pt x="0" y="149780"/>
                  </a:moveTo>
                  <a:lnTo>
                    <a:pt x="760166" y="149780"/>
                  </a:lnTo>
                  <a:lnTo>
                    <a:pt x="760166" y="0"/>
                  </a:lnTo>
                  <a:lnTo>
                    <a:pt x="0" y="0"/>
                  </a:lnTo>
                  <a:lnTo>
                    <a:pt x="0" y="149780"/>
                  </a:lnTo>
                  <a:close/>
                </a:path>
              </a:pathLst>
            </a:custGeom>
            <a:ln w="8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47" name="object 4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165414" y="2519958"/>
            <a:ext cx="288928" cy="169283"/>
          </a:xfrm>
          <a:prstGeom prst="rect">
            <a:avLst/>
          </a:prstGeom>
        </p:spPr>
      </p:pic>
      <p:grpSp>
        <p:nvGrpSpPr>
          <p:cNvPr id="48" name="object 48"/>
          <p:cNvGrpSpPr/>
          <p:nvPr/>
        </p:nvGrpSpPr>
        <p:grpSpPr>
          <a:xfrm>
            <a:off x="4405327" y="2493274"/>
            <a:ext cx="336924" cy="196128"/>
            <a:chOff x="3744528" y="3656801"/>
            <a:chExt cx="286385" cy="287655"/>
          </a:xfrm>
        </p:grpSpPr>
        <p:sp>
          <p:nvSpPr>
            <p:cNvPr id="49" name="object 49"/>
            <p:cNvSpPr/>
            <p:nvPr/>
          </p:nvSpPr>
          <p:spPr>
            <a:xfrm>
              <a:off x="3748576" y="3660849"/>
              <a:ext cx="278130" cy="279400"/>
            </a:xfrm>
            <a:custGeom>
              <a:avLst/>
              <a:gdLst/>
              <a:ahLst/>
              <a:cxnLst/>
              <a:rect l="l" t="t" r="r" b="b"/>
              <a:pathLst>
                <a:path w="278129" h="279400">
                  <a:moveTo>
                    <a:pt x="277974" y="0"/>
                  </a:moveTo>
                  <a:lnTo>
                    <a:pt x="0" y="0"/>
                  </a:lnTo>
                  <a:lnTo>
                    <a:pt x="0" y="279321"/>
                  </a:lnTo>
                  <a:lnTo>
                    <a:pt x="277974" y="279321"/>
                  </a:lnTo>
                  <a:lnTo>
                    <a:pt x="277974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3748576" y="3660849"/>
              <a:ext cx="278130" cy="279400"/>
            </a:xfrm>
            <a:custGeom>
              <a:avLst/>
              <a:gdLst/>
              <a:ahLst/>
              <a:cxnLst/>
              <a:rect l="l" t="t" r="r" b="b"/>
              <a:pathLst>
                <a:path w="278129" h="279400">
                  <a:moveTo>
                    <a:pt x="0" y="279321"/>
                  </a:moveTo>
                  <a:lnTo>
                    <a:pt x="277974" y="279321"/>
                  </a:lnTo>
                  <a:lnTo>
                    <a:pt x="277974" y="0"/>
                  </a:lnTo>
                  <a:lnTo>
                    <a:pt x="0" y="0"/>
                  </a:lnTo>
                  <a:lnTo>
                    <a:pt x="0" y="279321"/>
                  </a:lnTo>
                  <a:close/>
                </a:path>
              </a:pathLst>
            </a:custGeom>
            <a:ln w="8096">
              <a:solidFill>
                <a:srgbClr val="FFF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3783319" y="3695816"/>
              <a:ext cx="208915" cy="209550"/>
            </a:xfrm>
            <a:custGeom>
              <a:avLst/>
              <a:gdLst/>
              <a:ahLst/>
              <a:cxnLst/>
              <a:rect l="l" t="t" r="r" b="b"/>
              <a:pathLst>
                <a:path w="208914" h="209550">
                  <a:moveTo>
                    <a:pt x="208478" y="0"/>
                  </a:moveTo>
                  <a:lnTo>
                    <a:pt x="0" y="0"/>
                  </a:lnTo>
                  <a:lnTo>
                    <a:pt x="0" y="209490"/>
                  </a:lnTo>
                  <a:lnTo>
                    <a:pt x="208478" y="209490"/>
                  </a:lnTo>
                  <a:lnTo>
                    <a:pt x="20847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3783319" y="3695816"/>
              <a:ext cx="208915" cy="209550"/>
            </a:xfrm>
            <a:custGeom>
              <a:avLst/>
              <a:gdLst/>
              <a:ahLst/>
              <a:cxnLst/>
              <a:rect l="l" t="t" r="r" b="b"/>
              <a:pathLst>
                <a:path w="208914" h="209550">
                  <a:moveTo>
                    <a:pt x="0" y="209490"/>
                  </a:moveTo>
                  <a:lnTo>
                    <a:pt x="208478" y="209490"/>
                  </a:lnTo>
                  <a:lnTo>
                    <a:pt x="208478" y="0"/>
                  </a:lnTo>
                  <a:lnTo>
                    <a:pt x="0" y="0"/>
                  </a:lnTo>
                  <a:lnTo>
                    <a:pt x="0" y="209490"/>
                  </a:lnTo>
                  <a:close/>
                </a:path>
              </a:pathLst>
            </a:custGeom>
            <a:ln w="8096">
              <a:solidFill>
                <a:srgbClr val="FFF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3" name="object 53"/>
          <p:cNvSpPr txBox="1"/>
          <p:nvPr/>
        </p:nvSpPr>
        <p:spPr>
          <a:xfrm>
            <a:off x="1268903" y="2916220"/>
            <a:ext cx="428065" cy="116699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650" b="1" spc="-10" dirty="0">
                <a:solidFill>
                  <a:srgbClr val="1F487C"/>
                </a:solidFill>
                <a:latin typeface="Arial"/>
                <a:cs typeface="Arial"/>
              </a:rPr>
              <a:t>BROWN</a:t>
            </a:r>
            <a:endParaRPr sz="650">
              <a:latin typeface="Arial"/>
              <a:cs typeface="Arial"/>
            </a:endParaRPr>
          </a:p>
        </p:txBody>
      </p:sp>
      <p:graphicFrame>
        <p:nvGraphicFramePr>
          <p:cNvPr id="54" name="object 54"/>
          <p:cNvGraphicFramePr>
            <a:graphicFrameLocks noGrp="1"/>
          </p:cNvGraphicFramePr>
          <p:nvPr/>
        </p:nvGraphicFramePr>
        <p:xfrm>
          <a:off x="1882588" y="1143000"/>
          <a:ext cx="5378824" cy="186633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312"/>
                <a:gridCol w="1165412"/>
                <a:gridCol w="896471"/>
                <a:gridCol w="1792941"/>
                <a:gridCol w="825688"/>
              </a:tblGrid>
              <a:tr h="22989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  <a:p>
                      <a:pPr marL="8445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400" spc="-10" dirty="0">
                          <a:solidFill>
                            <a:srgbClr val="1F487C"/>
                          </a:solidFill>
                          <a:latin typeface="Arial MT"/>
                          <a:cs typeface="Arial MT"/>
                        </a:rPr>
                        <a:t>COLOR</a:t>
                      </a:r>
                      <a:endParaRPr sz="400">
                        <a:latin typeface="Arial MT"/>
                        <a:cs typeface="Arial MT"/>
                      </a:endParaRPr>
                    </a:p>
                  </a:txBody>
                  <a:tcPr marL="0" marR="0" marT="2684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  <a:p>
                      <a:pPr marL="220345" marR="135890" indent="-79375">
                        <a:lnSpc>
                          <a:spcPts val="940"/>
                        </a:lnSpc>
                      </a:pPr>
                      <a:r>
                        <a:rPr sz="400" dirty="0">
                          <a:solidFill>
                            <a:srgbClr val="1F487C"/>
                          </a:solidFill>
                          <a:latin typeface="Arial MT"/>
                          <a:cs typeface="Arial MT"/>
                        </a:rPr>
                        <a:t>STICK</a:t>
                      </a:r>
                      <a:r>
                        <a:rPr sz="400" spc="75" dirty="0">
                          <a:solidFill>
                            <a:srgbClr val="1F487C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400" spc="-10" dirty="0">
                          <a:solidFill>
                            <a:srgbClr val="1F487C"/>
                          </a:solidFill>
                          <a:latin typeface="Arial MT"/>
                          <a:cs typeface="Arial MT"/>
                        </a:rPr>
                        <a:t>ENCODING</a:t>
                      </a:r>
                      <a:r>
                        <a:rPr sz="400" spc="500" dirty="0">
                          <a:solidFill>
                            <a:srgbClr val="1F487C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400" spc="-10" dirty="0">
                          <a:solidFill>
                            <a:srgbClr val="1F487C"/>
                          </a:solidFill>
                          <a:latin typeface="Arial MT"/>
                          <a:cs typeface="Arial MT"/>
                        </a:rPr>
                        <a:t>MONOCROME</a:t>
                      </a:r>
                      <a:endParaRPr sz="400">
                        <a:latin typeface="Arial MT"/>
                        <a:cs typeface="Arial MT"/>
                      </a:endParaRPr>
                    </a:p>
                  </a:txBody>
                  <a:tcPr marL="0" marR="0" marT="6494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  <a:p>
                      <a:pPr marL="14541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400" spc="-10" dirty="0">
                          <a:solidFill>
                            <a:srgbClr val="1F487C"/>
                          </a:solidFill>
                          <a:latin typeface="Arial MT"/>
                          <a:cs typeface="Arial MT"/>
                        </a:rPr>
                        <a:t>LAYERS</a:t>
                      </a:r>
                      <a:endParaRPr sz="400">
                        <a:latin typeface="Arial MT"/>
                        <a:cs typeface="Arial MT"/>
                      </a:endParaRPr>
                    </a:p>
                  </a:txBody>
                  <a:tcPr marL="0" marR="0" marT="2684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  <a:p>
                      <a:pPr marL="7683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400" dirty="0">
                          <a:solidFill>
                            <a:srgbClr val="1F487C"/>
                          </a:solidFill>
                          <a:latin typeface="Arial MT"/>
                          <a:cs typeface="Arial MT"/>
                        </a:rPr>
                        <a:t>MASK</a:t>
                      </a:r>
                      <a:r>
                        <a:rPr sz="400" spc="90" dirty="0">
                          <a:solidFill>
                            <a:srgbClr val="1F487C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400" dirty="0">
                          <a:solidFill>
                            <a:srgbClr val="1F487C"/>
                          </a:solidFill>
                          <a:latin typeface="Arial MT"/>
                          <a:cs typeface="Arial MT"/>
                        </a:rPr>
                        <a:t>LAYOUT</a:t>
                      </a:r>
                      <a:r>
                        <a:rPr sz="400" spc="95" dirty="0">
                          <a:solidFill>
                            <a:srgbClr val="1F487C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400" spc="-10" dirty="0">
                          <a:solidFill>
                            <a:srgbClr val="1F487C"/>
                          </a:solidFill>
                          <a:latin typeface="Arial MT"/>
                          <a:cs typeface="Arial MT"/>
                        </a:rPr>
                        <a:t>ENCODING</a:t>
                      </a:r>
                      <a:endParaRPr sz="400">
                        <a:latin typeface="Arial MT"/>
                        <a:cs typeface="Arial MT"/>
                      </a:endParaRPr>
                    </a:p>
                    <a:p>
                      <a:pPr marL="460375">
                        <a:lnSpc>
                          <a:spcPts val="490"/>
                        </a:lnSpc>
                        <a:spcBef>
                          <a:spcPts val="90"/>
                        </a:spcBef>
                      </a:pPr>
                      <a:r>
                        <a:rPr sz="400" spc="-10" dirty="0">
                          <a:solidFill>
                            <a:srgbClr val="1F487C"/>
                          </a:solidFill>
                          <a:latin typeface="Arial MT"/>
                          <a:cs typeface="Arial MT"/>
                        </a:rPr>
                        <a:t>MONOCROME</a:t>
                      </a:r>
                      <a:endParaRPr sz="400">
                        <a:latin typeface="Arial MT"/>
                        <a:cs typeface="Arial MT"/>
                      </a:endParaRPr>
                    </a:p>
                  </a:txBody>
                  <a:tcPr marL="0" marR="0" marT="2684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  <a:p>
                      <a:pPr marL="939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400" dirty="0">
                          <a:solidFill>
                            <a:srgbClr val="1F487C"/>
                          </a:solidFill>
                          <a:latin typeface="Arial MT"/>
                          <a:cs typeface="Arial MT"/>
                        </a:rPr>
                        <a:t>CIF</a:t>
                      </a:r>
                      <a:r>
                        <a:rPr sz="400" spc="35" dirty="0">
                          <a:solidFill>
                            <a:srgbClr val="1F487C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400" spc="-10" dirty="0">
                          <a:solidFill>
                            <a:srgbClr val="1F487C"/>
                          </a:solidFill>
                          <a:latin typeface="Arial MT"/>
                          <a:cs typeface="Arial MT"/>
                        </a:rPr>
                        <a:t>LAYER</a:t>
                      </a:r>
                      <a:endParaRPr sz="400">
                        <a:latin typeface="Arial MT"/>
                        <a:cs typeface="Arial MT"/>
                      </a:endParaRPr>
                    </a:p>
                  </a:txBody>
                  <a:tcPr marL="0" marR="0" marT="2684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364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sz="400" spc="-10" dirty="0">
                          <a:solidFill>
                            <a:srgbClr val="009800"/>
                          </a:solidFill>
                          <a:latin typeface="Arial MT"/>
                          <a:cs typeface="Arial MT"/>
                        </a:rPr>
                        <a:t>GREEN</a:t>
                      </a:r>
                      <a:endParaRPr sz="4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  <a:p>
                      <a:pPr marL="105410" indent="21590">
                        <a:lnSpc>
                          <a:spcPct val="100000"/>
                        </a:lnSpc>
                      </a:pPr>
                      <a:r>
                        <a:rPr sz="400" spc="-25" dirty="0">
                          <a:solidFill>
                            <a:srgbClr val="FF3200"/>
                          </a:solidFill>
                          <a:latin typeface="Arial MT"/>
                          <a:cs typeface="Arial MT"/>
                        </a:rPr>
                        <a:t>RED</a:t>
                      </a:r>
                      <a:endParaRPr sz="400">
                        <a:latin typeface="Arial MT"/>
                        <a:cs typeface="Arial MT"/>
                      </a:endParaRPr>
                    </a:p>
                    <a:p>
                      <a:pPr marL="75565" marR="148590" indent="29209">
                        <a:lnSpc>
                          <a:spcPct val="284800"/>
                        </a:lnSpc>
                        <a:spcBef>
                          <a:spcPts val="615"/>
                        </a:spcBef>
                      </a:pPr>
                      <a:r>
                        <a:rPr sz="400" spc="-20" dirty="0">
                          <a:solidFill>
                            <a:srgbClr val="0000FF"/>
                          </a:solidFill>
                          <a:latin typeface="Arial MT"/>
                          <a:cs typeface="Arial MT"/>
                        </a:rPr>
                        <a:t>BLUE</a:t>
                      </a:r>
                      <a:r>
                        <a:rPr sz="400" spc="500" dirty="0">
                          <a:solidFill>
                            <a:srgbClr val="0000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400" spc="-10" dirty="0">
                          <a:solidFill>
                            <a:srgbClr val="1F487C"/>
                          </a:solidFill>
                          <a:latin typeface="Arial MT"/>
                          <a:cs typeface="Arial MT"/>
                        </a:rPr>
                        <a:t>BLACK</a:t>
                      </a:r>
                      <a:endParaRPr sz="4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  <a:p>
                      <a:pPr marL="80010" indent="13970">
                        <a:lnSpc>
                          <a:spcPct val="100000"/>
                        </a:lnSpc>
                      </a:pPr>
                      <a:r>
                        <a:rPr sz="400" spc="-20" dirty="0">
                          <a:solidFill>
                            <a:srgbClr val="1F487C"/>
                          </a:solidFill>
                          <a:latin typeface="Arial MT"/>
                          <a:cs typeface="Arial MT"/>
                        </a:rPr>
                        <a:t>GRAY</a:t>
                      </a:r>
                      <a:endParaRPr sz="400">
                        <a:latin typeface="Arial MT"/>
                        <a:cs typeface="Arial MT"/>
                      </a:endParaRPr>
                    </a:p>
                    <a:p>
                      <a:pPr marL="80010" marR="139700">
                        <a:lnSpc>
                          <a:spcPct val="130800"/>
                        </a:lnSpc>
                        <a:spcBef>
                          <a:spcPts val="170"/>
                        </a:spcBef>
                      </a:pPr>
                      <a:r>
                        <a:rPr sz="400" b="1" spc="-20" dirty="0">
                          <a:solidFill>
                            <a:srgbClr val="1F487C"/>
                          </a:solidFill>
                          <a:latin typeface="Arial"/>
                          <a:cs typeface="Arial"/>
                        </a:rPr>
                        <a:t>nMOS</a:t>
                      </a:r>
                      <a:r>
                        <a:rPr sz="400" b="1" spc="500" dirty="0">
                          <a:solidFill>
                            <a:srgbClr val="1F487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400" b="1" spc="-20" dirty="0">
                          <a:solidFill>
                            <a:srgbClr val="1F487C"/>
                          </a:solidFill>
                          <a:latin typeface="Arial"/>
                          <a:cs typeface="Arial"/>
                        </a:rPr>
                        <a:t>ONLY</a:t>
                      </a:r>
                      <a:endParaRPr sz="400">
                        <a:latin typeface="Arial"/>
                        <a:cs typeface="Arial"/>
                      </a:endParaRPr>
                    </a:p>
                    <a:p>
                      <a:pPr marL="80010" marR="139700">
                        <a:lnSpc>
                          <a:spcPct val="102200"/>
                        </a:lnSpc>
                        <a:spcBef>
                          <a:spcPts val="220"/>
                        </a:spcBef>
                      </a:pPr>
                      <a:r>
                        <a:rPr sz="400" b="1" spc="-10" dirty="0">
                          <a:solidFill>
                            <a:srgbClr val="1F487C"/>
                          </a:solidFill>
                          <a:latin typeface="Arial"/>
                          <a:cs typeface="Arial"/>
                        </a:rPr>
                        <a:t>YELLO</a:t>
                      </a:r>
                      <a:r>
                        <a:rPr sz="400" b="1" spc="500" dirty="0">
                          <a:solidFill>
                            <a:srgbClr val="1F487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b="1" spc="-832" baseline="-17094" dirty="0">
                          <a:solidFill>
                            <a:srgbClr val="1F487C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sz="400" b="1" spc="65" dirty="0">
                          <a:solidFill>
                            <a:srgbClr val="1F487C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400" b="1" spc="75" dirty="0">
                          <a:solidFill>
                            <a:srgbClr val="1F487C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400" b="1" spc="65" dirty="0">
                          <a:solidFill>
                            <a:srgbClr val="1F487C"/>
                          </a:solidFill>
                          <a:latin typeface="Arial"/>
                          <a:cs typeface="Arial"/>
                        </a:rPr>
                        <a:t>OS</a:t>
                      </a:r>
                      <a:endParaRPr sz="400">
                        <a:latin typeface="Arial"/>
                        <a:cs typeface="Arial"/>
                      </a:endParaRPr>
                    </a:p>
                    <a:p>
                      <a:pPr marL="8001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400" b="1" spc="-20" dirty="0">
                          <a:solidFill>
                            <a:srgbClr val="1F487C"/>
                          </a:solidFill>
                          <a:latin typeface="Arial"/>
                          <a:cs typeface="Arial"/>
                        </a:rPr>
                        <a:t>ONLY</a:t>
                      </a:r>
                      <a:endParaRPr sz="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  <a:p>
                      <a:pPr marL="158750" marR="332740">
                        <a:lnSpc>
                          <a:spcPct val="130800"/>
                        </a:lnSpc>
                        <a:spcBef>
                          <a:spcPts val="5"/>
                        </a:spcBef>
                      </a:pPr>
                      <a:r>
                        <a:rPr sz="400" spc="-25" dirty="0">
                          <a:solidFill>
                            <a:srgbClr val="1F487C"/>
                          </a:solidFill>
                          <a:latin typeface="Arial MT"/>
                          <a:cs typeface="Arial MT"/>
                        </a:rPr>
                        <a:t>NOT</a:t>
                      </a:r>
                      <a:r>
                        <a:rPr sz="400" spc="500" dirty="0">
                          <a:solidFill>
                            <a:srgbClr val="1F487C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400" spc="-10" dirty="0">
                          <a:solidFill>
                            <a:srgbClr val="1F487C"/>
                          </a:solidFill>
                          <a:latin typeface="Arial MT"/>
                          <a:cs typeface="Arial MT"/>
                        </a:rPr>
                        <a:t>APPLICABLE</a:t>
                      </a:r>
                      <a:endParaRPr sz="4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9209" algn="ctr">
                        <a:lnSpc>
                          <a:spcPts val="525"/>
                        </a:lnSpc>
                      </a:pPr>
                      <a:r>
                        <a:rPr sz="400" spc="-25" dirty="0">
                          <a:solidFill>
                            <a:srgbClr val="1F487C"/>
                          </a:solidFill>
                          <a:latin typeface="Arial MT"/>
                          <a:cs typeface="Arial MT"/>
                        </a:rPr>
                        <a:t>n-</a:t>
                      </a:r>
                      <a:endParaRPr sz="400">
                        <a:latin typeface="Arial MT"/>
                        <a:cs typeface="Arial MT"/>
                      </a:endParaRPr>
                    </a:p>
                    <a:p>
                      <a:pPr marR="30480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400" spc="-10" dirty="0">
                          <a:solidFill>
                            <a:srgbClr val="1F487C"/>
                          </a:solidFill>
                          <a:latin typeface="Arial MT"/>
                          <a:cs typeface="Arial MT"/>
                        </a:rPr>
                        <a:t>diffusion</a:t>
                      </a:r>
                      <a:endParaRPr sz="400">
                        <a:latin typeface="Arial MT"/>
                        <a:cs typeface="Arial MT"/>
                      </a:endParaRPr>
                    </a:p>
                    <a:p>
                      <a:pPr marR="30480" algn="ctr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sz="400" spc="-10" dirty="0">
                          <a:solidFill>
                            <a:srgbClr val="1F487C"/>
                          </a:solidFill>
                          <a:latin typeface="Arial MT"/>
                          <a:cs typeface="Arial MT"/>
                        </a:rPr>
                        <a:t>n</a:t>
                      </a:r>
                      <a:r>
                        <a:rPr sz="500" spc="-15" baseline="24691" dirty="0">
                          <a:solidFill>
                            <a:srgbClr val="1F487C"/>
                          </a:solidFill>
                          <a:latin typeface="Arial MT"/>
                          <a:cs typeface="Arial MT"/>
                        </a:rPr>
                        <a:t>+</a:t>
                      </a:r>
                      <a:r>
                        <a:rPr sz="400" spc="-10" dirty="0">
                          <a:solidFill>
                            <a:srgbClr val="1F487C"/>
                          </a:solidFill>
                          <a:latin typeface="Arial MT"/>
                          <a:cs typeface="Arial MT"/>
                        </a:rPr>
                        <a:t>active</a:t>
                      </a:r>
                      <a:endParaRPr sz="400">
                        <a:latin typeface="Arial MT"/>
                        <a:cs typeface="Arial MT"/>
                      </a:endParaRPr>
                    </a:p>
                    <a:p>
                      <a:pPr marR="27305" algn="ctr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sz="400" spc="-10" dirty="0">
                          <a:solidFill>
                            <a:srgbClr val="1F487C"/>
                          </a:solidFill>
                          <a:latin typeface="Arial MT"/>
                          <a:cs typeface="Arial MT"/>
                        </a:rPr>
                        <a:t>Thniox</a:t>
                      </a:r>
                      <a:endParaRPr sz="4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400" spc="-10" dirty="0">
                          <a:solidFill>
                            <a:srgbClr val="1F487C"/>
                          </a:solidFill>
                          <a:latin typeface="Arial MT"/>
                          <a:cs typeface="Arial MT"/>
                        </a:rPr>
                        <a:t>Polysilicon</a:t>
                      </a:r>
                      <a:endParaRPr sz="4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400" dirty="0">
                          <a:solidFill>
                            <a:srgbClr val="1F487C"/>
                          </a:solidFill>
                          <a:latin typeface="Arial MT"/>
                          <a:cs typeface="Arial MT"/>
                        </a:rPr>
                        <a:t>Metal</a:t>
                      </a:r>
                      <a:r>
                        <a:rPr sz="400" spc="60" dirty="0">
                          <a:solidFill>
                            <a:srgbClr val="1F487C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400" spc="-50" dirty="0">
                          <a:solidFill>
                            <a:srgbClr val="1F487C"/>
                          </a:solidFill>
                          <a:latin typeface="Arial MT"/>
                          <a:cs typeface="Arial MT"/>
                        </a:rPr>
                        <a:t>1</a:t>
                      </a:r>
                      <a:endParaRPr sz="400">
                        <a:latin typeface="Arial MT"/>
                        <a:cs typeface="Arial MT"/>
                      </a:endParaRPr>
                    </a:p>
                    <a:p>
                      <a:pPr marL="117475" marR="109220" algn="ctr">
                        <a:lnSpc>
                          <a:spcPct val="282100"/>
                        </a:lnSpc>
                        <a:spcBef>
                          <a:spcPts val="405"/>
                        </a:spcBef>
                      </a:pPr>
                      <a:r>
                        <a:rPr sz="400" dirty="0">
                          <a:solidFill>
                            <a:srgbClr val="1F487C"/>
                          </a:solidFill>
                          <a:latin typeface="Arial MT"/>
                          <a:cs typeface="Arial MT"/>
                        </a:rPr>
                        <a:t>Contact</a:t>
                      </a:r>
                      <a:r>
                        <a:rPr sz="400" spc="95" dirty="0">
                          <a:solidFill>
                            <a:srgbClr val="1F487C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400" spc="-25" dirty="0">
                          <a:solidFill>
                            <a:srgbClr val="1F487C"/>
                          </a:solidFill>
                          <a:latin typeface="Arial MT"/>
                          <a:cs typeface="Arial MT"/>
                        </a:rPr>
                        <a:t>cut</a:t>
                      </a:r>
                      <a:r>
                        <a:rPr sz="400" spc="500" dirty="0">
                          <a:solidFill>
                            <a:srgbClr val="1F487C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400" spc="-10" dirty="0">
                          <a:solidFill>
                            <a:srgbClr val="1F487C"/>
                          </a:solidFill>
                          <a:latin typeface="Arial MT"/>
                          <a:cs typeface="Arial MT"/>
                        </a:rPr>
                        <a:t>Overglass</a:t>
                      </a:r>
                      <a:r>
                        <a:rPr sz="400" spc="500" dirty="0">
                          <a:solidFill>
                            <a:srgbClr val="1F487C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400" spc="-10" dirty="0">
                          <a:solidFill>
                            <a:srgbClr val="1F487C"/>
                          </a:solidFill>
                          <a:latin typeface="Arial MT"/>
                          <a:cs typeface="Arial MT"/>
                        </a:rPr>
                        <a:t>Implant</a:t>
                      </a:r>
                      <a:endParaRPr sz="4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400" spc="-10" dirty="0">
                          <a:solidFill>
                            <a:srgbClr val="1F487C"/>
                          </a:solidFill>
                          <a:latin typeface="Arial MT"/>
                          <a:cs typeface="Arial MT"/>
                        </a:rPr>
                        <a:t>Buried</a:t>
                      </a:r>
                      <a:endParaRPr sz="4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ts val="605"/>
                        </a:lnSpc>
                        <a:spcBef>
                          <a:spcPts val="650"/>
                        </a:spcBef>
                      </a:pPr>
                      <a:r>
                        <a:rPr sz="400" spc="-10" dirty="0">
                          <a:solidFill>
                            <a:srgbClr val="1F487C"/>
                          </a:solidFill>
                          <a:latin typeface="Arial MT"/>
                          <a:cs typeface="Arial MT"/>
                        </a:rPr>
                        <a:t>contact</a:t>
                      </a:r>
                      <a:endParaRPr sz="4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  <a:p>
                      <a:pPr marL="266700" marR="296545" algn="ctr">
                        <a:lnSpc>
                          <a:spcPct val="130800"/>
                        </a:lnSpc>
                      </a:pPr>
                      <a:r>
                        <a:rPr sz="400" spc="-50" dirty="0">
                          <a:solidFill>
                            <a:srgbClr val="1F487C"/>
                          </a:solidFill>
                          <a:latin typeface="Arial MT"/>
                          <a:cs typeface="Arial MT"/>
                        </a:rPr>
                        <a:t>N</a:t>
                      </a:r>
                      <a:r>
                        <a:rPr sz="400" spc="500" dirty="0">
                          <a:solidFill>
                            <a:srgbClr val="1F487C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400" spc="-50" dirty="0">
                          <a:solidFill>
                            <a:srgbClr val="1F487C"/>
                          </a:solidFill>
                          <a:latin typeface="Arial MT"/>
                          <a:cs typeface="Arial MT"/>
                        </a:rPr>
                        <a:t>D</a:t>
                      </a:r>
                      <a:endParaRPr sz="4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  <a:p>
                      <a:pPr marR="32384" algn="ctr">
                        <a:lnSpc>
                          <a:spcPct val="100000"/>
                        </a:lnSpc>
                      </a:pPr>
                      <a:r>
                        <a:rPr sz="400" spc="-25" dirty="0">
                          <a:solidFill>
                            <a:srgbClr val="1F487C"/>
                          </a:solidFill>
                          <a:latin typeface="Arial MT"/>
                          <a:cs typeface="Arial MT"/>
                        </a:rPr>
                        <a:t>NP</a:t>
                      </a:r>
                      <a:endParaRPr sz="4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  <a:p>
                      <a:pPr marL="261620" marR="292100" indent="635" algn="ctr">
                        <a:lnSpc>
                          <a:spcPct val="130800"/>
                        </a:lnSpc>
                      </a:pPr>
                      <a:r>
                        <a:rPr sz="400" spc="-50" dirty="0">
                          <a:solidFill>
                            <a:srgbClr val="1F487C"/>
                          </a:solidFill>
                          <a:latin typeface="Arial MT"/>
                          <a:cs typeface="Arial MT"/>
                        </a:rPr>
                        <a:t>N</a:t>
                      </a:r>
                      <a:r>
                        <a:rPr sz="400" spc="500" dirty="0">
                          <a:solidFill>
                            <a:srgbClr val="1F487C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400" spc="-50" dirty="0">
                          <a:solidFill>
                            <a:srgbClr val="1F487C"/>
                          </a:solidFill>
                          <a:latin typeface="Arial MT"/>
                          <a:cs typeface="Arial MT"/>
                        </a:rPr>
                        <a:t>M</a:t>
                      </a:r>
                      <a:endParaRPr sz="400">
                        <a:latin typeface="Arial MT"/>
                        <a:cs typeface="Arial MT"/>
                      </a:endParaRPr>
                    </a:p>
                    <a:p>
                      <a:pPr marL="266700" marR="296545" algn="just">
                        <a:lnSpc>
                          <a:spcPct val="140300"/>
                        </a:lnSpc>
                        <a:spcBef>
                          <a:spcPts val="725"/>
                        </a:spcBef>
                      </a:pPr>
                      <a:r>
                        <a:rPr sz="400" spc="-50" dirty="0">
                          <a:solidFill>
                            <a:srgbClr val="1F487C"/>
                          </a:solidFill>
                          <a:latin typeface="Arial MT"/>
                          <a:cs typeface="Arial MT"/>
                        </a:rPr>
                        <a:t>N</a:t>
                      </a:r>
                      <a:r>
                        <a:rPr sz="400" spc="500" dirty="0">
                          <a:solidFill>
                            <a:srgbClr val="1F487C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400" spc="-50" dirty="0">
                          <a:solidFill>
                            <a:srgbClr val="1F487C"/>
                          </a:solidFill>
                          <a:latin typeface="Arial MT"/>
                          <a:cs typeface="Arial MT"/>
                        </a:rPr>
                        <a:t>C</a:t>
                      </a:r>
                      <a:r>
                        <a:rPr sz="400" spc="500" dirty="0">
                          <a:solidFill>
                            <a:srgbClr val="1F487C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400" spc="-50" dirty="0">
                          <a:solidFill>
                            <a:srgbClr val="1F487C"/>
                          </a:solidFill>
                          <a:latin typeface="Arial MT"/>
                          <a:cs typeface="Arial MT"/>
                        </a:rPr>
                        <a:t>N</a:t>
                      </a:r>
                      <a:endParaRPr sz="400">
                        <a:latin typeface="Arial MT"/>
                        <a:cs typeface="Arial MT"/>
                      </a:endParaRPr>
                    </a:p>
                    <a:p>
                      <a:pPr marR="29845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400" spc="-50" dirty="0">
                          <a:solidFill>
                            <a:srgbClr val="1F487C"/>
                          </a:solidFill>
                          <a:latin typeface="Arial MT"/>
                          <a:cs typeface="Arial MT"/>
                        </a:rPr>
                        <a:t>G</a:t>
                      </a:r>
                      <a:endParaRPr sz="400">
                        <a:latin typeface="Arial MT"/>
                        <a:cs typeface="Arial MT"/>
                      </a:endParaRPr>
                    </a:p>
                    <a:p>
                      <a:pPr marR="32384" algn="ctr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sz="400" spc="-25" dirty="0">
                          <a:solidFill>
                            <a:srgbClr val="1F487C"/>
                          </a:solidFill>
                          <a:latin typeface="Arial MT"/>
                          <a:cs typeface="Arial MT"/>
                        </a:rPr>
                        <a:t>NI</a:t>
                      </a:r>
                      <a:endParaRPr sz="4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  <a:p>
                      <a:pPr marR="32384" algn="ctr">
                        <a:lnSpc>
                          <a:spcPct val="100000"/>
                        </a:lnSpc>
                      </a:pPr>
                      <a:r>
                        <a:rPr sz="400" spc="-25" dirty="0">
                          <a:solidFill>
                            <a:srgbClr val="1F487C"/>
                          </a:solidFill>
                          <a:latin typeface="Arial MT"/>
                          <a:cs typeface="Arial MT"/>
                        </a:rPr>
                        <a:t>NB</a:t>
                      </a:r>
                      <a:endParaRPr sz="400">
                        <a:latin typeface="Arial MT"/>
                        <a:cs typeface="Arial MT"/>
                      </a:endParaRPr>
                    </a:p>
                  </a:txBody>
                  <a:tcPr marL="0" marR="0" marT="32472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pic>
        <p:nvPicPr>
          <p:cNvPr id="55" name="object 55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2305109" y="2793172"/>
            <a:ext cx="103132" cy="59838"/>
          </a:xfrm>
          <a:prstGeom prst="rect">
            <a:avLst/>
          </a:prstGeom>
        </p:spPr>
      </p:pic>
      <p:pic>
        <p:nvPicPr>
          <p:cNvPr id="56" name="object 56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4452937" y="2765571"/>
            <a:ext cx="288928" cy="169283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22500" y="1160189"/>
            <a:ext cx="4468906" cy="0"/>
          </a:xfrm>
          <a:custGeom>
            <a:avLst/>
            <a:gdLst/>
            <a:ahLst/>
            <a:cxnLst/>
            <a:rect l="l" t="t" r="r" b="b"/>
            <a:pathLst>
              <a:path w="3798570">
                <a:moveTo>
                  <a:pt x="0" y="0"/>
                </a:moveTo>
                <a:lnTo>
                  <a:pt x="3798436" y="0"/>
                </a:lnTo>
              </a:path>
            </a:pathLst>
          </a:custGeom>
          <a:ln w="48577">
            <a:solidFill>
              <a:srgbClr val="C050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798700" y="1557642"/>
            <a:ext cx="4468906" cy="0"/>
          </a:xfrm>
          <a:custGeom>
            <a:avLst/>
            <a:gdLst/>
            <a:ahLst/>
            <a:cxnLst/>
            <a:rect l="l" t="t" r="r" b="b"/>
            <a:pathLst>
              <a:path w="3798570">
                <a:moveTo>
                  <a:pt x="0" y="0"/>
                </a:moveTo>
                <a:lnTo>
                  <a:pt x="3798436" y="0"/>
                </a:lnTo>
              </a:path>
            </a:pathLst>
          </a:custGeom>
          <a:ln w="48577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798700" y="1910933"/>
            <a:ext cx="4468906" cy="0"/>
          </a:xfrm>
          <a:custGeom>
            <a:avLst/>
            <a:gdLst/>
            <a:ahLst/>
            <a:cxnLst/>
            <a:rect l="l" t="t" r="r" b="b"/>
            <a:pathLst>
              <a:path w="3798570">
                <a:moveTo>
                  <a:pt x="0" y="0"/>
                </a:moveTo>
                <a:lnTo>
                  <a:pt x="3798436" y="0"/>
                </a:lnTo>
              </a:path>
            </a:pathLst>
          </a:custGeom>
          <a:ln w="48577">
            <a:solidFill>
              <a:srgbClr val="5FC8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798700" y="2308390"/>
            <a:ext cx="4468906" cy="0"/>
          </a:xfrm>
          <a:custGeom>
            <a:avLst/>
            <a:gdLst/>
            <a:ahLst/>
            <a:cxnLst/>
            <a:rect l="l" t="t" r="r" b="b"/>
            <a:pathLst>
              <a:path w="3798570">
                <a:moveTo>
                  <a:pt x="0" y="0"/>
                </a:moveTo>
                <a:lnTo>
                  <a:pt x="3798436" y="0"/>
                </a:lnTo>
              </a:path>
            </a:pathLst>
          </a:custGeom>
          <a:ln w="48577">
            <a:solidFill>
              <a:srgbClr val="FAFD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31257" y="433098"/>
            <a:ext cx="2053664" cy="291066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30810">
              <a:lnSpc>
                <a:spcPct val="100000"/>
              </a:lnSpc>
              <a:spcBef>
                <a:spcPts val="90"/>
              </a:spcBef>
            </a:pPr>
            <a:r>
              <a:rPr sz="2050" dirty="0">
                <a:solidFill>
                  <a:srgbClr val="009898"/>
                </a:solidFill>
                <a:latin typeface="Times New Roman"/>
                <a:cs typeface="Times New Roman"/>
              </a:rPr>
              <a:t>Stick</a:t>
            </a:r>
            <a:r>
              <a:rPr sz="2050" spc="-70" dirty="0">
                <a:solidFill>
                  <a:srgbClr val="009898"/>
                </a:solidFill>
                <a:latin typeface="Times New Roman"/>
                <a:cs typeface="Times New Roman"/>
              </a:rPr>
              <a:t> </a:t>
            </a:r>
            <a:r>
              <a:rPr sz="2050" spc="-10" dirty="0">
                <a:solidFill>
                  <a:srgbClr val="009898"/>
                </a:solidFill>
                <a:latin typeface="Times New Roman"/>
                <a:cs typeface="Times New Roman"/>
              </a:rPr>
              <a:t>Diagrams</a:t>
            </a:r>
            <a:endParaRPr sz="20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35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50" spc="-10" dirty="0">
                <a:latin typeface="Times New Roman"/>
                <a:cs typeface="Times New Roman"/>
              </a:rPr>
              <a:t>Metal</a:t>
            </a:r>
            <a:endParaRPr sz="2050">
              <a:latin typeface="Times New Roman"/>
              <a:cs typeface="Times New Roman"/>
            </a:endParaRPr>
          </a:p>
          <a:p>
            <a:pPr marL="248285" marR="990600" indent="34925">
              <a:lnSpc>
                <a:spcPct val="165900"/>
              </a:lnSpc>
              <a:spcBef>
                <a:spcPts val="509"/>
              </a:spcBef>
            </a:pPr>
            <a:r>
              <a:rPr sz="2050" spc="-20" dirty="0">
                <a:latin typeface="Times New Roman"/>
                <a:cs typeface="Times New Roman"/>
              </a:rPr>
              <a:t>poly </a:t>
            </a:r>
            <a:r>
              <a:rPr sz="2050" spc="-30" dirty="0">
                <a:latin typeface="Times New Roman"/>
                <a:cs typeface="Times New Roman"/>
              </a:rPr>
              <a:t>ndiff</a:t>
            </a:r>
            <a:endParaRPr sz="2050">
              <a:latin typeface="Times New Roman"/>
              <a:cs typeface="Times New Roman"/>
            </a:endParaRPr>
          </a:p>
          <a:p>
            <a:pPr marL="248285">
              <a:lnSpc>
                <a:spcPct val="100000"/>
              </a:lnSpc>
              <a:spcBef>
                <a:spcPts val="2130"/>
              </a:spcBef>
            </a:pPr>
            <a:r>
              <a:rPr sz="2050" spc="-10" dirty="0">
                <a:latin typeface="Times New Roman"/>
                <a:cs typeface="Times New Roman"/>
              </a:rPr>
              <a:t>pdiff</a:t>
            </a:r>
            <a:endParaRPr sz="205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705599" y="1148195"/>
            <a:ext cx="1295400" cy="0"/>
          </a:xfrm>
          <a:custGeom>
            <a:avLst/>
            <a:gdLst/>
            <a:ahLst/>
            <a:cxnLst/>
            <a:rect l="l" t="t" r="r" b="b"/>
            <a:pathLst>
              <a:path w="1101090">
                <a:moveTo>
                  <a:pt x="0" y="0"/>
                </a:moveTo>
                <a:lnTo>
                  <a:pt x="1101089" y="0"/>
                </a:lnTo>
              </a:path>
            </a:pathLst>
          </a:custGeom>
          <a:ln w="24288">
            <a:solidFill>
              <a:srgbClr val="00000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705599" y="1545648"/>
            <a:ext cx="1295400" cy="0"/>
          </a:xfrm>
          <a:custGeom>
            <a:avLst/>
            <a:gdLst/>
            <a:ahLst/>
            <a:cxnLst/>
            <a:rect l="l" t="t" r="r" b="b"/>
            <a:pathLst>
              <a:path w="1101090">
                <a:moveTo>
                  <a:pt x="0" y="0"/>
                </a:moveTo>
                <a:lnTo>
                  <a:pt x="1101089" y="0"/>
                </a:lnTo>
              </a:path>
            </a:pathLst>
          </a:custGeom>
          <a:ln w="2428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781799" y="1898939"/>
            <a:ext cx="1295400" cy="0"/>
          </a:xfrm>
          <a:custGeom>
            <a:avLst/>
            <a:gdLst/>
            <a:ahLst/>
            <a:cxnLst/>
            <a:rect l="l" t="t" r="r" b="b"/>
            <a:pathLst>
              <a:path w="1101090">
                <a:moveTo>
                  <a:pt x="0" y="0"/>
                </a:moveTo>
                <a:lnTo>
                  <a:pt x="1101089" y="0"/>
                </a:lnTo>
              </a:path>
            </a:pathLst>
          </a:custGeom>
          <a:ln w="16192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781799" y="2296391"/>
            <a:ext cx="1295400" cy="0"/>
          </a:xfrm>
          <a:custGeom>
            <a:avLst/>
            <a:gdLst/>
            <a:ahLst/>
            <a:cxnLst/>
            <a:rect l="l" t="t" r="r" b="b"/>
            <a:pathLst>
              <a:path w="1101090">
                <a:moveTo>
                  <a:pt x="0" y="0"/>
                </a:moveTo>
                <a:lnTo>
                  <a:pt x="1101089" y="0"/>
                </a:lnTo>
              </a:path>
            </a:pathLst>
          </a:custGeom>
          <a:ln w="24288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6707682" y="2444577"/>
            <a:ext cx="1327524" cy="6409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indent="1270" algn="ctr">
              <a:lnSpc>
                <a:spcPct val="100800"/>
              </a:lnSpc>
              <a:spcBef>
                <a:spcPts val="90"/>
              </a:spcBef>
            </a:pPr>
            <a:r>
              <a:rPr sz="1350" dirty="0">
                <a:latin typeface="Arial MT"/>
                <a:cs typeface="Arial MT"/>
              </a:rPr>
              <a:t>Can also</a:t>
            </a:r>
            <a:r>
              <a:rPr sz="1350" spc="-5" dirty="0">
                <a:latin typeface="Arial MT"/>
                <a:cs typeface="Arial MT"/>
              </a:rPr>
              <a:t> </a:t>
            </a:r>
            <a:r>
              <a:rPr sz="1350" spc="-20" dirty="0">
                <a:latin typeface="Arial MT"/>
                <a:cs typeface="Arial MT"/>
              </a:rPr>
              <a:t>draw </a:t>
            </a:r>
            <a:r>
              <a:rPr sz="1350" dirty="0">
                <a:latin typeface="Arial MT"/>
                <a:cs typeface="Arial MT"/>
              </a:rPr>
              <a:t>in shades</a:t>
            </a:r>
            <a:r>
              <a:rPr sz="1350" spc="-5" dirty="0">
                <a:latin typeface="Arial MT"/>
                <a:cs typeface="Arial MT"/>
              </a:rPr>
              <a:t> </a:t>
            </a:r>
            <a:r>
              <a:rPr sz="1350" spc="-25" dirty="0">
                <a:latin typeface="Arial MT"/>
                <a:cs typeface="Arial MT"/>
              </a:rPr>
              <a:t>of </a:t>
            </a:r>
            <a:r>
              <a:rPr sz="1350" dirty="0">
                <a:latin typeface="Arial MT"/>
                <a:cs typeface="Arial MT"/>
              </a:rPr>
              <a:t>gray/line </a:t>
            </a:r>
            <a:r>
              <a:rPr sz="1350" spc="-10" dirty="0">
                <a:latin typeface="Arial MT"/>
                <a:cs typeface="Arial MT"/>
              </a:rPr>
              <a:t>style.</a:t>
            </a:r>
            <a:endParaRPr sz="1350">
              <a:latin typeface="Arial MT"/>
              <a:cs typeface="Arial M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38817" y="2709766"/>
            <a:ext cx="1482912" cy="22121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350" b="1" dirty="0">
                <a:latin typeface="Arial"/>
                <a:cs typeface="Arial"/>
              </a:rPr>
              <a:t>Buried</a:t>
            </a:r>
            <a:r>
              <a:rPr sz="1350" b="1" spc="5" dirty="0">
                <a:latin typeface="Arial"/>
                <a:cs typeface="Arial"/>
              </a:rPr>
              <a:t> </a:t>
            </a:r>
            <a:r>
              <a:rPr sz="1350" b="1" spc="-10" dirty="0">
                <a:latin typeface="Arial"/>
                <a:cs typeface="Arial"/>
              </a:rPr>
              <a:t>Contact</a:t>
            </a:r>
            <a:endParaRPr sz="135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124199" y="2693843"/>
            <a:ext cx="381000" cy="220807"/>
          </a:xfrm>
          <a:custGeom>
            <a:avLst/>
            <a:gdLst/>
            <a:ahLst/>
            <a:cxnLst/>
            <a:rect l="l" t="t" r="r" b="b"/>
            <a:pathLst>
              <a:path w="323850" h="323850">
                <a:moveTo>
                  <a:pt x="0" y="129539"/>
                </a:moveTo>
                <a:lnTo>
                  <a:pt x="129539" y="0"/>
                </a:lnTo>
              </a:path>
              <a:path w="323850" h="323850">
                <a:moveTo>
                  <a:pt x="194309" y="0"/>
                </a:moveTo>
                <a:lnTo>
                  <a:pt x="323849" y="129539"/>
                </a:lnTo>
              </a:path>
              <a:path w="323850" h="323850">
                <a:moveTo>
                  <a:pt x="0" y="194309"/>
                </a:moveTo>
                <a:lnTo>
                  <a:pt x="129539" y="323849"/>
                </a:lnTo>
              </a:path>
              <a:path w="323850" h="323850">
                <a:moveTo>
                  <a:pt x="194309" y="323849"/>
                </a:moveTo>
                <a:lnTo>
                  <a:pt x="323849" y="194309"/>
                </a:lnTo>
              </a:path>
            </a:pathLst>
          </a:custGeom>
          <a:ln w="24288">
            <a:solidFill>
              <a:srgbClr val="6598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838809" y="3416319"/>
            <a:ext cx="1179606" cy="22121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350" b="1" dirty="0">
                <a:latin typeface="Arial"/>
                <a:cs typeface="Arial"/>
              </a:rPr>
              <a:t>Contact</a:t>
            </a:r>
            <a:r>
              <a:rPr sz="1350" b="1" spc="-15" dirty="0">
                <a:latin typeface="Arial"/>
                <a:cs typeface="Arial"/>
              </a:rPr>
              <a:t> </a:t>
            </a:r>
            <a:r>
              <a:rPr sz="1350" b="1" spc="-25" dirty="0">
                <a:latin typeface="Arial"/>
                <a:cs typeface="Arial"/>
              </a:rPr>
              <a:t>Cut</a:t>
            </a:r>
            <a:endParaRPr sz="1350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3195637" y="3397664"/>
            <a:ext cx="238312" cy="138113"/>
            <a:chOff x="2716291" y="4983241"/>
            <a:chExt cx="202565" cy="202565"/>
          </a:xfrm>
        </p:grpSpPr>
        <p:sp>
          <p:nvSpPr>
            <p:cNvPr id="16" name="object 16"/>
            <p:cNvSpPr/>
            <p:nvPr/>
          </p:nvSpPr>
          <p:spPr>
            <a:xfrm>
              <a:off x="2720339" y="4987290"/>
              <a:ext cx="194310" cy="194310"/>
            </a:xfrm>
            <a:custGeom>
              <a:avLst/>
              <a:gdLst/>
              <a:ahLst/>
              <a:cxnLst/>
              <a:rect l="l" t="t" r="r" b="b"/>
              <a:pathLst>
                <a:path w="194310" h="194310">
                  <a:moveTo>
                    <a:pt x="194309" y="0"/>
                  </a:moveTo>
                  <a:lnTo>
                    <a:pt x="0" y="0"/>
                  </a:lnTo>
                  <a:lnTo>
                    <a:pt x="0" y="194309"/>
                  </a:lnTo>
                  <a:lnTo>
                    <a:pt x="194309" y="194309"/>
                  </a:lnTo>
                  <a:lnTo>
                    <a:pt x="194309" y="0"/>
                  </a:lnTo>
                  <a:close/>
                </a:path>
              </a:pathLst>
            </a:custGeom>
            <a:solidFill>
              <a:srgbClr val="00326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2720339" y="4987290"/>
              <a:ext cx="194310" cy="194310"/>
            </a:xfrm>
            <a:custGeom>
              <a:avLst/>
              <a:gdLst/>
              <a:ahLst/>
              <a:cxnLst/>
              <a:rect l="l" t="t" r="r" b="b"/>
              <a:pathLst>
                <a:path w="194310" h="194310">
                  <a:moveTo>
                    <a:pt x="0" y="194309"/>
                  </a:moveTo>
                  <a:lnTo>
                    <a:pt x="194309" y="194309"/>
                  </a:lnTo>
                  <a:lnTo>
                    <a:pt x="194309" y="0"/>
                  </a:lnTo>
                  <a:lnTo>
                    <a:pt x="0" y="0"/>
                  </a:lnTo>
                  <a:lnTo>
                    <a:pt x="0" y="194309"/>
                  </a:lnTo>
                  <a:close/>
                </a:path>
              </a:pathLst>
            </a:custGeom>
            <a:ln w="8096">
              <a:solidFill>
                <a:srgbClr val="00326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820789"/>
          </a:xfrm>
          <a:prstGeom prst="rect">
            <a:avLst/>
          </a:prstGeom>
        </p:spPr>
        <p:txBody>
          <a:bodyPr vert="horz" wrap="square" lIns="0" tIns="241351" rIns="0" bIns="0" rtlCol="0">
            <a:spAutoFit/>
          </a:bodyPr>
          <a:lstStyle/>
          <a:p>
            <a:pPr marL="1863725">
              <a:lnSpc>
                <a:spcPct val="100000"/>
              </a:lnSpc>
              <a:spcBef>
                <a:spcPts val="95"/>
              </a:spcBef>
            </a:pPr>
            <a:r>
              <a:rPr sz="3750" b="0" dirty="0">
                <a:solidFill>
                  <a:srgbClr val="000000"/>
                </a:solidFill>
                <a:latin typeface="Calibri"/>
                <a:cs typeface="Calibri"/>
              </a:rPr>
              <a:t>Stick</a:t>
            </a:r>
            <a:r>
              <a:rPr sz="3750" b="0" spc="-1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750" b="0" spc="-10" dirty="0">
                <a:solidFill>
                  <a:srgbClr val="000000"/>
                </a:solidFill>
                <a:latin typeface="Calibri"/>
                <a:cs typeface="Calibri"/>
              </a:rPr>
              <a:t>Diagrams</a:t>
            </a:r>
            <a:endParaRPr sz="375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3699" y="931284"/>
            <a:ext cx="7962900" cy="55758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04165" marR="582930" indent="-29210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04165" algn="l"/>
              </a:tabLst>
            </a:pPr>
            <a:r>
              <a:rPr sz="2550" dirty="0">
                <a:latin typeface="Calibri"/>
                <a:cs typeface="Calibri"/>
              </a:rPr>
              <a:t>VLSI</a:t>
            </a:r>
            <a:r>
              <a:rPr sz="2550" spc="-130" dirty="0">
                <a:latin typeface="Times New Roman"/>
                <a:cs typeface="Times New Roman"/>
              </a:rPr>
              <a:t> </a:t>
            </a:r>
            <a:r>
              <a:rPr sz="2550" dirty="0">
                <a:latin typeface="Calibri"/>
                <a:cs typeface="Calibri"/>
              </a:rPr>
              <a:t>design</a:t>
            </a:r>
            <a:r>
              <a:rPr sz="2550" spc="-110" dirty="0">
                <a:latin typeface="Times New Roman"/>
                <a:cs typeface="Times New Roman"/>
              </a:rPr>
              <a:t> </a:t>
            </a:r>
            <a:r>
              <a:rPr sz="2550" dirty="0">
                <a:latin typeface="Calibri"/>
                <a:cs typeface="Calibri"/>
              </a:rPr>
              <a:t>aims</a:t>
            </a:r>
            <a:r>
              <a:rPr sz="2550" spc="-120" dirty="0">
                <a:latin typeface="Times New Roman"/>
                <a:cs typeface="Times New Roman"/>
              </a:rPr>
              <a:t> </a:t>
            </a:r>
            <a:r>
              <a:rPr sz="2550" dirty="0">
                <a:latin typeface="Calibri"/>
                <a:cs typeface="Calibri"/>
              </a:rPr>
              <a:t>to</a:t>
            </a:r>
            <a:r>
              <a:rPr sz="2550" spc="-114" dirty="0">
                <a:latin typeface="Times New Roman"/>
                <a:cs typeface="Times New Roman"/>
              </a:rPr>
              <a:t> </a:t>
            </a:r>
            <a:r>
              <a:rPr sz="2550" spc="-20" dirty="0">
                <a:latin typeface="Calibri"/>
                <a:cs typeface="Calibri"/>
              </a:rPr>
              <a:t>translate</a:t>
            </a:r>
            <a:r>
              <a:rPr sz="2550" spc="-130" dirty="0">
                <a:latin typeface="Times New Roman"/>
                <a:cs typeface="Times New Roman"/>
              </a:rPr>
              <a:t> </a:t>
            </a:r>
            <a:r>
              <a:rPr sz="2550" dirty="0">
                <a:latin typeface="Calibri"/>
                <a:cs typeface="Calibri"/>
              </a:rPr>
              <a:t>circuit</a:t>
            </a:r>
            <a:r>
              <a:rPr sz="2550" spc="-130" dirty="0">
                <a:latin typeface="Times New Roman"/>
                <a:cs typeface="Times New Roman"/>
              </a:rPr>
              <a:t> </a:t>
            </a:r>
            <a:r>
              <a:rPr sz="2550" spc="-10" dirty="0">
                <a:latin typeface="Calibri"/>
                <a:cs typeface="Calibri"/>
              </a:rPr>
              <a:t>concepts</a:t>
            </a:r>
            <a:r>
              <a:rPr sz="2550" spc="-10" dirty="0">
                <a:latin typeface="Times New Roman"/>
                <a:cs typeface="Times New Roman"/>
              </a:rPr>
              <a:t> </a:t>
            </a:r>
            <a:r>
              <a:rPr sz="2550" dirty="0">
                <a:latin typeface="Calibri"/>
                <a:cs typeface="Calibri"/>
              </a:rPr>
              <a:t>onto</a:t>
            </a:r>
            <a:r>
              <a:rPr sz="2550" spc="-160" dirty="0">
                <a:latin typeface="Times New Roman"/>
                <a:cs typeface="Times New Roman"/>
              </a:rPr>
              <a:t> </a:t>
            </a:r>
            <a:r>
              <a:rPr sz="2550" spc="-10" dirty="0">
                <a:latin typeface="Calibri"/>
                <a:cs typeface="Calibri"/>
              </a:rPr>
              <a:t>silicon.</a:t>
            </a:r>
            <a:endParaRPr sz="2550">
              <a:latin typeface="Calibri"/>
              <a:cs typeface="Calibri"/>
            </a:endParaRPr>
          </a:p>
          <a:p>
            <a:pPr marL="304165" marR="330200" indent="-292100">
              <a:lnSpc>
                <a:spcPct val="100000"/>
              </a:lnSpc>
              <a:spcBef>
                <a:spcPts val="615"/>
              </a:spcBef>
              <a:buFont typeface="Arial MT"/>
              <a:buChar char="•"/>
              <a:tabLst>
                <a:tab pos="304165" algn="l"/>
              </a:tabLst>
            </a:pPr>
            <a:r>
              <a:rPr sz="2550" dirty="0">
                <a:latin typeface="Calibri"/>
                <a:cs typeface="Calibri"/>
              </a:rPr>
              <a:t>Stick</a:t>
            </a:r>
            <a:r>
              <a:rPr sz="2550" spc="-150" dirty="0">
                <a:latin typeface="Times New Roman"/>
                <a:cs typeface="Times New Roman"/>
              </a:rPr>
              <a:t> </a:t>
            </a:r>
            <a:r>
              <a:rPr sz="2550" spc="-10" dirty="0">
                <a:latin typeface="Calibri"/>
                <a:cs typeface="Calibri"/>
              </a:rPr>
              <a:t>diagrams</a:t>
            </a:r>
            <a:r>
              <a:rPr sz="2550" spc="-114" dirty="0">
                <a:latin typeface="Times New Roman"/>
                <a:cs typeface="Times New Roman"/>
              </a:rPr>
              <a:t> </a:t>
            </a:r>
            <a:r>
              <a:rPr sz="2550" dirty="0">
                <a:latin typeface="Calibri"/>
                <a:cs typeface="Calibri"/>
              </a:rPr>
              <a:t>are</a:t>
            </a:r>
            <a:r>
              <a:rPr sz="2550" spc="-130" dirty="0">
                <a:latin typeface="Times New Roman"/>
                <a:cs typeface="Times New Roman"/>
              </a:rPr>
              <a:t> </a:t>
            </a:r>
            <a:r>
              <a:rPr sz="2550" dirty="0">
                <a:latin typeface="Calibri"/>
                <a:cs typeface="Calibri"/>
              </a:rPr>
              <a:t>a</a:t>
            </a:r>
            <a:r>
              <a:rPr sz="2550" spc="-120" dirty="0">
                <a:latin typeface="Times New Roman"/>
                <a:cs typeface="Times New Roman"/>
              </a:rPr>
              <a:t> </a:t>
            </a:r>
            <a:r>
              <a:rPr sz="2550" dirty="0">
                <a:latin typeface="Calibri"/>
                <a:cs typeface="Calibri"/>
              </a:rPr>
              <a:t>means</a:t>
            </a:r>
            <a:r>
              <a:rPr sz="2550" spc="-125" dirty="0">
                <a:latin typeface="Times New Roman"/>
                <a:cs typeface="Times New Roman"/>
              </a:rPr>
              <a:t> </a:t>
            </a:r>
            <a:r>
              <a:rPr sz="2550" dirty="0">
                <a:latin typeface="Calibri"/>
                <a:cs typeface="Calibri"/>
              </a:rPr>
              <a:t>of</a:t>
            </a:r>
            <a:r>
              <a:rPr sz="2550" spc="-125" dirty="0">
                <a:latin typeface="Times New Roman"/>
                <a:cs typeface="Times New Roman"/>
              </a:rPr>
              <a:t> </a:t>
            </a:r>
            <a:r>
              <a:rPr sz="2550" spc="-10" dirty="0">
                <a:latin typeface="Calibri"/>
                <a:cs typeface="Calibri"/>
              </a:rPr>
              <a:t>capturing</a:t>
            </a:r>
            <a:r>
              <a:rPr sz="2550" spc="-10" dirty="0">
                <a:latin typeface="Times New Roman"/>
                <a:cs typeface="Times New Roman"/>
              </a:rPr>
              <a:t> </a:t>
            </a:r>
            <a:r>
              <a:rPr sz="2550" spc="-20" dirty="0">
                <a:latin typeface="Calibri"/>
                <a:cs typeface="Calibri"/>
              </a:rPr>
              <a:t>topography</a:t>
            </a:r>
            <a:r>
              <a:rPr sz="2550" spc="-75" dirty="0">
                <a:latin typeface="Times New Roman"/>
                <a:cs typeface="Times New Roman"/>
              </a:rPr>
              <a:t> </a:t>
            </a:r>
            <a:r>
              <a:rPr sz="2550" dirty="0">
                <a:latin typeface="Calibri"/>
                <a:cs typeface="Calibri"/>
              </a:rPr>
              <a:t>and</a:t>
            </a:r>
            <a:r>
              <a:rPr sz="2550" spc="-80" dirty="0">
                <a:latin typeface="Times New Roman"/>
                <a:cs typeface="Times New Roman"/>
              </a:rPr>
              <a:t> </a:t>
            </a:r>
            <a:r>
              <a:rPr sz="2550" spc="-20" dirty="0">
                <a:latin typeface="Calibri"/>
                <a:cs typeface="Calibri"/>
              </a:rPr>
              <a:t>layer</a:t>
            </a:r>
            <a:r>
              <a:rPr sz="2550" spc="-85" dirty="0">
                <a:latin typeface="Times New Roman"/>
                <a:cs typeface="Times New Roman"/>
              </a:rPr>
              <a:t> </a:t>
            </a:r>
            <a:r>
              <a:rPr sz="2550" spc="-20" dirty="0">
                <a:latin typeface="Calibri"/>
                <a:cs typeface="Calibri"/>
              </a:rPr>
              <a:t>information</a:t>
            </a:r>
            <a:r>
              <a:rPr sz="2550" spc="-80" dirty="0">
                <a:latin typeface="Times New Roman"/>
                <a:cs typeface="Times New Roman"/>
              </a:rPr>
              <a:t> </a:t>
            </a:r>
            <a:r>
              <a:rPr sz="2550" dirty="0">
                <a:latin typeface="Calibri"/>
                <a:cs typeface="Calibri"/>
              </a:rPr>
              <a:t>using</a:t>
            </a:r>
            <a:r>
              <a:rPr sz="2550" spc="-75" dirty="0">
                <a:latin typeface="Times New Roman"/>
                <a:cs typeface="Times New Roman"/>
              </a:rPr>
              <a:t> </a:t>
            </a:r>
            <a:r>
              <a:rPr sz="2550" spc="-10" dirty="0">
                <a:latin typeface="Calibri"/>
                <a:cs typeface="Calibri"/>
              </a:rPr>
              <a:t>simple</a:t>
            </a:r>
            <a:r>
              <a:rPr sz="2550" spc="-10" dirty="0">
                <a:latin typeface="Times New Roman"/>
                <a:cs typeface="Times New Roman"/>
              </a:rPr>
              <a:t> </a:t>
            </a:r>
            <a:r>
              <a:rPr sz="2550" spc="-10" dirty="0">
                <a:latin typeface="Calibri"/>
                <a:cs typeface="Calibri"/>
              </a:rPr>
              <a:t>diagrams.</a:t>
            </a:r>
            <a:endParaRPr sz="2550">
              <a:latin typeface="Calibri"/>
              <a:cs typeface="Calibri"/>
            </a:endParaRPr>
          </a:p>
          <a:p>
            <a:pPr marL="304165" marR="116839" indent="-292100">
              <a:lnSpc>
                <a:spcPct val="100000"/>
              </a:lnSpc>
              <a:spcBef>
                <a:spcPts val="610"/>
              </a:spcBef>
              <a:buFont typeface="Arial MT"/>
              <a:buChar char="•"/>
              <a:tabLst>
                <a:tab pos="304165" algn="l"/>
              </a:tabLst>
            </a:pPr>
            <a:r>
              <a:rPr sz="2550" dirty="0">
                <a:latin typeface="Calibri"/>
                <a:cs typeface="Calibri"/>
              </a:rPr>
              <a:t>Stick</a:t>
            </a:r>
            <a:r>
              <a:rPr sz="2550" spc="-160" dirty="0">
                <a:latin typeface="Times New Roman"/>
                <a:cs typeface="Times New Roman"/>
              </a:rPr>
              <a:t> </a:t>
            </a:r>
            <a:r>
              <a:rPr sz="2550" spc="-10" dirty="0">
                <a:latin typeface="Calibri"/>
                <a:cs typeface="Calibri"/>
              </a:rPr>
              <a:t>diagrams</a:t>
            </a:r>
            <a:r>
              <a:rPr sz="2550" spc="-135" dirty="0">
                <a:latin typeface="Times New Roman"/>
                <a:cs typeface="Times New Roman"/>
              </a:rPr>
              <a:t> </a:t>
            </a:r>
            <a:r>
              <a:rPr sz="2550" spc="-20" dirty="0">
                <a:latin typeface="Calibri"/>
                <a:cs typeface="Calibri"/>
              </a:rPr>
              <a:t>convey</a:t>
            </a:r>
            <a:r>
              <a:rPr sz="2550" spc="-140" dirty="0">
                <a:latin typeface="Times New Roman"/>
                <a:cs typeface="Times New Roman"/>
              </a:rPr>
              <a:t> </a:t>
            </a:r>
            <a:r>
              <a:rPr sz="2550" spc="-10" dirty="0">
                <a:latin typeface="Calibri"/>
                <a:cs typeface="Calibri"/>
              </a:rPr>
              <a:t>layer</a:t>
            </a:r>
            <a:r>
              <a:rPr sz="2550" spc="-130" dirty="0">
                <a:latin typeface="Times New Roman"/>
                <a:cs typeface="Times New Roman"/>
              </a:rPr>
              <a:t> </a:t>
            </a:r>
            <a:r>
              <a:rPr sz="2550" spc="-10" dirty="0">
                <a:latin typeface="Calibri"/>
                <a:cs typeface="Calibri"/>
              </a:rPr>
              <a:t>information</a:t>
            </a:r>
            <a:r>
              <a:rPr sz="2550" spc="-135" dirty="0">
                <a:latin typeface="Times New Roman"/>
                <a:cs typeface="Times New Roman"/>
              </a:rPr>
              <a:t> </a:t>
            </a:r>
            <a:r>
              <a:rPr sz="2550" spc="-10" dirty="0">
                <a:latin typeface="Calibri"/>
                <a:cs typeface="Calibri"/>
              </a:rPr>
              <a:t>through</a:t>
            </a:r>
            <a:r>
              <a:rPr sz="2550" spc="-10" dirty="0">
                <a:latin typeface="Times New Roman"/>
                <a:cs typeface="Times New Roman"/>
              </a:rPr>
              <a:t> </a:t>
            </a:r>
            <a:r>
              <a:rPr sz="2550" dirty="0">
                <a:latin typeface="Calibri"/>
                <a:cs typeface="Calibri"/>
              </a:rPr>
              <a:t>colour</a:t>
            </a:r>
            <a:r>
              <a:rPr sz="2550" spc="-130" dirty="0">
                <a:latin typeface="Times New Roman"/>
                <a:cs typeface="Times New Roman"/>
              </a:rPr>
              <a:t> </a:t>
            </a:r>
            <a:r>
              <a:rPr sz="2550" dirty="0">
                <a:latin typeface="Calibri"/>
                <a:cs typeface="Calibri"/>
              </a:rPr>
              <a:t>codes</a:t>
            </a:r>
            <a:r>
              <a:rPr sz="2550" spc="-125" dirty="0">
                <a:latin typeface="Times New Roman"/>
                <a:cs typeface="Times New Roman"/>
              </a:rPr>
              <a:t> </a:t>
            </a:r>
            <a:r>
              <a:rPr sz="2550" dirty="0">
                <a:latin typeface="Calibri"/>
                <a:cs typeface="Calibri"/>
              </a:rPr>
              <a:t>(or</a:t>
            </a:r>
            <a:r>
              <a:rPr sz="2550" spc="-125" dirty="0">
                <a:latin typeface="Times New Roman"/>
                <a:cs typeface="Times New Roman"/>
              </a:rPr>
              <a:t> </a:t>
            </a:r>
            <a:r>
              <a:rPr sz="2550" dirty="0">
                <a:latin typeface="Calibri"/>
                <a:cs typeface="Calibri"/>
              </a:rPr>
              <a:t>monochrome</a:t>
            </a:r>
            <a:r>
              <a:rPr sz="2550" spc="-120" dirty="0">
                <a:latin typeface="Times New Roman"/>
                <a:cs typeface="Times New Roman"/>
              </a:rPr>
              <a:t> </a:t>
            </a:r>
            <a:r>
              <a:rPr sz="2550" spc="-10" dirty="0">
                <a:latin typeface="Calibri"/>
                <a:cs typeface="Calibri"/>
              </a:rPr>
              <a:t>encoding).</a:t>
            </a:r>
            <a:endParaRPr sz="2550">
              <a:latin typeface="Calibri"/>
              <a:cs typeface="Calibri"/>
            </a:endParaRPr>
          </a:p>
          <a:p>
            <a:pPr marL="304165" marR="5080" indent="-292100">
              <a:lnSpc>
                <a:spcPct val="100000"/>
              </a:lnSpc>
              <a:spcBef>
                <a:spcPts val="615"/>
              </a:spcBef>
              <a:buFont typeface="Arial MT"/>
              <a:buChar char="•"/>
              <a:tabLst>
                <a:tab pos="304165" algn="l"/>
              </a:tabLst>
            </a:pPr>
            <a:r>
              <a:rPr sz="2550" dirty="0">
                <a:latin typeface="Calibri"/>
                <a:cs typeface="Calibri"/>
              </a:rPr>
              <a:t>Acts</a:t>
            </a:r>
            <a:r>
              <a:rPr sz="2550" spc="-114" dirty="0">
                <a:latin typeface="Times New Roman"/>
                <a:cs typeface="Times New Roman"/>
              </a:rPr>
              <a:t> </a:t>
            </a:r>
            <a:r>
              <a:rPr sz="2550" dirty="0">
                <a:latin typeface="Calibri"/>
                <a:cs typeface="Calibri"/>
              </a:rPr>
              <a:t>as</a:t>
            </a:r>
            <a:r>
              <a:rPr sz="2550" spc="-100" dirty="0">
                <a:latin typeface="Times New Roman"/>
                <a:cs typeface="Times New Roman"/>
              </a:rPr>
              <a:t> </a:t>
            </a:r>
            <a:r>
              <a:rPr sz="2550" dirty="0">
                <a:latin typeface="Calibri"/>
                <a:cs typeface="Calibri"/>
              </a:rPr>
              <a:t>an</a:t>
            </a:r>
            <a:r>
              <a:rPr sz="2550" spc="-100" dirty="0">
                <a:latin typeface="Times New Roman"/>
                <a:cs typeface="Times New Roman"/>
              </a:rPr>
              <a:t> </a:t>
            </a:r>
            <a:r>
              <a:rPr sz="2550" spc="-20" dirty="0">
                <a:latin typeface="Calibri"/>
                <a:cs typeface="Calibri"/>
              </a:rPr>
              <a:t>interface</a:t>
            </a:r>
            <a:r>
              <a:rPr sz="2550" spc="-110" dirty="0">
                <a:latin typeface="Times New Roman"/>
                <a:cs typeface="Times New Roman"/>
              </a:rPr>
              <a:t> </a:t>
            </a:r>
            <a:r>
              <a:rPr sz="2550" spc="-10" dirty="0">
                <a:latin typeface="Calibri"/>
                <a:cs typeface="Calibri"/>
              </a:rPr>
              <a:t>between</a:t>
            </a:r>
            <a:r>
              <a:rPr sz="2550" spc="-105" dirty="0">
                <a:latin typeface="Times New Roman"/>
                <a:cs typeface="Times New Roman"/>
              </a:rPr>
              <a:t> </a:t>
            </a:r>
            <a:r>
              <a:rPr sz="2550" spc="-10" dirty="0">
                <a:latin typeface="Calibri"/>
                <a:cs typeface="Calibri"/>
              </a:rPr>
              <a:t>symbolic</a:t>
            </a:r>
            <a:r>
              <a:rPr sz="2550" spc="-95" dirty="0">
                <a:latin typeface="Times New Roman"/>
                <a:cs typeface="Times New Roman"/>
              </a:rPr>
              <a:t> </a:t>
            </a:r>
            <a:r>
              <a:rPr sz="2550" dirty="0">
                <a:latin typeface="Calibri"/>
                <a:cs typeface="Calibri"/>
              </a:rPr>
              <a:t>circuit</a:t>
            </a:r>
            <a:r>
              <a:rPr sz="2550" spc="-110" dirty="0">
                <a:latin typeface="Times New Roman"/>
                <a:cs typeface="Times New Roman"/>
              </a:rPr>
              <a:t> </a:t>
            </a:r>
            <a:r>
              <a:rPr sz="2550" spc="-25" dirty="0">
                <a:latin typeface="Calibri"/>
                <a:cs typeface="Calibri"/>
              </a:rPr>
              <a:t>and</a:t>
            </a:r>
            <a:r>
              <a:rPr sz="2550" spc="-25" dirty="0">
                <a:latin typeface="Times New Roman"/>
                <a:cs typeface="Times New Roman"/>
              </a:rPr>
              <a:t> </a:t>
            </a:r>
            <a:r>
              <a:rPr sz="2550" dirty="0">
                <a:latin typeface="Calibri"/>
                <a:cs typeface="Calibri"/>
              </a:rPr>
              <a:t>the</a:t>
            </a:r>
            <a:r>
              <a:rPr sz="2550" spc="-95" dirty="0">
                <a:latin typeface="Times New Roman"/>
                <a:cs typeface="Times New Roman"/>
              </a:rPr>
              <a:t> </a:t>
            </a:r>
            <a:r>
              <a:rPr sz="2550" dirty="0">
                <a:latin typeface="Calibri"/>
                <a:cs typeface="Calibri"/>
              </a:rPr>
              <a:t>actual</a:t>
            </a:r>
            <a:r>
              <a:rPr sz="2550" spc="-105" dirty="0">
                <a:latin typeface="Times New Roman"/>
                <a:cs typeface="Times New Roman"/>
              </a:rPr>
              <a:t> </a:t>
            </a:r>
            <a:r>
              <a:rPr sz="2550" spc="-10">
                <a:latin typeface="Calibri"/>
                <a:cs typeface="Calibri"/>
              </a:rPr>
              <a:t>layout</a:t>
            </a:r>
            <a:r>
              <a:rPr sz="2550" spc="-10" smtClean="0">
                <a:latin typeface="Calibri"/>
                <a:cs typeface="Calibri"/>
              </a:rPr>
              <a:t>.</a:t>
            </a:r>
            <a:endParaRPr lang="en-US" sz="2550" spc="-10" dirty="0" smtClean="0">
              <a:latin typeface="Calibri"/>
              <a:cs typeface="Calibri"/>
            </a:endParaRPr>
          </a:p>
          <a:p>
            <a:pPr marL="302260" indent="-289560">
              <a:lnSpc>
                <a:spcPct val="100000"/>
              </a:lnSpc>
              <a:spcBef>
                <a:spcPts val="475"/>
              </a:spcBef>
              <a:buFont typeface="Times New Roman"/>
              <a:buChar char="•"/>
              <a:tabLst>
                <a:tab pos="302260" algn="l"/>
              </a:tabLst>
            </a:pPr>
            <a:r>
              <a:rPr lang="en-US" sz="2400" dirty="0" smtClean="0">
                <a:latin typeface="Arial MT"/>
                <a:cs typeface="Arial MT"/>
              </a:rPr>
              <a:t>Does</a:t>
            </a:r>
            <a:r>
              <a:rPr lang="en-US" sz="2400" spc="-20" dirty="0" smtClean="0">
                <a:latin typeface="Arial MT"/>
                <a:cs typeface="Arial MT"/>
              </a:rPr>
              <a:t> </a:t>
            </a:r>
            <a:r>
              <a:rPr lang="en-US" sz="2400" dirty="0" smtClean="0">
                <a:latin typeface="Arial MT"/>
                <a:cs typeface="Arial MT"/>
              </a:rPr>
              <a:t>show</a:t>
            </a:r>
            <a:r>
              <a:rPr lang="en-US" sz="2400" spc="-10" dirty="0" smtClean="0">
                <a:latin typeface="Arial MT"/>
                <a:cs typeface="Arial MT"/>
              </a:rPr>
              <a:t> </a:t>
            </a:r>
            <a:r>
              <a:rPr lang="en-US" sz="2400" dirty="0" smtClean="0">
                <a:latin typeface="Arial MT"/>
                <a:cs typeface="Arial MT"/>
              </a:rPr>
              <a:t>all</a:t>
            </a:r>
            <a:r>
              <a:rPr lang="en-US" sz="2400" spc="-5" dirty="0" smtClean="0">
                <a:latin typeface="Arial MT"/>
                <a:cs typeface="Arial MT"/>
              </a:rPr>
              <a:t> </a:t>
            </a:r>
            <a:r>
              <a:rPr lang="en-US" sz="2400" spc="-10" dirty="0" smtClean="0">
                <a:latin typeface="Arial MT"/>
                <a:cs typeface="Arial MT"/>
              </a:rPr>
              <a:t>components/</a:t>
            </a:r>
            <a:r>
              <a:rPr lang="en-US" sz="2400" spc="-10" dirty="0" err="1" smtClean="0">
                <a:latin typeface="Arial MT"/>
                <a:cs typeface="Arial MT"/>
              </a:rPr>
              <a:t>vias</a:t>
            </a:r>
            <a:r>
              <a:rPr lang="en-US" sz="2400" spc="-10" dirty="0" smtClean="0">
                <a:latin typeface="Arial MT"/>
                <a:cs typeface="Arial MT"/>
              </a:rPr>
              <a:t>.</a:t>
            </a:r>
            <a:endParaRPr lang="en-US" sz="2400" dirty="0" smtClean="0">
              <a:latin typeface="Arial MT"/>
              <a:cs typeface="Arial MT"/>
            </a:endParaRPr>
          </a:p>
          <a:p>
            <a:pPr marL="302260" marR="694690" indent="-290195">
              <a:lnSpc>
                <a:spcPts val="2940"/>
              </a:lnSpc>
              <a:spcBef>
                <a:spcPts val="730"/>
              </a:spcBef>
              <a:buFont typeface="Times New Roman"/>
              <a:buChar char="•"/>
              <a:tabLst>
                <a:tab pos="302260" algn="l"/>
              </a:tabLst>
            </a:pPr>
            <a:r>
              <a:rPr lang="en-US" sz="2400" dirty="0" smtClean="0">
                <a:latin typeface="Arial MT"/>
                <a:cs typeface="Arial MT"/>
              </a:rPr>
              <a:t>It</a:t>
            </a:r>
            <a:r>
              <a:rPr lang="en-US" sz="2400" spc="-15" dirty="0" smtClean="0">
                <a:latin typeface="Arial MT"/>
                <a:cs typeface="Arial MT"/>
              </a:rPr>
              <a:t> </a:t>
            </a:r>
            <a:r>
              <a:rPr lang="en-US" sz="2400" dirty="0" smtClean="0">
                <a:latin typeface="Arial MT"/>
                <a:cs typeface="Arial MT"/>
              </a:rPr>
              <a:t>shows</a:t>
            </a:r>
            <a:r>
              <a:rPr lang="en-US" sz="2400" spc="-15" dirty="0" smtClean="0">
                <a:latin typeface="Arial MT"/>
                <a:cs typeface="Arial MT"/>
              </a:rPr>
              <a:t> </a:t>
            </a:r>
            <a:r>
              <a:rPr lang="en-US" sz="2400" dirty="0" smtClean="0">
                <a:latin typeface="Arial MT"/>
                <a:cs typeface="Arial MT"/>
              </a:rPr>
              <a:t>relative</a:t>
            </a:r>
            <a:r>
              <a:rPr lang="en-US" sz="2400" spc="-10" dirty="0" smtClean="0">
                <a:latin typeface="Arial MT"/>
                <a:cs typeface="Arial MT"/>
              </a:rPr>
              <a:t> </a:t>
            </a:r>
            <a:r>
              <a:rPr lang="en-US" sz="2400" dirty="0" smtClean="0">
                <a:latin typeface="Arial MT"/>
                <a:cs typeface="Arial MT"/>
              </a:rPr>
              <a:t>placement</a:t>
            </a:r>
            <a:r>
              <a:rPr lang="en-US" sz="2400" spc="-5" dirty="0" smtClean="0">
                <a:latin typeface="Arial MT"/>
                <a:cs typeface="Arial MT"/>
              </a:rPr>
              <a:t> </a:t>
            </a:r>
            <a:r>
              <a:rPr lang="en-US" sz="2400" spc="-25" dirty="0" smtClean="0">
                <a:latin typeface="Arial MT"/>
                <a:cs typeface="Arial MT"/>
              </a:rPr>
              <a:t>of </a:t>
            </a:r>
            <a:r>
              <a:rPr lang="en-US" sz="2400" spc="-10" dirty="0" smtClean="0">
                <a:latin typeface="Arial MT"/>
                <a:cs typeface="Arial MT"/>
              </a:rPr>
              <a:t>components.</a:t>
            </a:r>
            <a:endParaRPr lang="en-US" sz="2400" dirty="0" smtClean="0">
              <a:latin typeface="Arial MT"/>
              <a:cs typeface="Arial MT"/>
            </a:endParaRPr>
          </a:p>
          <a:p>
            <a:pPr marL="302260" indent="-289560">
              <a:lnSpc>
                <a:spcPct val="100000"/>
              </a:lnSpc>
              <a:spcBef>
                <a:spcPts val="320"/>
              </a:spcBef>
              <a:buFont typeface="Times New Roman"/>
              <a:buChar char="•"/>
              <a:tabLst>
                <a:tab pos="302260" algn="l"/>
              </a:tabLst>
            </a:pPr>
            <a:r>
              <a:rPr lang="en-US" sz="2400" dirty="0" smtClean="0">
                <a:latin typeface="Arial MT"/>
                <a:cs typeface="Arial MT"/>
              </a:rPr>
              <a:t>Goes</a:t>
            </a:r>
            <a:r>
              <a:rPr lang="en-US" sz="2400" spc="-25" dirty="0" smtClean="0">
                <a:latin typeface="Arial MT"/>
                <a:cs typeface="Arial MT"/>
              </a:rPr>
              <a:t> </a:t>
            </a:r>
            <a:r>
              <a:rPr lang="en-US" sz="2400" dirty="0" smtClean="0">
                <a:latin typeface="Arial MT"/>
                <a:cs typeface="Arial MT"/>
              </a:rPr>
              <a:t>one step</a:t>
            </a:r>
            <a:r>
              <a:rPr lang="en-US" sz="2400" spc="-10" dirty="0" smtClean="0">
                <a:latin typeface="Arial MT"/>
                <a:cs typeface="Arial MT"/>
              </a:rPr>
              <a:t> </a:t>
            </a:r>
            <a:r>
              <a:rPr lang="en-US" sz="2400" dirty="0" smtClean="0">
                <a:latin typeface="Arial MT"/>
                <a:cs typeface="Arial MT"/>
              </a:rPr>
              <a:t>closer</a:t>
            </a:r>
            <a:r>
              <a:rPr lang="en-US" sz="2400" spc="-15" dirty="0" smtClean="0">
                <a:latin typeface="Arial MT"/>
                <a:cs typeface="Arial MT"/>
              </a:rPr>
              <a:t> </a:t>
            </a:r>
            <a:r>
              <a:rPr lang="en-US" sz="2400" dirty="0" smtClean="0">
                <a:latin typeface="Arial MT"/>
                <a:cs typeface="Arial MT"/>
              </a:rPr>
              <a:t>to</a:t>
            </a:r>
            <a:r>
              <a:rPr lang="en-US" sz="2400" spc="-20" dirty="0" smtClean="0">
                <a:latin typeface="Arial MT"/>
                <a:cs typeface="Arial MT"/>
              </a:rPr>
              <a:t> </a:t>
            </a:r>
            <a:r>
              <a:rPr lang="en-US" sz="2400" dirty="0" smtClean="0">
                <a:latin typeface="Arial MT"/>
                <a:cs typeface="Arial MT"/>
              </a:rPr>
              <a:t>the</a:t>
            </a:r>
            <a:r>
              <a:rPr lang="en-US" sz="2400" spc="-5" dirty="0" smtClean="0">
                <a:latin typeface="Arial MT"/>
                <a:cs typeface="Arial MT"/>
              </a:rPr>
              <a:t> </a:t>
            </a:r>
            <a:r>
              <a:rPr lang="en-US" sz="2400" spc="-10" dirty="0" smtClean="0">
                <a:latin typeface="Arial MT"/>
                <a:cs typeface="Arial MT"/>
              </a:rPr>
              <a:t>layout</a:t>
            </a:r>
            <a:endParaRPr lang="en-US" sz="2400" dirty="0" smtClean="0">
              <a:latin typeface="Arial MT"/>
              <a:cs typeface="Arial MT"/>
            </a:endParaRPr>
          </a:p>
          <a:p>
            <a:pPr marL="302260" indent="-289560">
              <a:lnSpc>
                <a:spcPct val="100000"/>
              </a:lnSpc>
              <a:spcBef>
                <a:spcPts val="385"/>
              </a:spcBef>
              <a:buFont typeface="Times New Roman"/>
              <a:buChar char="•"/>
              <a:tabLst>
                <a:tab pos="302260" algn="l"/>
              </a:tabLst>
            </a:pPr>
            <a:r>
              <a:rPr lang="en-US" sz="2400" dirty="0" smtClean="0">
                <a:latin typeface="Arial MT"/>
                <a:cs typeface="Arial MT"/>
              </a:rPr>
              <a:t>Helps</a:t>
            </a:r>
            <a:r>
              <a:rPr lang="en-US" sz="2400" spc="-15" dirty="0" smtClean="0">
                <a:latin typeface="Arial MT"/>
                <a:cs typeface="Arial MT"/>
              </a:rPr>
              <a:t> </a:t>
            </a:r>
            <a:r>
              <a:rPr lang="en-US" sz="2400" dirty="0" smtClean="0">
                <a:latin typeface="Arial MT"/>
                <a:cs typeface="Arial MT"/>
              </a:rPr>
              <a:t>plan</a:t>
            </a:r>
            <a:r>
              <a:rPr lang="en-US" sz="2400" spc="-15" dirty="0" smtClean="0">
                <a:latin typeface="Arial MT"/>
                <a:cs typeface="Arial MT"/>
              </a:rPr>
              <a:t> </a:t>
            </a:r>
            <a:r>
              <a:rPr lang="en-US" sz="2400" dirty="0" smtClean="0">
                <a:latin typeface="Arial MT"/>
                <a:cs typeface="Arial MT"/>
              </a:rPr>
              <a:t>the</a:t>
            </a:r>
            <a:r>
              <a:rPr lang="en-US" sz="2400" spc="-15" dirty="0" smtClean="0">
                <a:latin typeface="Arial MT"/>
                <a:cs typeface="Arial MT"/>
              </a:rPr>
              <a:t> </a:t>
            </a:r>
            <a:r>
              <a:rPr lang="en-US" sz="2400" dirty="0" smtClean="0">
                <a:latin typeface="Arial MT"/>
                <a:cs typeface="Arial MT"/>
              </a:rPr>
              <a:t>layout</a:t>
            </a:r>
            <a:r>
              <a:rPr lang="en-US" sz="2400" spc="-20" dirty="0" smtClean="0">
                <a:latin typeface="Arial MT"/>
                <a:cs typeface="Arial MT"/>
              </a:rPr>
              <a:t> </a:t>
            </a:r>
            <a:r>
              <a:rPr lang="en-US" sz="2400" dirty="0" smtClean="0">
                <a:latin typeface="Arial MT"/>
                <a:cs typeface="Arial MT"/>
              </a:rPr>
              <a:t>and</a:t>
            </a:r>
            <a:r>
              <a:rPr lang="en-US" sz="2400" spc="-10" dirty="0" smtClean="0">
                <a:latin typeface="Arial MT"/>
                <a:cs typeface="Arial MT"/>
              </a:rPr>
              <a:t> routing</a:t>
            </a:r>
            <a:endParaRPr lang="en-US" sz="2400" dirty="0" smtClean="0">
              <a:latin typeface="Arial MT"/>
              <a:cs typeface="Arial MT"/>
            </a:endParaRPr>
          </a:p>
          <a:p>
            <a:pPr marL="304165" marR="5080" indent="-292100">
              <a:lnSpc>
                <a:spcPct val="100000"/>
              </a:lnSpc>
              <a:spcBef>
                <a:spcPts val="615"/>
              </a:spcBef>
              <a:buFont typeface="Arial MT"/>
              <a:buChar char="•"/>
              <a:tabLst>
                <a:tab pos="304165" algn="l"/>
              </a:tabLst>
            </a:pPr>
            <a:endParaRPr sz="25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810325"/>
          </a:xfrm>
          <a:prstGeom prst="rect">
            <a:avLst/>
          </a:prstGeom>
        </p:spPr>
        <p:txBody>
          <a:bodyPr vert="horz" wrap="square" lIns="0" tIns="230988" rIns="0" bIns="0" rtlCol="0">
            <a:spAutoFit/>
          </a:bodyPr>
          <a:lstStyle/>
          <a:p>
            <a:pPr marL="1284605">
              <a:lnSpc>
                <a:spcPct val="100000"/>
              </a:lnSpc>
              <a:spcBef>
                <a:spcPts val="95"/>
              </a:spcBef>
            </a:pPr>
            <a:r>
              <a:rPr sz="3750" b="0" dirty="0">
                <a:solidFill>
                  <a:srgbClr val="000000"/>
                </a:solidFill>
                <a:latin typeface="Arial MT"/>
                <a:cs typeface="Arial MT"/>
              </a:rPr>
              <a:t>Stick</a:t>
            </a:r>
            <a:r>
              <a:rPr sz="3750" b="0" spc="-105" dirty="0">
                <a:solidFill>
                  <a:srgbClr val="000000"/>
                </a:solidFill>
                <a:latin typeface="Arial MT"/>
                <a:cs typeface="Arial MT"/>
              </a:rPr>
              <a:t> </a:t>
            </a:r>
            <a:r>
              <a:rPr sz="3750" b="0" spc="-10" dirty="0">
                <a:solidFill>
                  <a:srgbClr val="000000"/>
                </a:solidFill>
                <a:latin typeface="Arial MT"/>
                <a:cs typeface="Arial MT"/>
              </a:rPr>
              <a:t>Diagrams</a:t>
            </a:r>
            <a:endParaRPr sz="3750">
              <a:latin typeface="Arial MT"/>
              <a:cs typeface="Arial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2782" y="1087647"/>
            <a:ext cx="6978276" cy="5724644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302260" indent="-289560">
              <a:lnSpc>
                <a:spcPct val="100000"/>
              </a:lnSpc>
              <a:spcBef>
                <a:spcPts val="420"/>
              </a:spcBef>
              <a:buFont typeface="Times New Roman"/>
              <a:buChar char="•"/>
              <a:tabLst>
                <a:tab pos="302260" algn="l"/>
              </a:tabLst>
            </a:pPr>
            <a:r>
              <a:rPr sz="2850" dirty="0">
                <a:latin typeface="Arial MT"/>
                <a:cs typeface="Arial MT"/>
              </a:rPr>
              <a:t>Does</a:t>
            </a:r>
            <a:r>
              <a:rPr sz="2850" spc="80" dirty="0">
                <a:latin typeface="Arial MT"/>
                <a:cs typeface="Arial MT"/>
              </a:rPr>
              <a:t> </a:t>
            </a:r>
            <a:r>
              <a:rPr sz="2850" b="1" i="1" dirty="0">
                <a:latin typeface="Arial"/>
                <a:cs typeface="Arial"/>
              </a:rPr>
              <a:t>not</a:t>
            </a:r>
            <a:r>
              <a:rPr sz="2850" b="1" i="1" spc="55" dirty="0">
                <a:latin typeface="Arial"/>
                <a:cs typeface="Arial"/>
              </a:rPr>
              <a:t> </a:t>
            </a:r>
            <a:r>
              <a:rPr sz="2850" spc="-20" dirty="0">
                <a:latin typeface="Arial MT"/>
                <a:cs typeface="Arial MT"/>
              </a:rPr>
              <a:t>show</a:t>
            </a:r>
            <a:endParaRPr sz="2850">
              <a:latin typeface="Arial MT"/>
              <a:cs typeface="Arial MT"/>
            </a:endParaRPr>
          </a:p>
          <a:p>
            <a:pPr marL="642620" lvl="1" indent="-241935">
              <a:lnSpc>
                <a:spcPct val="100000"/>
              </a:lnSpc>
              <a:spcBef>
                <a:spcPts val="305"/>
              </a:spcBef>
              <a:buFont typeface="Times New Roman"/>
              <a:buChar char="–"/>
              <a:tabLst>
                <a:tab pos="642620" algn="l"/>
              </a:tabLst>
            </a:pPr>
            <a:r>
              <a:rPr sz="2700" dirty="0">
                <a:latin typeface="Arial MT"/>
                <a:cs typeface="Arial MT"/>
              </a:rPr>
              <a:t>Exact</a:t>
            </a:r>
            <a:r>
              <a:rPr sz="2700" spc="-25" dirty="0">
                <a:latin typeface="Arial MT"/>
                <a:cs typeface="Arial MT"/>
              </a:rPr>
              <a:t> </a:t>
            </a:r>
            <a:r>
              <a:rPr sz="2700" dirty="0">
                <a:latin typeface="Arial MT"/>
                <a:cs typeface="Arial MT"/>
              </a:rPr>
              <a:t>placement</a:t>
            </a:r>
            <a:r>
              <a:rPr sz="2700" spc="-25" dirty="0">
                <a:latin typeface="Arial MT"/>
                <a:cs typeface="Arial MT"/>
              </a:rPr>
              <a:t> </a:t>
            </a:r>
            <a:r>
              <a:rPr sz="2700" dirty="0">
                <a:latin typeface="Arial MT"/>
                <a:cs typeface="Arial MT"/>
              </a:rPr>
              <a:t>of</a:t>
            </a:r>
            <a:r>
              <a:rPr sz="2700" spc="-10" dirty="0">
                <a:latin typeface="Arial MT"/>
                <a:cs typeface="Arial MT"/>
              </a:rPr>
              <a:t> components</a:t>
            </a:r>
            <a:endParaRPr sz="2700">
              <a:latin typeface="Arial MT"/>
              <a:cs typeface="Arial MT"/>
            </a:endParaRPr>
          </a:p>
          <a:p>
            <a:pPr marL="642620" lvl="1" indent="-241935">
              <a:lnSpc>
                <a:spcPct val="100000"/>
              </a:lnSpc>
              <a:spcBef>
                <a:spcPts val="300"/>
              </a:spcBef>
              <a:buFont typeface="Times New Roman"/>
              <a:buChar char="–"/>
              <a:tabLst>
                <a:tab pos="642620" algn="l"/>
              </a:tabLst>
            </a:pPr>
            <a:r>
              <a:rPr sz="2700" dirty="0">
                <a:latin typeface="Arial MT"/>
                <a:cs typeface="Arial MT"/>
              </a:rPr>
              <a:t>Transistor</a:t>
            </a:r>
            <a:r>
              <a:rPr sz="2700" spc="-145" dirty="0">
                <a:latin typeface="Arial MT"/>
                <a:cs typeface="Arial MT"/>
              </a:rPr>
              <a:t> </a:t>
            </a:r>
            <a:r>
              <a:rPr sz="2700" spc="-10" dirty="0">
                <a:latin typeface="Arial MT"/>
                <a:cs typeface="Arial MT"/>
              </a:rPr>
              <a:t>sizes</a:t>
            </a:r>
            <a:endParaRPr sz="2700">
              <a:latin typeface="Arial MT"/>
              <a:cs typeface="Arial MT"/>
            </a:endParaRPr>
          </a:p>
          <a:p>
            <a:pPr marL="641985" marR="791210" lvl="1" indent="-241300">
              <a:lnSpc>
                <a:spcPts val="2940"/>
              </a:lnSpc>
              <a:spcBef>
                <a:spcPts val="640"/>
              </a:spcBef>
              <a:buFont typeface="Times New Roman"/>
              <a:buChar char="–"/>
              <a:tabLst>
                <a:tab pos="643255" algn="l"/>
              </a:tabLst>
            </a:pPr>
            <a:r>
              <a:rPr sz="2700" dirty="0">
                <a:latin typeface="Arial MT"/>
                <a:cs typeface="Arial MT"/>
              </a:rPr>
              <a:t>Wire</a:t>
            </a:r>
            <a:r>
              <a:rPr sz="2700" spc="-10" dirty="0">
                <a:latin typeface="Arial MT"/>
                <a:cs typeface="Arial MT"/>
              </a:rPr>
              <a:t> </a:t>
            </a:r>
            <a:r>
              <a:rPr sz="2700" dirty="0">
                <a:latin typeface="Arial MT"/>
                <a:cs typeface="Arial MT"/>
              </a:rPr>
              <a:t>lengths,</a:t>
            </a:r>
            <a:r>
              <a:rPr sz="2700" spc="-5" dirty="0">
                <a:latin typeface="Arial MT"/>
                <a:cs typeface="Arial MT"/>
              </a:rPr>
              <a:t> </a:t>
            </a:r>
            <a:r>
              <a:rPr sz="2700" dirty="0">
                <a:latin typeface="Arial MT"/>
                <a:cs typeface="Arial MT"/>
              </a:rPr>
              <a:t>wire</a:t>
            </a:r>
            <a:r>
              <a:rPr sz="2700" spc="-5" dirty="0">
                <a:latin typeface="Arial MT"/>
                <a:cs typeface="Arial MT"/>
              </a:rPr>
              <a:t> </a:t>
            </a:r>
            <a:r>
              <a:rPr sz="2700" dirty="0">
                <a:latin typeface="Arial MT"/>
                <a:cs typeface="Arial MT"/>
              </a:rPr>
              <a:t>widths,</a:t>
            </a:r>
            <a:r>
              <a:rPr sz="2700" spc="-10" dirty="0">
                <a:latin typeface="Arial MT"/>
                <a:cs typeface="Arial MT"/>
              </a:rPr>
              <a:t> </a:t>
            </a:r>
            <a:r>
              <a:rPr sz="2700" spc="-25" dirty="0">
                <a:latin typeface="Arial MT"/>
                <a:cs typeface="Arial MT"/>
              </a:rPr>
              <a:t>tub 	</a:t>
            </a:r>
            <a:r>
              <a:rPr sz="2700" spc="-10" dirty="0">
                <a:latin typeface="Arial MT"/>
                <a:cs typeface="Arial MT"/>
              </a:rPr>
              <a:t>boundaries.</a:t>
            </a:r>
            <a:endParaRPr sz="2700">
              <a:latin typeface="Arial MT"/>
              <a:cs typeface="Arial MT"/>
            </a:endParaRPr>
          </a:p>
          <a:p>
            <a:pPr marL="643255" marR="5080" lvl="1" indent="-242570">
              <a:lnSpc>
                <a:spcPts val="2940"/>
              </a:lnSpc>
              <a:spcBef>
                <a:spcPts val="585"/>
              </a:spcBef>
              <a:buFont typeface="Times New Roman"/>
              <a:buChar char="–"/>
              <a:tabLst>
                <a:tab pos="643255" algn="l"/>
              </a:tabLst>
            </a:pPr>
            <a:r>
              <a:rPr sz="2700" dirty="0">
                <a:latin typeface="Arial MT"/>
                <a:cs typeface="Arial MT"/>
              </a:rPr>
              <a:t>Any</a:t>
            </a:r>
            <a:r>
              <a:rPr sz="2700" spc="-25" dirty="0">
                <a:latin typeface="Arial MT"/>
                <a:cs typeface="Arial MT"/>
              </a:rPr>
              <a:t> </a:t>
            </a:r>
            <a:r>
              <a:rPr sz="2700" dirty="0">
                <a:latin typeface="Arial MT"/>
                <a:cs typeface="Arial MT"/>
              </a:rPr>
              <a:t>other</a:t>
            </a:r>
            <a:r>
              <a:rPr sz="2700" spc="-5" dirty="0">
                <a:latin typeface="Arial MT"/>
                <a:cs typeface="Arial MT"/>
              </a:rPr>
              <a:t> </a:t>
            </a:r>
            <a:r>
              <a:rPr sz="2700" dirty="0">
                <a:latin typeface="Arial MT"/>
                <a:cs typeface="Arial MT"/>
              </a:rPr>
              <a:t>low</a:t>
            </a:r>
            <a:r>
              <a:rPr sz="2700" spc="-5" dirty="0">
                <a:latin typeface="Arial MT"/>
                <a:cs typeface="Arial MT"/>
              </a:rPr>
              <a:t> </a:t>
            </a:r>
            <a:r>
              <a:rPr sz="2700" dirty="0">
                <a:latin typeface="Arial MT"/>
                <a:cs typeface="Arial MT"/>
              </a:rPr>
              <a:t>level</a:t>
            </a:r>
            <a:r>
              <a:rPr sz="2700" spc="-20" dirty="0">
                <a:latin typeface="Arial MT"/>
                <a:cs typeface="Arial MT"/>
              </a:rPr>
              <a:t> </a:t>
            </a:r>
            <a:r>
              <a:rPr sz="2700" dirty="0">
                <a:latin typeface="Arial MT"/>
                <a:cs typeface="Arial MT"/>
              </a:rPr>
              <a:t>details</a:t>
            </a:r>
            <a:r>
              <a:rPr sz="2700" spc="-5" dirty="0">
                <a:latin typeface="Arial MT"/>
                <a:cs typeface="Arial MT"/>
              </a:rPr>
              <a:t> </a:t>
            </a:r>
            <a:r>
              <a:rPr sz="2700" dirty="0">
                <a:latin typeface="Arial MT"/>
                <a:cs typeface="Arial MT"/>
              </a:rPr>
              <a:t>such</a:t>
            </a:r>
            <a:r>
              <a:rPr sz="2700" spc="-15" dirty="0">
                <a:latin typeface="Arial MT"/>
                <a:cs typeface="Arial MT"/>
              </a:rPr>
              <a:t> </a:t>
            </a:r>
            <a:r>
              <a:rPr sz="2700" spc="-25" dirty="0">
                <a:latin typeface="Arial MT"/>
                <a:cs typeface="Arial MT"/>
              </a:rPr>
              <a:t>as </a:t>
            </a:r>
            <a:r>
              <a:rPr sz="2700" spc="-10">
                <a:latin typeface="Arial MT"/>
                <a:cs typeface="Arial MT"/>
              </a:rPr>
              <a:t>parasitics</a:t>
            </a:r>
            <a:r>
              <a:rPr sz="2700" spc="-10" smtClean="0">
                <a:latin typeface="Arial MT"/>
                <a:cs typeface="Arial MT"/>
              </a:rPr>
              <a:t>..</a:t>
            </a:r>
            <a:endParaRPr lang="en-US" sz="2700" spc="-10" dirty="0" smtClean="0">
              <a:latin typeface="Arial MT"/>
              <a:cs typeface="Arial MT"/>
            </a:endParaRPr>
          </a:p>
          <a:p>
            <a:pPr marL="302260" indent="-289560">
              <a:lnSpc>
                <a:spcPct val="100000"/>
              </a:lnSpc>
              <a:spcBef>
                <a:spcPts val="475"/>
              </a:spcBef>
              <a:buFont typeface="Times New Roman"/>
              <a:buChar char="•"/>
              <a:tabLst>
                <a:tab pos="302260" algn="l"/>
              </a:tabLst>
            </a:pPr>
            <a:r>
              <a:rPr lang="en-US" sz="2700" dirty="0" smtClean="0">
                <a:latin typeface="Arial MT"/>
                <a:cs typeface="Arial MT"/>
              </a:rPr>
              <a:t>Does</a:t>
            </a:r>
            <a:r>
              <a:rPr lang="en-US" sz="2700" spc="-20" dirty="0" smtClean="0">
                <a:latin typeface="Arial MT"/>
                <a:cs typeface="Arial MT"/>
              </a:rPr>
              <a:t> </a:t>
            </a:r>
            <a:r>
              <a:rPr lang="en-US" sz="2700" dirty="0" smtClean="0">
                <a:latin typeface="Arial MT"/>
                <a:cs typeface="Arial MT"/>
              </a:rPr>
              <a:t>show</a:t>
            </a:r>
            <a:r>
              <a:rPr lang="en-US" sz="2700" spc="-10" dirty="0" smtClean="0">
                <a:latin typeface="Arial MT"/>
                <a:cs typeface="Arial MT"/>
              </a:rPr>
              <a:t> </a:t>
            </a:r>
            <a:r>
              <a:rPr lang="en-US" sz="2700" dirty="0" smtClean="0">
                <a:latin typeface="Arial MT"/>
                <a:cs typeface="Arial MT"/>
              </a:rPr>
              <a:t>all</a:t>
            </a:r>
            <a:r>
              <a:rPr lang="en-US" sz="2700" spc="-5" dirty="0" smtClean="0">
                <a:latin typeface="Arial MT"/>
                <a:cs typeface="Arial MT"/>
              </a:rPr>
              <a:t> </a:t>
            </a:r>
            <a:r>
              <a:rPr lang="en-US" sz="2700" spc="-10" dirty="0" smtClean="0">
                <a:latin typeface="Arial MT"/>
                <a:cs typeface="Arial MT"/>
              </a:rPr>
              <a:t>components/</a:t>
            </a:r>
            <a:r>
              <a:rPr lang="en-US" sz="2700" spc="-10" dirty="0" err="1" smtClean="0">
                <a:latin typeface="Arial MT"/>
                <a:cs typeface="Arial MT"/>
              </a:rPr>
              <a:t>vias</a:t>
            </a:r>
            <a:r>
              <a:rPr lang="en-US" sz="2700" spc="-10" dirty="0" smtClean="0">
                <a:latin typeface="Arial MT"/>
                <a:cs typeface="Arial MT"/>
              </a:rPr>
              <a:t>.</a:t>
            </a:r>
            <a:endParaRPr lang="en-US" sz="2700" dirty="0" smtClean="0">
              <a:latin typeface="Arial MT"/>
              <a:cs typeface="Arial MT"/>
            </a:endParaRPr>
          </a:p>
          <a:p>
            <a:pPr marL="302260" marR="694690" indent="-290195">
              <a:lnSpc>
                <a:spcPts val="2940"/>
              </a:lnSpc>
              <a:spcBef>
                <a:spcPts val="730"/>
              </a:spcBef>
              <a:buFont typeface="Times New Roman"/>
              <a:buChar char="•"/>
              <a:tabLst>
                <a:tab pos="302260" algn="l"/>
              </a:tabLst>
            </a:pPr>
            <a:r>
              <a:rPr lang="en-US" sz="2700" dirty="0" smtClean="0">
                <a:latin typeface="Arial MT"/>
                <a:cs typeface="Arial MT"/>
              </a:rPr>
              <a:t>It</a:t>
            </a:r>
            <a:r>
              <a:rPr lang="en-US" sz="2700" spc="-15" dirty="0" smtClean="0">
                <a:latin typeface="Arial MT"/>
                <a:cs typeface="Arial MT"/>
              </a:rPr>
              <a:t> </a:t>
            </a:r>
            <a:r>
              <a:rPr lang="en-US" sz="2700" dirty="0" smtClean="0">
                <a:latin typeface="Arial MT"/>
                <a:cs typeface="Arial MT"/>
              </a:rPr>
              <a:t>shows</a:t>
            </a:r>
            <a:r>
              <a:rPr lang="en-US" sz="2700" spc="-15" dirty="0" smtClean="0">
                <a:latin typeface="Arial MT"/>
                <a:cs typeface="Arial MT"/>
              </a:rPr>
              <a:t> </a:t>
            </a:r>
            <a:r>
              <a:rPr lang="en-US" sz="2700" dirty="0" smtClean="0">
                <a:latin typeface="Arial MT"/>
                <a:cs typeface="Arial MT"/>
              </a:rPr>
              <a:t>relative</a:t>
            </a:r>
            <a:r>
              <a:rPr lang="en-US" sz="2700" spc="-10" dirty="0" smtClean="0">
                <a:latin typeface="Arial MT"/>
                <a:cs typeface="Arial MT"/>
              </a:rPr>
              <a:t> </a:t>
            </a:r>
            <a:r>
              <a:rPr lang="en-US" sz="2700" dirty="0" smtClean="0">
                <a:latin typeface="Arial MT"/>
                <a:cs typeface="Arial MT"/>
              </a:rPr>
              <a:t>placement</a:t>
            </a:r>
            <a:r>
              <a:rPr lang="en-US" sz="2700" spc="-5" dirty="0" smtClean="0">
                <a:latin typeface="Arial MT"/>
                <a:cs typeface="Arial MT"/>
              </a:rPr>
              <a:t> </a:t>
            </a:r>
            <a:r>
              <a:rPr lang="en-US" sz="2700" spc="-25" dirty="0" smtClean="0">
                <a:latin typeface="Arial MT"/>
                <a:cs typeface="Arial MT"/>
              </a:rPr>
              <a:t>of </a:t>
            </a:r>
            <a:r>
              <a:rPr lang="en-US" sz="2700" spc="-10" dirty="0" smtClean="0">
                <a:latin typeface="Arial MT"/>
                <a:cs typeface="Arial MT"/>
              </a:rPr>
              <a:t>components.</a:t>
            </a:r>
            <a:endParaRPr lang="en-US" sz="2700" dirty="0" smtClean="0">
              <a:latin typeface="Arial MT"/>
              <a:cs typeface="Arial MT"/>
            </a:endParaRPr>
          </a:p>
          <a:p>
            <a:pPr marL="302260" indent="-289560">
              <a:lnSpc>
                <a:spcPct val="100000"/>
              </a:lnSpc>
              <a:spcBef>
                <a:spcPts val="320"/>
              </a:spcBef>
              <a:buFont typeface="Times New Roman"/>
              <a:buChar char="•"/>
              <a:tabLst>
                <a:tab pos="302260" algn="l"/>
              </a:tabLst>
            </a:pPr>
            <a:r>
              <a:rPr lang="en-US" sz="2700" dirty="0" smtClean="0">
                <a:latin typeface="Arial MT"/>
                <a:cs typeface="Arial MT"/>
              </a:rPr>
              <a:t>Goes</a:t>
            </a:r>
            <a:r>
              <a:rPr lang="en-US" sz="2700" spc="-25" dirty="0" smtClean="0">
                <a:latin typeface="Arial MT"/>
                <a:cs typeface="Arial MT"/>
              </a:rPr>
              <a:t> </a:t>
            </a:r>
            <a:r>
              <a:rPr lang="en-US" sz="2700" dirty="0" smtClean="0">
                <a:latin typeface="Arial MT"/>
                <a:cs typeface="Arial MT"/>
              </a:rPr>
              <a:t>one step</a:t>
            </a:r>
            <a:r>
              <a:rPr lang="en-US" sz="2700" spc="-10" dirty="0" smtClean="0">
                <a:latin typeface="Arial MT"/>
                <a:cs typeface="Arial MT"/>
              </a:rPr>
              <a:t> </a:t>
            </a:r>
            <a:r>
              <a:rPr lang="en-US" sz="2700" dirty="0" smtClean="0">
                <a:latin typeface="Arial MT"/>
                <a:cs typeface="Arial MT"/>
              </a:rPr>
              <a:t>closer</a:t>
            </a:r>
            <a:r>
              <a:rPr lang="en-US" sz="2700" spc="-15" dirty="0" smtClean="0">
                <a:latin typeface="Arial MT"/>
                <a:cs typeface="Arial MT"/>
              </a:rPr>
              <a:t> </a:t>
            </a:r>
            <a:r>
              <a:rPr lang="en-US" sz="2700" dirty="0" smtClean="0">
                <a:latin typeface="Arial MT"/>
                <a:cs typeface="Arial MT"/>
              </a:rPr>
              <a:t>to</a:t>
            </a:r>
            <a:r>
              <a:rPr lang="en-US" sz="2700" spc="-20" dirty="0" smtClean="0">
                <a:latin typeface="Arial MT"/>
                <a:cs typeface="Arial MT"/>
              </a:rPr>
              <a:t> </a:t>
            </a:r>
            <a:r>
              <a:rPr lang="en-US" sz="2700" dirty="0" smtClean="0">
                <a:latin typeface="Arial MT"/>
                <a:cs typeface="Arial MT"/>
              </a:rPr>
              <a:t>the</a:t>
            </a:r>
            <a:r>
              <a:rPr lang="en-US" sz="2700" spc="-5" dirty="0" smtClean="0">
                <a:latin typeface="Arial MT"/>
                <a:cs typeface="Arial MT"/>
              </a:rPr>
              <a:t> </a:t>
            </a:r>
            <a:r>
              <a:rPr lang="en-US" sz="2700" spc="-10" dirty="0" smtClean="0">
                <a:latin typeface="Arial MT"/>
                <a:cs typeface="Arial MT"/>
              </a:rPr>
              <a:t>layout</a:t>
            </a:r>
            <a:endParaRPr lang="en-US" sz="2700" dirty="0" smtClean="0">
              <a:latin typeface="Arial MT"/>
              <a:cs typeface="Arial MT"/>
            </a:endParaRPr>
          </a:p>
          <a:p>
            <a:pPr marL="302260" indent="-289560">
              <a:lnSpc>
                <a:spcPct val="100000"/>
              </a:lnSpc>
              <a:spcBef>
                <a:spcPts val="385"/>
              </a:spcBef>
              <a:buFont typeface="Times New Roman"/>
              <a:buChar char="•"/>
              <a:tabLst>
                <a:tab pos="302260" algn="l"/>
              </a:tabLst>
            </a:pPr>
            <a:r>
              <a:rPr lang="en-US" sz="2700" dirty="0" smtClean="0">
                <a:latin typeface="Arial MT"/>
                <a:cs typeface="Arial MT"/>
              </a:rPr>
              <a:t>Helps</a:t>
            </a:r>
            <a:r>
              <a:rPr lang="en-US" sz="2700" spc="-15" dirty="0" smtClean="0">
                <a:latin typeface="Arial MT"/>
                <a:cs typeface="Arial MT"/>
              </a:rPr>
              <a:t> </a:t>
            </a:r>
            <a:r>
              <a:rPr lang="en-US" sz="2700" dirty="0" smtClean="0">
                <a:latin typeface="Arial MT"/>
                <a:cs typeface="Arial MT"/>
              </a:rPr>
              <a:t>plan</a:t>
            </a:r>
            <a:r>
              <a:rPr lang="en-US" sz="2700" spc="-15" dirty="0" smtClean="0">
                <a:latin typeface="Arial MT"/>
                <a:cs typeface="Arial MT"/>
              </a:rPr>
              <a:t> </a:t>
            </a:r>
            <a:r>
              <a:rPr lang="en-US" sz="2700" dirty="0" smtClean="0">
                <a:latin typeface="Arial MT"/>
                <a:cs typeface="Arial MT"/>
              </a:rPr>
              <a:t>the</a:t>
            </a:r>
            <a:r>
              <a:rPr lang="en-US" sz="2700" spc="-15" dirty="0" smtClean="0">
                <a:latin typeface="Arial MT"/>
                <a:cs typeface="Arial MT"/>
              </a:rPr>
              <a:t> </a:t>
            </a:r>
            <a:r>
              <a:rPr lang="en-US" sz="2700" dirty="0" smtClean="0">
                <a:latin typeface="Arial MT"/>
                <a:cs typeface="Arial MT"/>
              </a:rPr>
              <a:t>layout</a:t>
            </a:r>
            <a:r>
              <a:rPr lang="en-US" sz="2700" spc="-20" dirty="0" smtClean="0">
                <a:latin typeface="Arial MT"/>
                <a:cs typeface="Arial MT"/>
              </a:rPr>
              <a:t> </a:t>
            </a:r>
            <a:r>
              <a:rPr lang="en-US" sz="2700" dirty="0" smtClean="0">
                <a:latin typeface="Arial MT"/>
                <a:cs typeface="Arial MT"/>
              </a:rPr>
              <a:t>and</a:t>
            </a:r>
            <a:r>
              <a:rPr lang="en-US" sz="2700" spc="-10" dirty="0" smtClean="0">
                <a:latin typeface="Arial MT"/>
                <a:cs typeface="Arial MT"/>
              </a:rPr>
              <a:t> routing</a:t>
            </a:r>
            <a:endParaRPr lang="en-US" sz="2700" dirty="0" smtClean="0">
              <a:latin typeface="Arial MT"/>
              <a:cs typeface="Arial MT"/>
            </a:endParaRPr>
          </a:p>
          <a:p>
            <a:pPr marL="643255" marR="5080" lvl="1" indent="-242570">
              <a:lnSpc>
                <a:spcPts val="2940"/>
              </a:lnSpc>
              <a:spcBef>
                <a:spcPts val="585"/>
              </a:spcBef>
              <a:buFont typeface="Times New Roman"/>
              <a:buChar char="–"/>
              <a:tabLst>
                <a:tab pos="643255" algn="l"/>
              </a:tabLst>
            </a:pPr>
            <a:endParaRPr sz="27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58926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750" b="0" dirty="0">
                <a:solidFill>
                  <a:srgbClr val="000000"/>
                </a:solidFill>
                <a:latin typeface="Calibri"/>
                <a:cs typeface="Calibri"/>
              </a:rPr>
              <a:t>Stick</a:t>
            </a:r>
            <a:r>
              <a:rPr sz="3750" b="0" spc="-16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750" b="0" spc="-20" dirty="0">
                <a:solidFill>
                  <a:srgbClr val="000000"/>
                </a:solidFill>
                <a:latin typeface="Calibri"/>
                <a:cs typeface="Calibri"/>
              </a:rPr>
              <a:t>Diagrams</a:t>
            </a:r>
            <a:r>
              <a:rPr sz="3750" b="0" spc="-14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750" b="0" dirty="0">
                <a:solidFill>
                  <a:srgbClr val="000000"/>
                </a:solidFill>
                <a:latin typeface="Calibri"/>
                <a:cs typeface="Calibri"/>
              </a:rPr>
              <a:t>–</a:t>
            </a:r>
            <a:r>
              <a:rPr sz="3750" b="0" spc="-6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750" b="0" dirty="0">
                <a:solidFill>
                  <a:srgbClr val="000000"/>
                </a:solidFill>
                <a:latin typeface="Calibri"/>
                <a:cs typeface="Calibri"/>
              </a:rPr>
              <a:t>Some</a:t>
            </a:r>
            <a:r>
              <a:rPr sz="3750" b="0" spc="-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750" b="0" spc="-10" dirty="0">
                <a:solidFill>
                  <a:srgbClr val="000000"/>
                </a:solidFill>
                <a:latin typeface="Calibri"/>
                <a:cs typeface="Calibri"/>
              </a:rPr>
              <a:t>rules</a:t>
            </a:r>
            <a:endParaRPr sz="375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3699" y="874221"/>
            <a:ext cx="7847853" cy="1443985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304165" indent="-291465">
              <a:lnSpc>
                <a:spcPct val="100000"/>
              </a:lnSpc>
              <a:spcBef>
                <a:spcPts val="775"/>
              </a:spcBef>
              <a:buFont typeface="Arial MT"/>
              <a:buChar char="•"/>
              <a:tabLst>
                <a:tab pos="304165" algn="l"/>
              </a:tabLst>
            </a:pPr>
            <a:r>
              <a:rPr sz="2700" dirty="0">
                <a:latin typeface="Calibri"/>
                <a:cs typeface="Calibri"/>
              </a:rPr>
              <a:t>Rule</a:t>
            </a:r>
            <a:r>
              <a:rPr sz="2700" spc="-35" dirty="0">
                <a:latin typeface="Times New Roman"/>
                <a:cs typeface="Times New Roman"/>
              </a:rPr>
              <a:t> </a:t>
            </a:r>
            <a:r>
              <a:rPr sz="2700" spc="-25" dirty="0">
                <a:latin typeface="Calibri"/>
                <a:cs typeface="Calibri"/>
              </a:rPr>
              <a:t>1.</a:t>
            </a:r>
            <a:endParaRPr sz="2700">
              <a:latin typeface="Calibri"/>
              <a:cs typeface="Calibri"/>
            </a:endParaRPr>
          </a:p>
          <a:p>
            <a:pPr marL="304165" marR="5080" indent="-292100">
              <a:lnSpc>
                <a:spcPct val="100800"/>
              </a:lnSpc>
              <a:spcBef>
                <a:spcPts val="650"/>
              </a:spcBef>
              <a:buChar char="•"/>
              <a:tabLst>
                <a:tab pos="304165" algn="l"/>
                <a:tab pos="538480" algn="l"/>
              </a:tabLst>
            </a:pPr>
            <a:r>
              <a:rPr sz="2700" dirty="0">
                <a:latin typeface="Arial MT"/>
                <a:cs typeface="Arial MT"/>
              </a:rPr>
              <a:t>	</a:t>
            </a:r>
            <a:r>
              <a:rPr sz="2700" dirty="0">
                <a:latin typeface="Calibri"/>
                <a:cs typeface="Calibri"/>
              </a:rPr>
              <a:t>When</a:t>
            </a:r>
            <a:r>
              <a:rPr sz="2700" spc="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two</a:t>
            </a:r>
            <a:r>
              <a:rPr sz="2700" spc="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or</a:t>
            </a:r>
            <a:r>
              <a:rPr sz="2700" spc="-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more</a:t>
            </a:r>
            <a:r>
              <a:rPr sz="2700" spc="-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‘sticks’</a:t>
            </a:r>
            <a:r>
              <a:rPr sz="2700" spc="1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of</a:t>
            </a:r>
            <a:r>
              <a:rPr sz="2700" spc="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the same</a:t>
            </a:r>
            <a:r>
              <a:rPr sz="2700" spc="10" dirty="0">
                <a:latin typeface="Calibri"/>
                <a:cs typeface="Calibri"/>
              </a:rPr>
              <a:t> </a:t>
            </a:r>
            <a:r>
              <a:rPr sz="2700" spc="-20" dirty="0">
                <a:latin typeface="Calibri"/>
                <a:cs typeface="Calibri"/>
              </a:rPr>
              <a:t>type </a:t>
            </a:r>
            <a:r>
              <a:rPr sz="2700" dirty="0">
                <a:latin typeface="Calibri"/>
                <a:cs typeface="Calibri"/>
              </a:rPr>
              <a:t>cross</a:t>
            </a:r>
            <a:r>
              <a:rPr sz="2700" spc="-6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Calibri"/>
                <a:cs typeface="Calibri"/>
              </a:rPr>
              <a:t>or</a:t>
            </a:r>
            <a:r>
              <a:rPr sz="2700" spc="-4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Calibri"/>
                <a:cs typeface="Calibri"/>
              </a:rPr>
              <a:t>touch</a:t>
            </a:r>
            <a:r>
              <a:rPr sz="2700" spc="-2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Calibri"/>
                <a:cs typeface="Calibri"/>
              </a:rPr>
              <a:t>each</a:t>
            </a:r>
            <a:r>
              <a:rPr sz="2700" spc="-4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Calibri"/>
                <a:cs typeface="Calibri"/>
              </a:rPr>
              <a:t>other</a:t>
            </a:r>
            <a:r>
              <a:rPr sz="2700" spc="-5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Calibri"/>
                <a:cs typeface="Calibri"/>
              </a:rPr>
              <a:t>that</a:t>
            </a:r>
            <a:r>
              <a:rPr sz="2700" spc="-25" dirty="0">
                <a:latin typeface="Times New Roman"/>
                <a:cs typeface="Times New Roman"/>
              </a:rPr>
              <a:t> </a:t>
            </a:r>
            <a:r>
              <a:rPr sz="2700" spc="-10" dirty="0">
                <a:latin typeface="Calibri"/>
                <a:cs typeface="Calibri"/>
              </a:rPr>
              <a:t>represents</a:t>
            </a:r>
            <a:r>
              <a:rPr sz="2700" spc="-1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Calibri"/>
                <a:cs typeface="Calibri"/>
              </a:rPr>
              <a:t>electrical</a:t>
            </a:r>
            <a:r>
              <a:rPr sz="2700" spc="-85" dirty="0">
                <a:latin typeface="Times New Roman"/>
                <a:cs typeface="Times New Roman"/>
              </a:rPr>
              <a:t> </a:t>
            </a:r>
            <a:r>
              <a:rPr sz="2700" spc="-10" dirty="0">
                <a:latin typeface="Calibri"/>
                <a:cs typeface="Calibri"/>
              </a:rPr>
              <a:t>contact.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241176" y="3948546"/>
            <a:ext cx="1447800" cy="397452"/>
          </a:xfrm>
          <a:custGeom>
            <a:avLst/>
            <a:gdLst/>
            <a:ahLst/>
            <a:cxnLst/>
            <a:rect l="l" t="t" r="r" b="b"/>
            <a:pathLst>
              <a:path w="1230629" h="582929">
                <a:moveTo>
                  <a:pt x="0" y="582929"/>
                </a:moveTo>
                <a:lnTo>
                  <a:pt x="1230629" y="582929"/>
                </a:lnTo>
              </a:path>
              <a:path w="1230629" h="582929">
                <a:moveTo>
                  <a:pt x="647699" y="0"/>
                </a:moveTo>
                <a:lnTo>
                  <a:pt x="647699" y="582929"/>
                </a:lnTo>
              </a:path>
            </a:pathLst>
          </a:custGeom>
          <a:ln w="32384">
            <a:solidFill>
              <a:srgbClr val="3265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562599" y="2384713"/>
            <a:ext cx="1447800" cy="397452"/>
          </a:xfrm>
          <a:custGeom>
            <a:avLst/>
            <a:gdLst/>
            <a:ahLst/>
            <a:cxnLst/>
            <a:rect l="l" t="t" r="r" b="b"/>
            <a:pathLst>
              <a:path w="1230629" h="582929">
                <a:moveTo>
                  <a:pt x="0" y="323849"/>
                </a:moveTo>
                <a:lnTo>
                  <a:pt x="1230629" y="323849"/>
                </a:lnTo>
              </a:path>
              <a:path w="1230629" h="582929">
                <a:moveTo>
                  <a:pt x="647699" y="0"/>
                </a:moveTo>
                <a:lnTo>
                  <a:pt x="647699" y="582929"/>
                </a:lnTo>
              </a:path>
            </a:pathLst>
          </a:custGeom>
          <a:ln w="32384">
            <a:solidFill>
              <a:srgbClr val="FF32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" name="object 6"/>
          <p:cNvGrpSpPr/>
          <p:nvPr/>
        </p:nvGrpSpPr>
        <p:grpSpPr>
          <a:xfrm>
            <a:off x="-4762" y="-2760"/>
            <a:ext cx="9153712" cy="314758"/>
            <a:chOff x="-4048" y="-4048"/>
            <a:chExt cx="7780655" cy="461645"/>
          </a:xfrm>
        </p:grpSpPr>
        <p:sp>
          <p:nvSpPr>
            <p:cNvPr id="7" name="object 7"/>
            <p:cNvSpPr/>
            <p:nvPr/>
          </p:nvSpPr>
          <p:spPr>
            <a:xfrm>
              <a:off x="0" y="0"/>
              <a:ext cx="7772400" cy="453390"/>
            </a:xfrm>
            <a:custGeom>
              <a:avLst/>
              <a:gdLst/>
              <a:ahLst/>
              <a:cxnLst/>
              <a:rect l="l" t="t" r="r" b="b"/>
              <a:pathLst>
                <a:path w="7772400" h="453390">
                  <a:moveTo>
                    <a:pt x="7772399" y="0"/>
                  </a:moveTo>
                  <a:lnTo>
                    <a:pt x="0" y="0"/>
                  </a:lnTo>
                  <a:lnTo>
                    <a:pt x="0" y="453389"/>
                  </a:lnTo>
                  <a:lnTo>
                    <a:pt x="7772399" y="453389"/>
                  </a:lnTo>
                  <a:lnTo>
                    <a:pt x="7772399" y="0"/>
                  </a:lnTo>
                  <a:close/>
                </a:path>
              </a:pathLst>
            </a:custGeom>
            <a:solidFill>
              <a:srgbClr val="0032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0"/>
              <a:ext cx="7772400" cy="453390"/>
            </a:xfrm>
            <a:custGeom>
              <a:avLst/>
              <a:gdLst/>
              <a:ahLst/>
              <a:cxnLst/>
              <a:rect l="l" t="t" r="r" b="b"/>
              <a:pathLst>
                <a:path w="7772400" h="453390">
                  <a:moveTo>
                    <a:pt x="0" y="453389"/>
                  </a:moveTo>
                  <a:lnTo>
                    <a:pt x="7772399" y="453389"/>
                  </a:lnTo>
                  <a:lnTo>
                    <a:pt x="7772399" y="0"/>
                  </a:lnTo>
                  <a:lnTo>
                    <a:pt x="0" y="0"/>
                  </a:lnTo>
                  <a:lnTo>
                    <a:pt x="0" y="453389"/>
                  </a:lnTo>
                  <a:close/>
                </a:path>
              </a:pathLst>
            </a:custGeom>
            <a:ln w="8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896470" y="2909455"/>
            <a:ext cx="7261412" cy="1098634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303530" indent="-290830" algn="just">
              <a:lnSpc>
                <a:spcPct val="100000"/>
              </a:lnSpc>
              <a:spcBef>
                <a:spcPts val="775"/>
              </a:spcBef>
              <a:buFont typeface="Arial MT"/>
              <a:buChar char="•"/>
              <a:tabLst>
                <a:tab pos="303530" algn="l"/>
              </a:tabLst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Rule</a:t>
            </a:r>
            <a:r>
              <a:rPr lang="en-US" sz="1600" spc="-3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25" dirty="0" smtClean="0">
                <a:latin typeface="Times New Roman" pitchFamily="18" charset="0"/>
                <a:cs typeface="Times New Roman" pitchFamily="18" charset="0"/>
              </a:rPr>
              <a:t>2.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304165" marR="5080" indent="-292100" algn="just">
              <a:lnSpc>
                <a:spcPct val="100800"/>
              </a:lnSpc>
              <a:spcBef>
                <a:spcPts val="650"/>
              </a:spcBef>
              <a:buFont typeface="Arial MT"/>
              <a:buChar char="•"/>
              <a:tabLst>
                <a:tab pos="304165" algn="l"/>
                <a:tab pos="788670" algn="l"/>
              </a:tabLst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	When</a:t>
            </a:r>
            <a:r>
              <a:rPr lang="en-US" sz="1600" spc="-3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two</a:t>
            </a:r>
            <a:r>
              <a:rPr lang="en-US" sz="1600" spc="-3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en-US" sz="1600" spc="-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more</a:t>
            </a:r>
            <a:r>
              <a:rPr lang="en-US" sz="1600" spc="-4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‘sticks’</a:t>
            </a:r>
            <a:r>
              <a:rPr lang="en-US" sz="1600" spc="-2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sz="1600" spc="-3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different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20" dirty="0" smtClean="0">
                <a:latin typeface="Times New Roman" pitchFamily="18" charset="0"/>
                <a:cs typeface="Times New Roman" pitchFamily="18" charset="0"/>
              </a:rPr>
              <a:t>type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cross</a:t>
            </a:r>
            <a:r>
              <a:rPr lang="en-US" sz="1600" spc="-6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en-US" sz="1600" spc="-4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touch</a:t>
            </a:r>
            <a:r>
              <a:rPr lang="en-US" sz="1600" spc="-3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each</a:t>
            </a:r>
            <a:r>
              <a:rPr lang="en-US" sz="1600" spc="-4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other</a:t>
            </a:r>
            <a:r>
              <a:rPr lang="en-US" sz="1600" spc="-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there</a:t>
            </a:r>
            <a:r>
              <a:rPr lang="en-US" sz="1600" spc="-5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sz="1600" spc="-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no</a:t>
            </a:r>
            <a:r>
              <a:rPr lang="en-US" sz="1600" spc="-3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electrical contact.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304165" marR="713105" algn="just">
              <a:lnSpc>
                <a:spcPct val="100699"/>
              </a:lnSpc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(If</a:t>
            </a:r>
            <a:r>
              <a:rPr lang="en-US" sz="1600" spc="-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electrical</a:t>
            </a:r>
            <a:r>
              <a:rPr lang="en-US" sz="1600" spc="-7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contact</a:t>
            </a:r>
            <a:r>
              <a:rPr lang="en-US" sz="1600" spc="-5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sz="1600" spc="-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needed</a:t>
            </a:r>
            <a:r>
              <a:rPr lang="en-US" sz="1600" spc="-6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en-US" sz="1600" spc="-7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have</a:t>
            </a:r>
            <a:r>
              <a:rPr lang="en-US" sz="1600" spc="-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25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show</a:t>
            </a:r>
            <a:r>
              <a:rPr lang="en-US" sz="1600" spc="-2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1600" spc="-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connection</a:t>
            </a:r>
            <a:r>
              <a:rPr lang="en-US" sz="1600" spc="-2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explicitly).</a:t>
            </a:r>
            <a:endParaRPr sz="150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" name="object 4"/>
          <p:cNvGrpSpPr/>
          <p:nvPr/>
        </p:nvGrpSpPr>
        <p:grpSpPr>
          <a:xfrm>
            <a:off x="2362199" y="2208068"/>
            <a:ext cx="1447800" cy="408709"/>
            <a:chOff x="2007869" y="3238500"/>
            <a:chExt cx="1230630" cy="599440"/>
          </a:xfrm>
        </p:grpSpPr>
        <p:sp>
          <p:nvSpPr>
            <p:cNvPr id="13" name="object 5"/>
            <p:cNvSpPr/>
            <p:nvPr/>
          </p:nvSpPr>
          <p:spPr>
            <a:xfrm>
              <a:off x="2007869" y="3821429"/>
              <a:ext cx="1230630" cy="0"/>
            </a:xfrm>
            <a:custGeom>
              <a:avLst/>
              <a:gdLst/>
              <a:ahLst/>
              <a:cxnLst/>
              <a:rect l="l" t="t" r="r" b="b"/>
              <a:pathLst>
                <a:path w="1230630">
                  <a:moveTo>
                    <a:pt x="0" y="0"/>
                  </a:moveTo>
                  <a:lnTo>
                    <a:pt x="1230629" y="0"/>
                  </a:lnTo>
                </a:path>
              </a:pathLst>
            </a:custGeom>
            <a:ln w="32384">
              <a:solidFill>
                <a:srgbClr val="3265C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6"/>
            <p:cNvSpPr/>
            <p:nvPr/>
          </p:nvSpPr>
          <p:spPr>
            <a:xfrm>
              <a:off x="2655569" y="3238500"/>
              <a:ext cx="0" cy="582930"/>
            </a:xfrm>
            <a:custGeom>
              <a:avLst/>
              <a:gdLst/>
              <a:ahLst/>
              <a:cxnLst/>
              <a:rect l="l" t="t" r="r" b="b"/>
              <a:pathLst>
                <a:path h="582929">
                  <a:moveTo>
                    <a:pt x="0" y="0"/>
                  </a:moveTo>
                  <a:lnTo>
                    <a:pt x="0" y="582929"/>
                  </a:lnTo>
                </a:path>
              </a:pathLst>
            </a:custGeom>
            <a:ln w="32384">
              <a:solidFill>
                <a:srgbClr val="FF32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1" name="object 7"/>
          <p:cNvGrpSpPr/>
          <p:nvPr/>
        </p:nvGrpSpPr>
        <p:grpSpPr>
          <a:xfrm>
            <a:off x="5289176" y="4052455"/>
            <a:ext cx="1447800" cy="397452"/>
            <a:chOff x="4663439" y="3497579"/>
            <a:chExt cx="1230630" cy="582930"/>
          </a:xfrm>
        </p:grpSpPr>
        <p:sp>
          <p:nvSpPr>
            <p:cNvPr id="16" name="object 8"/>
            <p:cNvSpPr/>
            <p:nvPr/>
          </p:nvSpPr>
          <p:spPr>
            <a:xfrm>
              <a:off x="4663439" y="3821429"/>
              <a:ext cx="1230630" cy="0"/>
            </a:xfrm>
            <a:custGeom>
              <a:avLst/>
              <a:gdLst/>
              <a:ahLst/>
              <a:cxnLst/>
              <a:rect l="l" t="t" r="r" b="b"/>
              <a:pathLst>
                <a:path w="1230629">
                  <a:moveTo>
                    <a:pt x="0" y="0"/>
                  </a:moveTo>
                  <a:lnTo>
                    <a:pt x="1230629" y="0"/>
                  </a:lnTo>
                </a:path>
              </a:pathLst>
            </a:custGeom>
            <a:ln w="32384">
              <a:solidFill>
                <a:srgbClr val="CC65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9"/>
            <p:cNvSpPr/>
            <p:nvPr/>
          </p:nvSpPr>
          <p:spPr>
            <a:xfrm>
              <a:off x="5311139" y="3497579"/>
              <a:ext cx="0" cy="582930"/>
            </a:xfrm>
            <a:custGeom>
              <a:avLst/>
              <a:gdLst/>
              <a:ahLst/>
              <a:cxnLst/>
              <a:rect l="l" t="t" r="r" b="b"/>
              <a:pathLst>
                <a:path h="582929">
                  <a:moveTo>
                    <a:pt x="0" y="0"/>
                  </a:moveTo>
                  <a:lnTo>
                    <a:pt x="0" y="582929"/>
                  </a:lnTo>
                </a:path>
              </a:pathLst>
            </a:custGeom>
            <a:ln w="32384">
              <a:solidFill>
                <a:srgbClr val="3265C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2" name="object 10"/>
          <p:cNvGrpSpPr/>
          <p:nvPr/>
        </p:nvGrpSpPr>
        <p:grpSpPr>
          <a:xfrm>
            <a:off x="2241176" y="4883728"/>
            <a:ext cx="1447800" cy="444644"/>
            <a:chOff x="2007869" y="4339590"/>
            <a:chExt cx="1230630" cy="652145"/>
          </a:xfrm>
        </p:grpSpPr>
        <p:sp>
          <p:nvSpPr>
            <p:cNvPr id="19" name="object 11"/>
            <p:cNvSpPr/>
            <p:nvPr/>
          </p:nvSpPr>
          <p:spPr>
            <a:xfrm>
              <a:off x="2007869" y="4922520"/>
              <a:ext cx="1230630" cy="0"/>
            </a:xfrm>
            <a:custGeom>
              <a:avLst/>
              <a:gdLst/>
              <a:ahLst/>
              <a:cxnLst/>
              <a:rect l="l" t="t" r="r" b="b"/>
              <a:pathLst>
                <a:path w="1230630">
                  <a:moveTo>
                    <a:pt x="0" y="0"/>
                  </a:moveTo>
                  <a:lnTo>
                    <a:pt x="1230629" y="0"/>
                  </a:lnTo>
                </a:path>
              </a:pathLst>
            </a:custGeom>
            <a:ln w="32384">
              <a:solidFill>
                <a:srgbClr val="3265C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12"/>
            <p:cNvSpPr/>
            <p:nvPr/>
          </p:nvSpPr>
          <p:spPr>
            <a:xfrm>
              <a:off x="2655569" y="4339590"/>
              <a:ext cx="0" cy="582930"/>
            </a:xfrm>
            <a:custGeom>
              <a:avLst/>
              <a:gdLst/>
              <a:ahLst/>
              <a:cxnLst/>
              <a:rect l="l" t="t" r="r" b="b"/>
              <a:pathLst>
                <a:path h="582929">
                  <a:moveTo>
                    <a:pt x="0" y="0"/>
                  </a:moveTo>
                  <a:lnTo>
                    <a:pt x="0" y="582929"/>
                  </a:lnTo>
                </a:path>
              </a:pathLst>
            </a:custGeom>
            <a:ln w="32384">
              <a:solidFill>
                <a:srgbClr val="FF32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" name="object 1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586751" y="4853702"/>
              <a:ext cx="137636" cy="137636"/>
            </a:xfrm>
            <a:prstGeom prst="rect">
              <a:avLst/>
            </a:prstGeom>
          </p:spPr>
        </p:pic>
      </p:grpSp>
      <p:grpSp>
        <p:nvGrpSpPr>
          <p:cNvPr id="15" name="object 14"/>
          <p:cNvGrpSpPr/>
          <p:nvPr/>
        </p:nvGrpSpPr>
        <p:grpSpPr>
          <a:xfrm>
            <a:off x="5199529" y="4987637"/>
            <a:ext cx="1447800" cy="397452"/>
            <a:chOff x="4663439" y="4598670"/>
            <a:chExt cx="1230630" cy="582930"/>
          </a:xfrm>
        </p:grpSpPr>
        <p:sp>
          <p:nvSpPr>
            <p:cNvPr id="23" name="object 15"/>
            <p:cNvSpPr/>
            <p:nvPr/>
          </p:nvSpPr>
          <p:spPr>
            <a:xfrm>
              <a:off x="4663439" y="4922520"/>
              <a:ext cx="1230630" cy="0"/>
            </a:xfrm>
            <a:custGeom>
              <a:avLst/>
              <a:gdLst/>
              <a:ahLst/>
              <a:cxnLst/>
              <a:rect l="l" t="t" r="r" b="b"/>
              <a:pathLst>
                <a:path w="1230629">
                  <a:moveTo>
                    <a:pt x="0" y="0"/>
                  </a:moveTo>
                  <a:lnTo>
                    <a:pt x="1230629" y="0"/>
                  </a:lnTo>
                </a:path>
              </a:pathLst>
            </a:custGeom>
            <a:ln w="32384">
              <a:solidFill>
                <a:srgbClr val="CC65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16"/>
            <p:cNvSpPr/>
            <p:nvPr/>
          </p:nvSpPr>
          <p:spPr>
            <a:xfrm>
              <a:off x="5311139" y="4598670"/>
              <a:ext cx="0" cy="582930"/>
            </a:xfrm>
            <a:custGeom>
              <a:avLst/>
              <a:gdLst/>
              <a:ahLst/>
              <a:cxnLst/>
              <a:rect l="l" t="t" r="r" b="b"/>
              <a:pathLst>
                <a:path h="582929">
                  <a:moveTo>
                    <a:pt x="0" y="0"/>
                  </a:moveTo>
                  <a:lnTo>
                    <a:pt x="0" y="582929"/>
                  </a:lnTo>
                </a:path>
              </a:pathLst>
            </a:custGeom>
            <a:ln w="32384">
              <a:solidFill>
                <a:srgbClr val="3265C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5" name="object 1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42321" y="4853701"/>
              <a:ext cx="137636" cy="137636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74313" y="266213"/>
            <a:ext cx="6395571" cy="58926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750" b="0" dirty="0">
                <a:solidFill>
                  <a:srgbClr val="000000"/>
                </a:solidFill>
                <a:latin typeface="Calibri"/>
                <a:cs typeface="Calibri"/>
              </a:rPr>
              <a:t>Stick</a:t>
            </a:r>
            <a:r>
              <a:rPr sz="3750" b="0" spc="-16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750" b="0" spc="-20" dirty="0">
                <a:solidFill>
                  <a:srgbClr val="000000"/>
                </a:solidFill>
                <a:latin typeface="Calibri"/>
                <a:cs typeface="Calibri"/>
              </a:rPr>
              <a:t>Diagrams</a:t>
            </a:r>
            <a:r>
              <a:rPr sz="3750" b="0" spc="-14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750" b="0" dirty="0">
                <a:solidFill>
                  <a:srgbClr val="000000"/>
                </a:solidFill>
                <a:latin typeface="Calibri"/>
                <a:cs typeface="Calibri"/>
              </a:rPr>
              <a:t>–</a:t>
            </a:r>
            <a:r>
              <a:rPr sz="3750" b="0" spc="-6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750" b="0" dirty="0">
                <a:solidFill>
                  <a:srgbClr val="000000"/>
                </a:solidFill>
                <a:latin typeface="Calibri"/>
                <a:cs typeface="Calibri"/>
              </a:rPr>
              <a:t>Some</a:t>
            </a:r>
            <a:r>
              <a:rPr sz="3750" b="0" spc="-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750" b="0" spc="-10" dirty="0">
                <a:solidFill>
                  <a:srgbClr val="000000"/>
                </a:solidFill>
                <a:latin typeface="Calibri"/>
                <a:cs typeface="Calibri"/>
              </a:rPr>
              <a:t>rules</a:t>
            </a:r>
            <a:endParaRPr sz="375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3700" y="874221"/>
            <a:ext cx="8006229" cy="1443985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304165" indent="-291465">
              <a:lnSpc>
                <a:spcPct val="100000"/>
              </a:lnSpc>
              <a:spcBef>
                <a:spcPts val="775"/>
              </a:spcBef>
              <a:buFont typeface="Arial MT"/>
              <a:buChar char="•"/>
              <a:tabLst>
                <a:tab pos="304165" algn="l"/>
              </a:tabLst>
            </a:pPr>
            <a:r>
              <a:rPr sz="2700" dirty="0">
                <a:latin typeface="Calibri"/>
                <a:cs typeface="Calibri"/>
              </a:rPr>
              <a:t>Rule</a:t>
            </a:r>
            <a:r>
              <a:rPr sz="2700" spc="-35" dirty="0">
                <a:latin typeface="Times New Roman"/>
                <a:cs typeface="Times New Roman"/>
              </a:rPr>
              <a:t> </a:t>
            </a:r>
            <a:r>
              <a:rPr sz="2700" spc="-25" dirty="0">
                <a:latin typeface="Calibri"/>
                <a:cs typeface="Calibri"/>
              </a:rPr>
              <a:t>3.</a:t>
            </a:r>
            <a:endParaRPr sz="2700">
              <a:latin typeface="Calibri"/>
              <a:cs typeface="Calibri"/>
            </a:endParaRPr>
          </a:p>
          <a:p>
            <a:pPr marL="304165" marR="5080" indent="-292100">
              <a:lnSpc>
                <a:spcPct val="100699"/>
              </a:lnSpc>
              <a:spcBef>
                <a:spcPts val="650"/>
              </a:spcBef>
              <a:buChar char="•"/>
              <a:tabLst>
                <a:tab pos="304165" algn="l"/>
                <a:tab pos="772795" algn="l"/>
              </a:tabLst>
            </a:pPr>
            <a:r>
              <a:rPr sz="2700" dirty="0">
                <a:latin typeface="Arial MT"/>
                <a:cs typeface="Arial MT"/>
              </a:rPr>
              <a:t>	</a:t>
            </a:r>
            <a:r>
              <a:rPr sz="2700" dirty="0">
                <a:latin typeface="Calibri"/>
                <a:cs typeface="Calibri"/>
              </a:rPr>
              <a:t>When</a:t>
            </a:r>
            <a:r>
              <a:rPr sz="2700" spc="-5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Calibri"/>
                <a:cs typeface="Calibri"/>
              </a:rPr>
              <a:t>a</a:t>
            </a:r>
            <a:r>
              <a:rPr sz="2700" spc="-4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Calibri"/>
                <a:cs typeface="Calibri"/>
              </a:rPr>
              <a:t>poly</a:t>
            </a:r>
            <a:r>
              <a:rPr sz="2700" spc="-4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Calibri"/>
                <a:cs typeface="Calibri"/>
              </a:rPr>
              <a:t>crosses</a:t>
            </a:r>
            <a:r>
              <a:rPr sz="2700" spc="-7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Calibri"/>
                <a:cs typeface="Calibri"/>
              </a:rPr>
              <a:t>diffusion</a:t>
            </a:r>
            <a:r>
              <a:rPr sz="2700" spc="-1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Calibri"/>
                <a:cs typeface="Calibri"/>
              </a:rPr>
              <a:t>it</a:t>
            </a:r>
            <a:r>
              <a:rPr sz="2700" spc="-40" dirty="0">
                <a:latin typeface="Times New Roman"/>
                <a:cs typeface="Times New Roman"/>
              </a:rPr>
              <a:t> </a:t>
            </a:r>
            <a:r>
              <a:rPr sz="2700" spc="-10" dirty="0">
                <a:latin typeface="Calibri"/>
                <a:cs typeface="Calibri"/>
              </a:rPr>
              <a:t>represents</a:t>
            </a:r>
            <a:r>
              <a:rPr sz="2700" spc="-1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Calibri"/>
                <a:cs typeface="Calibri"/>
              </a:rPr>
              <a:t>a</a:t>
            </a:r>
            <a:r>
              <a:rPr sz="2700" spc="-50" dirty="0">
                <a:latin typeface="Times New Roman"/>
                <a:cs typeface="Times New Roman"/>
              </a:rPr>
              <a:t> </a:t>
            </a:r>
            <a:r>
              <a:rPr sz="2700" spc="-10" dirty="0">
                <a:latin typeface="Calibri"/>
                <a:cs typeface="Calibri"/>
              </a:rPr>
              <a:t>transistor.</a:t>
            </a:r>
            <a:endParaRPr sz="2700">
              <a:latin typeface="Calibri"/>
              <a:cs typeface="Calibri"/>
            </a:endParaRPr>
          </a:p>
        </p:txBody>
      </p:sp>
      <p:grpSp>
        <p:nvGrpSpPr>
          <p:cNvPr id="4" name="object 5"/>
          <p:cNvGrpSpPr/>
          <p:nvPr/>
        </p:nvGrpSpPr>
        <p:grpSpPr>
          <a:xfrm>
            <a:off x="2286000" y="1943100"/>
            <a:ext cx="1447800" cy="397452"/>
            <a:chOff x="1943100" y="2849880"/>
            <a:chExt cx="1230630" cy="582930"/>
          </a:xfrm>
        </p:grpSpPr>
        <p:sp>
          <p:nvSpPr>
            <p:cNvPr id="6" name="object 6"/>
            <p:cNvSpPr/>
            <p:nvPr/>
          </p:nvSpPr>
          <p:spPr>
            <a:xfrm>
              <a:off x="1943100" y="3108960"/>
              <a:ext cx="1230630" cy="0"/>
            </a:xfrm>
            <a:custGeom>
              <a:avLst/>
              <a:gdLst/>
              <a:ahLst/>
              <a:cxnLst/>
              <a:rect l="l" t="t" r="r" b="b"/>
              <a:pathLst>
                <a:path w="1230630">
                  <a:moveTo>
                    <a:pt x="0" y="0"/>
                  </a:moveTo>
                  <a:lnTo>
                    <a:pt x="1230629" y="0"/>
                  </a:lnTo>
                </a:path>
              </a:pathLst>
            </a:custGeom>
            <a:ln w="32384">
              <a:solidFill>
                <a:srgbClr val="7F00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590800" y="2849880"/>
              <a:ext cx="0" cy="582930"/>
            </a:xfrm>
            <a:custGeom>
              <a:avLst/>
              <a:gdLst/>
              <a:ahLst/>
              <a:cxnLst/>
              <a:rect l="l" t="t" r="r" b="b"/>
              <a:pathLst>
                <a:path h="582929">
                  <a:moveTo>
                    <a:pt x="0" y="0"/>
                  </a:moveTo>
                  <a:lnTo>
                    <a:pt x="0" y="582929"/>
                  </a:lnTo>
                </a:path>
              </a:pathLst>
            </a:custGeom>
            <a:ln w="32384">
              <a:solidFill>
                <a:srgbClr val="FF32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" name="object 8"/>
          <p:cNvGrpSpPr/>
          <p:nvPr/>
        </p:nvGrpSpPr>
        <p:grpSpPr>
          <a:xfrm>
            <a:off x="5410200" y="1898939"/>
            <a:ext cx="1447800" cy="397452"/>
            <a:chOff x="4598670" y="2785110"/>
            <a:chExt cx="1230630" cy="582930"/>
          </a:xfrm>
        </p:grpSpPr>
        <p:sp>
          <p:nvSpPr>
            <p:cNvPr id="9" name="object 9"/>
            <p:cNvSpPr/>
            <p:nvPr/>
          </p:nvSpPr>
          <p:spPr>
            <a:xfrm>
              <a:off x="4598670" y="3108960"/>
              <a:ext cx="1230630" cy="0"/>
            </a:xfrm>
            <a:custGeom>
              <a:avLst/>
              <a:gdLst/>
              <a:ahLst/>
              <a:cxnLst/>
              <a:rect l="l" t="t" r="r" b="b"/>
              <a:pathLst>
                <a:path w="1230629">
                  <a:moveTo>
                    <a:pt x="0" y="0"/>
                  </a:moveTo>
                  <a:lnTo>
                    <a:pt x="1230629" y="0"/>
                  </a:lnTo>
                </a:path>
              </a:pathLst>
            </a:custGeom>
            <a:ln w="32384">
              <a:solidFill>
                <a:srgbClr val="CC65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5246370" y="2785110"/>
              <a:ext cx="0" cy="582930"/>
            </a:xfrm>
            <a:custGeom>
              <a:avLst/>
              <a:gdLst/>
              <a:ahLst/>
              <a:cxnLst/>
              <a:rect l="l" t="t" r="r" b="b"/>
              <a:pathLst>
                <a:path h="582929">
                  <a:moveTo>
                    <a:pt x="0" y="0"/>
                  </a:moveTo>
                  <a:lnTo>
                    <a:pt x="0" y="582929"/>
                  </a:lnTo>
                </a:path>
              </a:pathLst>
            </a:custGeom>
            <a:ln w="32384">
              <a:solidFill>
                <a:srgbClr val="FF32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" name="object 11"/>
          <p:cNvGrpSpPr/>
          <p:nvPr/>
        </p:nvGrpSpPr>
        <p:grpSpPr>
          <a:xfrm>
            <a:off x="2286000" y="2649682"/>
            <a:ext cx="1447800" cy="397452"/>
            <a:chOff x="1943100" y="3886200"/>
            <a:chExt cx="1230630" cy="582930"/>
          </a:xfrm>
        </p:grpSpPr>
        <p:sp>
          <p:nvSpPr>
            <p:cNvPr id="12" name="object 12"/>
            <p:cNvSpPr/>
            <p:nvPr/>
          </p:nvSpPr>
          <p:spPr>
            <a:xfrm>
              <a:off x="1943100" y="4210050"/>
              <a:ext cx="1230630" cy="0"/>
            </a:xfrm>
            <a:custGeom>
              <a:avLst/>
              <a:gdLst/>
              <a:ahLst/>
              <a:cxnLst/>
              <a:rect l="l" t="t" r="r" b="b"/>
              <a:pathLst>
                <a:path w="1230630">
                  <a:moveTo>
                    <a:pt x="0" y="0"/>
                  </a:moveTo>
                  <a:lnTo>
                    <a:pt x="1230629" y="0"/>
                  </a:lnTo>
                </a:path>
              </a:pathLst>
            </a:custGeom>
            <a:ln w="32384">
              <a:solidFill>
                <a:srgbClr val="7F00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590800" y="3886200"/>
              <a:ext cx="0" cy="582930"/>
            </a:xfrm>
            <a:custGeom>
              <a:avLst/>
              <a:gdLst/>
              <a:ahLst/>
              <a:cxnLst/>
              <a:rect l="l" t="t" r="r" b="b"/>
              <a:pathLst>
                <a:path h="582929">
                  <a:moveTo>
                    <a:pt x="0" y="0"/>
                  </a:moveTo>
                  <a:lnTo>
                    <a:pt x="0" y="582929"/>
                  </a:lnTo>
                </a:path>
              </a:pathLst>
            </a:custGeom>
            <a:ln w="32384">
              <a:solidFill>
                <a:srgbClr val="FF32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521981" y="4141231"/>
              <a:ext cx="137636" cy="137636"/>
            </a:xfrm>
            <a:prstGeom prst="rect">
              <a:avLst/>
            </a:prstGeom>
          </p:spPr>
        </p:pic>
      </p:grpSp>
      <p:grpSp>
        <p:nvGrpSpPr>
          <p:cNvPr id="11" name="object 15"/>
          <p:cNvGrpSpPr/>
          <p:nvPr/>
        </p:nvGrpSpPr>
        <p:grpSpPr>
          <a:xfrm>
            <a:off x="5410200" y="2649682"/>
            <a:ext cx="1447800" cy="397452"/>
            <a:chOff x="4598670" y="3886200"/>
            <a:chExt cx="1230630" cy="582930"/>
          </a:xfrm>
        </p:grpSpPr>
        <p:sp>
          <p:nvSpPr>
            <p:cNvPr id="16" name="object 16"/>
            <p:cNvSpPr/>
            <p:nvPr/>
          </p:nvSpPr>
          <p:spPr>
            <a:xfrm>
              <a:off x="4598670" y="3886200"/>
              <a:ext cx="1230630" cy="582930"/>
            </a:xfrm>
            <a:custGeom>
              <a:avLst/>
              <a:gdLst/>
              <a:ahLst/>
              <a:cxnLst/>
              <a:rect l="l" t="t" r="r" b="b"/>
              <a:pathLst>
                <a:path w="1230629" h="582929">
                  <a:moveTo>
                    <a:pt x="0" y="323849"/>
                  </a:moveTo>
                  <a:lnTo>
                    <a:pt x="1230629" y="323849"/>
                  </a:lnTo>
                </a:path>
                <a:path w="1230629" h="582929">
                  <a:moveTo>
                    <a:pt x="647699" y="0"/>
                  </a:moveTo>
                  <a:lnTo>
                    <a:pt x="647699" y="582929"/>
                  </a:lnTo>
                </a:path>
              </a:pathLst>
            </a:custGeom>
            <a:ln w="32384">
              <a:solidFill>
                <a:srgbClr val="CC65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" name="object 1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177551" y="4141231"/>
              <a:ext cx="137636" cy="137636"/>
            </a:xfrm>
            <a:prstGeom prst="rect">
              <a:avLst/>
            </a:prstGeom>
          </p:spPr>
        </p:pic>
      </p:grpSp>
      <p:grpSp>
        <p:nvGrpSpPr>
          <p:cNvPr id="15" name="object 18"/>
          <p:cNvGrpSpPr/>
          <p:nvPr/>
        </p:nvGrpSpPr>
        <p:grpSpPr>
          <a:xfrm>
            <a:off x="-4762" y="-2760"/>
            <a:ext cx="9153712" cy="314758"/>
            <a:chOff x="-4048" y="-4048"/>
            <a:chExt cx="7780655" cy="461645"/>
          </a:xfrm>
        </p:grpSpPr>
        <p:sp>
          <p:nvSpPr>
            <p:cNvPr id="19" name="object 19"/>
            <p:cNvSpPr/>
            <p:nvPr/>
          </p:nvSpPr>
          <p:spPr>
            <a:xfrm>
              <a:off x="0" y="0"/>
              <a:ext cx="7772400" cy="453390"/>
            </a:xfrm>
            <a:custGeom>
              <a:avLst/>
              <a:gdLst/>
              <a:ahLst/>
              <a:cxnLst/>
              <a:rect l="l" t="t" r="r" b="b"/>
              <a:pathLst>
                <a:path w="7772400" h="453390">
                  <a:moveTo>
                    <a:pt x="7772399" y="0"/>
                  </a:moveTo>
                  <a:lnTo>
                    <a:pt x="0" y="0"/>
                  </a:lnTo>
                  <a:lnTo>
                    <a:pt x="0" y="453389"/>
                  </a:lnTo>
                  <a:lnTo>
                    <a:pt x="7772399" y="453389"/>
                  </a:lnTo>
                  <a:lnTo>
                    <a:pt x="7772399" y="0"/>
                  </a:lnTo>
                  <a:close/>
                </a:path>
              </a:pathLst>
            </a:custGeom>
            <a:solidFill>
              <a:srgbClr val="0032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0" y="0"/>
              <a:ext cx="7772400" cy="453390"/>
            </a:xfrm>
            <a:custGeom>
              <a:avLst/>
              <a:gdLst/>
              <a:ahLst/>
              <a:cxnLst/>
              <a:rect l="l" t="t" r="r" b="b"/>
              <a:pathLst>
                <a:path w="7772400" h="453390">
                  <a:moveTo>
                    <a:pt x="0" y="453389"/>
                  </a:moveTo>
                  <a:lnTo>
                    <a:pt x="7772399" y="453389"/>
                  </a:lnTo>
                  <a:lnTo>
                    <a:pt x="7772399" y="0"/>
                  </a:lnTo>
                  <a:lnTo>
                    <a:pt x="0" y="0"/>
                  </a:lnTo>
                  <a:lnTo>
                    <a:pt x="0" y="453389"/>
                  </a:lnTo>
                  <a:close/>
                </a:path>
              </a:pathLst>
            </a:custGeom>
            <a:ln w="8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3732324" y="62879"/>
            <a:ext cx="1680135" cy="247504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500" b="1" i="1" dirty="0">
                <a:solidFill>
                  <a:srgbClr val="FFFFFF"/>
                </a:solidFill>
                <a:latin typeface="Arial"/>
                <a:cs typeface="Arial"/>
              </a:rPr>
              <a:t>Stick</a:t>
            </a:r>
            <a:r>
              <a:rPr sz="1500" b="1" i="1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i="1" spc="-10" dirty="0">
                <a:solidFill>
                  <a:srgbClr val="FFFFFF"/>
                </a:solidFill>
                <a:latin typeface="Arial"/>
                <a:cs typeface="Arial"/>
              </a:rPr>
              <a:t>Diagrams</a:t>
            </a:r>
            <a:endParaRPr sz="1500">
              <a:latin typeface="Arial"/>
              <a:cs typeface="Arial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896471" y="3208660"/>
            <a:ext cx="7620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6090">
              <a:lnSpc>
                <a:spcPct val="100000"/>
              </a:lnSpc>
              <a:spcBef>
                <a:spcPts val="1305"/>
              </a:spcBef>
              <a:tabLst>
                <a:tab pos="1228725" algn="l"/>
              </a:tabLst>
            </a:pPr>
            <a:r>
              <a:rPr lang="en-US" spc="-10" dirty="0" smtClean="0">
                <a:solidFill>
                  <a:srgbClr val="FF3200"/>
                </a:solidFill>
                <a:latin typeface="Arial MT"/>
                <a:cs typeface="Arial MT"/>
              </a:rPr>
              <a:t>Note:</a:t>
            </a:r>
            <a:r>
              <a:rPr lang="en-US" dirty="0" smtClean="0">
                <a:solidFill>
                  <a:srgbClr val="FF3200"/>
                </a:solidFill>
                <a:latin typeface="Arial MT"/>
                <a:cs typeface="Arial MT"/>
              </a:rPr>
              <a:t>	If</a:t>
            </a:r>
            <a:r>
              <a:rPr lang="en-US" spc="-60" dirty="0" smtClean="0">
                <a:solidFill>
                  <a:srgbClr val="FF3200"/>
                </a:solidFill>
                <a:latin typeface="Arial MT"/>
                <a:cs typeface="Arial MT"/>
              </a:rPr>
              <a:t> </a:t>
            </a:r>
            <a:r>
              <a:rPr lang="en-US" dirty="0" smtClean="0">
                <a:solidFill>
                  <a:srgbClr val="FF3200"/>
                </a:solidFill>
                <a:latin typeface="Arial MT"/>
                <a:cs typeface="Arial MT"/>
              </a:rPr>
              <a:t>a</a:t>
            </a:r>
            <a:r>
              <a:rPr lang="en-US" spc="-40" dirty="0" smtClean="0">
                <a:solidFill>
                  <a:srgbClr val="FF3200"/>
                </a:solidFill>
                <a:latin typeface="Arial MT"/>
                <a:cs typeface="Arial MT"/>
              </a:rPr>
              <a:t> </a:t>
            </a:r>
            <a:r>
              <a:rPr lang="en-US" dirty="0" smtClean="0">
                <a:solidFill>
                  <a:srgbClr val="FF3200"/>
                </a:solidFill>
                <a:latin typeface="Arial MT"/>
                <a:cs typeface="Arial MT"/>
              </a:rPr>
              <a:t>contact</a:t>
            </a:r>
            <a:r>
              <a:rPr lang="en-US" spc="-40" dirty="0" smtClean="0">
                <a:solidFill>
                  <a:srgbClr val="FF3200"/>
                </a:solidFill>
                <a:latin typeface="Arial MT"/>
                <a:cs typeface="Arial MT"/>
              </a:rPr>
              <a:t> </a:t>
            </a:r>
            <a:r>
              <a:rPr lang="en-US" dirty="0" smtClean="0">
                <a:solidFill>
                  <a:srgbClr val="FF3200"/>
                </a:solidFill>
                <a:latin typeface="Arial MT"/>
                <a:cs typeface="Arial MT"/>
              </a:rPr>
              <a:t>is</a:t>
            </a:r>
            <a:r>
              <a:rPr lang="en-US" spc="-35" dirty="0" smtClean="0">
                <a:solidFill>
                  <a:srgbClr val="FF3200"/>
                </a:solidFill>
                <a:latin typeface="Arial MT"/>
                <a:cs typeface="Arial MT"/>
              </a:rPr>
              <a:t> </a:t>
            </a:r>
            <a:r>
              <a:rPr lang="en-US" dirty="0" smtClean="0">
                <a:solidFill>
                  <a:srgbClr val="FF3200"/>
                </a:solidFill>
                <a:latin typeface="Arial MT"/>
                <a:cs typeface="Arial MT"/>
              </a:rPr>
              <a:t>shown</a:t>
            </a:r>
            <a:r>
              <a:rPr lang="en-US" spc="-30" dirty="0" smtClean="0">
                <a:solidFill>
                  <a:srgbClr val="FF3200"/>
                </a:solidFill>
                <a:latin typeface="Arial MT"/>
                <a:cs typeface="Arial MT"/>
              </a:rPr>
              <a:t> </a:t>
            </a:r>
            <a:r>
              <a:rPr lang="en-US" dirty="0" smtClean="0">
                <a:solidFill>
                  <a:srgbClr val="FF3200"/>
                </a:solidFill>
                <a:latin typeface="Arial MT"/>
                <a:cs typeface="Arial MT"/>
              </a:rPr>
              <a:t>then</a:t>
            </a:r>
            <a:r>
              <a:rPr lang="en-US" spc="-40" dirty="0" smtClean="0">
                <a:solidFill>
                  <a:srgbClr val="FF3200"/>
                </a:solidFill>
                <a:latin typeface="Arial MT"/>
                <a:cs typeface="Arial MT"/>
              </a:rPr>
              <a:t> </a:t>
            </a:r>
            <a:r>
              <a:rPr lang="en-US" dirty="0" smtClean="0">
                <a:solidFill>
                  <a:srgbClr val="FF3200"/>
                </a:solidFill>
                <a:latin typeface="Arial MT"/>
                <a:cs typeface="Arial MT"/>
              </a:rPr>
              <a:t>it</a:t>
            </a:r>
            <a:r>
              <a:rPr lang="en-US" spc="-40" dirty="0" smtClean="0">
                <a:solidFill>
                  <a:srgbClr val="FF3200"/>
                </a:solidFill>
                <a:latin typeface="Arial MT"/>
                <a:cs typeface="Arial MT"/>
              </a:rPr>
              <a:t> </a:t>
            </a:r>
            <a:r>
              <a:rPr lang="en-US" dirty="0" smtClean="0">
                <a:solidFill>
                  <a:srgbClr val="FF3200"/>
                </a:solidFill>
                <a:latin typeface="Arial MT"/>
                <a:cs typeface="Arial MT"/>
              </a:rPr>
              <a:t>is</a:t>
            </a:r>
            <a:r>
              <a:rPr lang="en-US" spc="-30" dirty="0" smtClean="0">
                <a:solidFill>
                  <a:srgbClr val="FF3200"/>
                </a:solidFill>
                <a:latin typeface="Arial MT"/>
                <a:cs typeface="Arial MT"/>
              </a:rPr>
              <a:t> </a:t>
            </a:r>
            <a:r>
              <a:rPr lang="en-US" b="1" i="1" u="heavy" dirty="0" smtClean="0">
                <a:solidFill>
                  <a:srgbClr val="FF3200"/>
                </a:solidFill>
                <a:uFill>
                  <a:solidFill>
                    <a:srgbClr val="FF3200"/>
                  </a:solidFill>
                </a:uFill>
                <a:latin typeface="Arial"/>
                <a:cs typeface="Arial"/>
              </a:rPr>
              <a:t>not</a:t>
            </a:r>
            <a:r>
              <a:rPr lang="en-US" b="1" i="1" spc="-35" dirty="0" smtClean="0">
                <a:solidFill>
                  <a:srgbClr val="FF3200"/>
                </a:solidFill>
                <a:latin typeface="Arial"/>
                <a:cs typeface="Arial"/>
              </a:rPr>
              <a:t> </a:t>
            </a:r>
            <a:r>
              <a:rPr lang="en-US" dirty="0" smtClean="0">
                <a:solidFill>
                  <a:srgbClr val="FF3200"/>
                </a:solidFill>
                <a:latin typeface="Arial MT"/>
                <a:cs typeface="Arial MT"/>
              </a:rPr>
              <a:t>a</a:t>
            </a:r>
            <a:r>
              <a:rPr lang="en-US" spc="-35" dirty="0" smtClean="0">
                <a:solidFill>
                  <a:srgbClr val="FF3200"/>
                </a:solidFill>
                <a:latin typeface="Arial MT"/>
                <a:cs typeface="Arial MT"/>
              </a:rPr>
              <a:t> </a:t>
            </a:r>
            <a:r>
              <a:rPr lang="en-US" spc="-10" dirty="0" smtClean="0">
                <a:solidFill>
                  <a:srgbClr val="FF3200"/>
                </a:solidFill>
                <a:latin typeface="Arial MT"/>
                <a:cs typeface="Arial MT"/>
              </a:rPr>
              <a:t>transistor.</a:t>
            </a:r>
            <a:endParaRPr lang="en-US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384</Words>
  <Application>Microsoft Office PowerPoint</Application>
  <PresentationFormat>On-screen Show (4:3)</PresentationFormat>
  <Paragraphs>207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Unit III VLSI CIRCUIT DESIGN PROCESSES</vt:lpstr>
      <vt:lpstr>VLSI Design of approach of IC</vt:lpstr>
      <vt:lpstr>Layer Types</vt:lpstr>
      <vt:lpstr>Slide 4</vt:lpstr>
      <vt:lpstr>Slide 5</vt:lpstr>
      <vt:lpstr>Stick Diagrams</vt:lpstr>
      <vt:lpstr>Stick Diagrams</vt:lpstr>
      <vt:lpstr>Stick Diagrams – Some rules</vt:lpstr>
      <vt:lpstr>Stick Diagrams – Some rules</vt:lpstr>
      <vt:lpstr>Stick Diagrams – Some rules</vt:lpstr>
      <vt:lpstr>Slide 11</vt:lpstr>
      <vt:lpstr>NMOS-NAND</vt:lpstr>
      <vt:lpstr>NMOS-NOR</vt:lpstr>
      <vt:lpstr>NMOS EX-OR</vt:lpstr>
      <vt:lpstr>NMOS EX-NOR</vt:lpstr>
      <vt:lpstr>PMOS-INVERTER</vt:lpstr>
      <vt:lpstr>PMOS NAND</vt:lpstr>
      <vt:lpstr>PMOS-NOR</vt:lpstr>
      <vt:lpstr>Sticks design CMOS NAND:</vt:lpstr>
      <vt:lpstr>NAND sticks</vt:lpstr>
      <vt:lpstr>Slide 21</vt:lpstr>
      <vt:lpstr>Slide 22</vt:lpstr>
      <vt:lpstr>2 I/P OR GATE</vt:lpstr>
      <vt:lpstr>2 I/P AND</vt:lpstr>
      <vt:lpstr>Slide 25</vt:lpstr>
      <vt:lpstr>Y=(AB+CD)’</vt:lpstr>
      <vt:lpstr>Y=(AB+CD)’ STICK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III VLSI CIRCUIT DESIGN PROCESSES</dc:title>
  <dc:creator>AITS ECE</dc:creator>
  <cp:lastModifiedBy>AITS ECE</cp:lastModifiedBy>
  <cp:revision>1</cp:revision>
  <dcterms:created xsi:type="dcterms:W3CDTF">2024-03-23T11:00:35Z</dcterms:created>
  <dcterms:modified xsi:type="dcterms:W3CDTF">2024-03-23T11:01:17Z</dcterms:modified>
</cp:coreProperties>
</file>