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74" r:id="rId1"/>
  </p:sldMasterIdLst>
  <p:sldIdLst>
    <p:sldId id="268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81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066800" y="2057400"/>
            <a:ext cx="15703296" cy="2743200"/>
          </a:xfrm>
          <a:ln>
            <a:noFill/>
          </a:ln>
        </p:spPr>
        <p:txBody>
          <a:bodyPr vert="horz" tIns="0" rIns="3265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10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066800" y="4842804"/>
            <a:ext cx="15709392" cy="2628900"/>
          </a:xfrm>
        </p:spPr>
        <p:txBody>
          <a:bodyPr lIns="0" rIns="32657"/>
          <a:lstStyle>
            <a:lvl1pPr marL="0" marR="81642" indent="0" algn="r">
              <a:buNone/>
              <a:defRPr>
                <a:solidFill>
                  <a:schemeClr val="tx1"/>
                </a:solidFill>
              </a:defRPr>
            </a:lvl1pPr>
            <a:lvl2pPr marL="816422" indent="0" algn="ctr">
              <a:buNone/>
            </a:lvl2pPr>
            <a:lvl3pPr marL="1632844" indent="0" algn="ctr">
              <a:buNone/>
            </a:lvl3pPr>
            <a:lvl4pPr marL="2449266" indent="0" algn="ctr">
              <a:buNone/>
            </a:lvl4pPr>
            <a:lvl5pPr marL="3265688" indent="0" algn="ctr">
              <a:buNone/>
            </a:lvl5pPr>
            <a:lvl6pPr marL="4082110" indent="0" algn="ctr">
              <a:buNone/>
            </a:lvl6pPr>
            <a:lvl7pPr marL="4898532" indent="0" algn="ctr">
              <a:buNone/>
            </a:lvl7pPr>
            <a:lvl8pPr marL="5714954" indent="0" algn="ctr">
              <a:buNone/>
            </a:lvl8pPr>
            <a:lvl9pPr marL="6531376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1371602"/>
            <a:ext cx="4114800" cy="7817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371602"/>
            <a:ext cx="12039600" cy="7817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704" y="1975104"/>
            <a:ext cx="15544800" cy="2043684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10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704" y="4056996"/>
            <a:ext cx="15544800" cy="2264568"/>
          </a:xfrm>
        </p:spPr>
        <p:txBody>
          <a:bodyPr lIns="81642" rIns="81642" anchor="t"/>
          <a:lstStyle>
            <a:lvl1pPr marL="0" indent="0">
              <a:buNone/>
              <a:defRPr sz="3900">
                <a:solidFill>
                  <a:schemeClr val="tx1"/>
                </a:solidFill>
              </a:defRPr>
            </a:lvl1pPr>
            <a:lvl2pPr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6132"/>
            <a:ext cx="16459200" cy="17145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880128"/>
            <a:ext cx="8077200" cy="6652260"/>
          </a:xfrm>
        </p:spPr>
        <p:txBody>
          <a:bodyPr/>
          <a:lstStyle>
            <a:lvl1pPr>
              <a:defRPr sz="46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880128"/>
            <a:ext cx="8077200" cy="6652260"/>
          </a:xfrm>
        </p:spPr>
        <p:txBody>
          <a:bodyPr/>
          <a:lstStyle>
            <a:lvl1pPr>
              <a:defRPr sz="46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6132"/>
            <a:ext cx="16459200" cy="1714500"/>
          </a:xfrm>
        </p:spPr>
        <p:txBody>
          <a:bodyPr tIns="81642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82872"/>
            <a:ext cx="8080376" cy="989028"/>
          </a:xfrm>
        </p:spPr>
        <p:txBody>
          <a:bodyPr lIns="81642" tIns="0" rIns="81642" bIns="0" anchor="ctr">
            <a:noAutofit/>
          </a:bodyPr>
          <a:lstStyle>
            <a:lvl1pPr marL="0" indent="0">
              <a:buNone/>
              <a:defRPr sz="43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3600" b="1"/>
            </a:lvl2pPr>
            <a:lvl3pPr>
              <a:buNone/>
              <a:defRPr sz="3200" b="1"/>
            </a:lvl3pPr>
            <a:lvl4pPr>
              <a:buNone/>
              <a:defRPr sz="2900" b="1"/>
            </a:lvl4pPr>
            <a:lvl5pPr>
              <a:buNone/>
              <a:defRPr sz="2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9290051" y="2789636"/>
            <a:ext cx="8083550" cy="982265"/>
          </a:xfrm>
        </p:spPr>
        <p:txBody>
          <a:bodyPr lIns="81642" tIns="0" rIns="81642" bIns="0" anchor="ctr"/>
          <a:lstStyle>
            <a:lvl1pPr marL="0" indent="0">
              <a:buNone/>
              <a:defRPr sz="43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3600" b="1"/>
            </a:lvl2pPr>
            <a:lvl3pPr>
              <a:buNone/>
              <a:defRPr sz="3200" b="1"/>
            </a:lvl3pPr>
            <a:lvl4pPr>
              <a:buNone/>
              <a:defRPr sz="2900" b="1"/>
            </a:lvl4pPr>
            <a:lvl5pPr>
              <a:buNone/>
              <a:defRPr sz="29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914400" y="3771900"/>
            <a:ext cx="8080376" cy="5768580"/>
          </a:xfrm>
        </p:spPr>
        <p:txBody>
          <a:bodyPr tIns="0"/>
          <a:lstStyle>
            <a:lvl1pPr>
              <a:defRPr sz="39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3771900"/>
            <a:ext cx="8083550" cy="5768580"/>
          </a:xfrm>
        </p:spPr>
        <p:txBody>
          <a:bodyPr tIns="0"/>
          <a:lstStyle>
            <a:lvl1pPr>
              <a:defRPr sz="39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6132"/>
            <a:ext cx="16611600" cy="1714500"/>
          </a:xfrm>
        </p:spPr>
        <p:txBody>
          <a:bodyPr vert="horz" tIns="81642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8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71528"/>
            <a:ext cx="5486400" cy="1743075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4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371600" y="2514600"/>
            <a:ext cx="5486400" cy="6858000"/>
          </a:xfrm>
        </p:spPr>
        <p:txBody>
          <a:bodyPr lIns="32657" rIns="32657"/>
          <a:lstStyle>
            <a:lvl1pPr marL="0" indent="0" algn="l">
              <a:buNone/>
              <a:defRPr sz="2500"/>
            </a:lvl1pPr>
            <a:lvl2pPr indent="0" algn="l">
              <a:buNone/>
              <a:defRPr sz="2100"/>
            </a:lvl2pPr>
            <a:lvl3pPr indent="0" algn="l">
              <a:buNone/>
              <a:defRPr sz="1800"/>
            </a:lvl3pPr>
            <a:lvl4pPr indent="0" algn="l">
              <a:buNone/>
              <a:defRPr sz="1600"/>
            </a:lvl4pPr>
            <a:lvl5pPr indent="0" algn="l">
              <a:buNone/>
              <a:defRPr sz="16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150100" y="2514600"/>
            <a:ext cx="10223500" cy="6858000"/>
          </a:xfrm>
        </p:spPr>
        <p:txBody>
          <a:bodyPr tIns="0"/>
          <a:lstStyle>
            <a:lvl1pPr>
              <a:defRPr sz="5000"/>
            </a:lvl1pPr>
            <a:lvl2pPr>
              <a:defRPr sz="4600"/>
            </a:lvl2pPr>
            <a:lvl3pPr>
              <a:defRPr sz="4300"/>
            </a:lvl3pPr>
            <a:lvl4pPr>
              <a:defRPr sz="3600"/>
            </a:lvl4pPr>
            <a:lvl5pPr>
              <a:defRPr sz="3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6331506" y="1662116"/>
            <a:ext cx="10515600" cy="61722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84" tIns="81642" rIns="163284" bIns="81642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6008268" y="8039654"/>
            <a:ext cx="310896" cy="23317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3284" tIns="81642" rIns="163284" bIns="81642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65495"/>
            <a:ext cx="4425696" cy="2373932"/>
          </a:xfrm>
        </p:spPr>
        <p:txBody>
          <a:bodyPr vert="horz" lIns="81642" tIns="81642" rIns="81642" bIns="81642" anchor="b"/>
          <a:lstStyle>
            <a:lvl1pPr algn="l">
              <a:buNone/>
              <a:defRPr sz="36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243178"/>
            <a:ext cx="4419600" cy="3268980"/>
          </a:xfrm>
        </p:spPr>
        <p:txBody>
          <a:bodyPr lIns="114299" rIns="81642" bIns="81642" anchor="t"/>
          <a:lstStyle>
            <a:lvl1pPr marL="0" indent="0" algn="l">
              <a:spcBef>
                <a:spcPts val="446"/>
              </a:spcBef>
              <a:buFontTx/>
              <a:buNone/>
              <a:defRPr sz="23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6154400" y="9534526"/>
            <a:ext cx="1219200" cy="5476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6971586" y="1799276"/>
            <a:ext cx="9235440" cy="589788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57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9050" y="8724900"/>
            <a:ext cx="18326100" cy="15621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63284" tIns="81642" rIns="163284" bIns="816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8763000" y="9329738"/>
            <a:ext cx="9525000" cy="957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63284" tIns="81642" rIns="163284" bIns="816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9050" y="-10716"/>
            <a:ext cx="18326100" cy="15621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63284" tIns="81642" rIns="163284" bIns="816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8763000" y="-10716"/>
            <a:ext cx="9525000" cy="957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63284" tIns="81642" rIns="163284" bIns="81642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914400" y="1056132"/>
            <a:ext cx="16459200" cy="1714500"/>
          </a:xfrm>
          <a:prstGeom prst="rect">
            <a:avLst/>
          </a:prstGeom>
        </p:spPr>
        <p:txBody>
          <a:bodyPr vert="horz" lIns="0" tIns="81642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914400" y="2903220"/>
            <a:ext cx="16459200" cy="6583680"/>
          </a:xfrm>
          <a:prstGeom prst="rect">
            <a:avLst/>
          </a:prstGeom>
        </p:spPr>
        <p:txBody>
          <a:bodyPr vert="horz" lIns="163284" tIns="81642" rIns="163284" bIns="81642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914400" y="9534526"/>
            <a:ext cx="4267200" cy="54768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2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334000" y="9534526"/>
            <a:ext cx="6705600" cy="54768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2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5849600" y="9534526"/>
            <a:ext cx="1524000" cy="547688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2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8034" y="303612"/>
            <a:ext cx="18361096" cy="973836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rtl="0" eaLnBrk="1" latinLnBrk="0" hangingPunct="1">
        <a:spcBef>
          <a:spcPct val="0"/>
        </a:spcBef>
        <a:buNone/>
        <a:defRPr kumimoji="0" sz="89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89853" indent="-48985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142991" indent="-44086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indent="-44086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122697" indent="-37555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551" indent="-37555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3102404" indent="-37555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973" indent="-32656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918826" indent="-326569" algn="l" rtl="0" eaLnBrk="1" latinLnBrk="0" hangingPunct="1">
        <a:spcBef>
          <a:spcPct val="20000"/>
        </a:spcBef>
        <a:buClr>
          <a:schemeClr val="tx2"/>
        </a:buClr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4408679" indent="-32656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2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6">
              <a:buNone/>
            </a:pPr>
            <a:endParaRPr lang="en-US" sz="6000" dirty="0"/>
          </a:p>
          <a:p>
            <a:pPr lvl="6">
              <a:buNone/>
            </a:pPr>
            <a:endParaRPr lang="en-US" sz="6000" dirty="0" smtClean="0"/>
          </a:p>
          <a:p>
            <a:pPr lvl="6">
              <a:buNone/>
            </a:pPr>
            <a:r>
              <a:rPr lang="en-US" sz="6000" dirty="0" smtClean="0"/>
              <a:t>ARTIFICAL INTELLIGENCE</a:t>
            </a:r>
            <a:endParaRPr 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0712" y="156396"/>
            <a:ext cx="9784716" cy="1447833"/>
          </a:xfrm>
          <a:prstGeom prst="rect">
            <a:avLst/>
          </a:prstGeom>
        </p:spPr>
        <p:txBody>
          <a:bodyPr vert="horz" wrap="square" lIns="0" tIns="16511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9300" spc="50" smtClean="0"/>
              <a:t>R</a:t>
            </a:r>
            <a:r>
              <a:rPr lang="en-US" sz="9300" spc="50" dirty="0"/>
              <a:t>e</a:t>
            </a:r>
            <a:r>
              <a:rPr sz="9300" spc="50" smtClean="0"/>
              <a:t>sponsible</a:t>
            </a:r>
            <a:r>
              <a:rPr sz="9300" spc="-155" smtClean="0"/>
              <a:t> </a:t>
            </a:r>
            <a:r>
              <a:rPr sz="9300" smtClean="0"/>
              <a:t>A</a:t>
            </a:r>
            <a:r>
              <a:rPr lang="en-US" sz="9300" dirty="0"/>
              <a:t>I</a:t>
            </a:r>
            <a:r>
              <a:rPr sz="9300" spc="-150" smtClean="0"/>
              <a:t> </a:t>
            </a:r>
            <a:r>
              <a:rPr sz="9300" spc="-730" dirty="0"/>
              <a:t>USe</a:t>
            </a:r>
            <a:endParaRPr sz="9300"/>
          </a:p>
        </p:txBody>
      </p:sp>
      <p:sp>
        <p:nvSpPr>
          <p:cNvPr id="5" name="object 5"/>
          <p:cNvSpPr txBox="1"/>
          <p:nvPr/>
        </p:nvSpPr>
        <p:spPr>
          <a:xfrm>
            <a:off x="1456566" y="2291693"/>
            <a:ext cx="16810356" cy="77362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R="2189445" algn="ctr">
              <a:spcBef>
                <a:spcPts val="580"/>
              </a:spcBef>
            </a:pPr>
            <a:r>
              <a:rPr sz="2700" spc="70" dirty="0">
                <a:latin typeface="Tahoma"/>
                <a:cs typeface="Tahoma"/>
              </a:rPr>
              <a:t>AI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20" dirty="0">
                <a:latin typeface="Tahoma"/>
                <a:cs typeface="Tahoma"/>
              </a:rPr>
              <a:t>can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25" dirty="0">
                <a:latin typeface="Tahoma"/>
                <a:cs typeface="Tahoma"/>
              </a:rPr>
              <a:t>help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64" dirty="0">
                <a:latin typeface="Tahoma"/>
                <a:cs typeface="Tahoma"/>
              </a:rPr>
              <a:t>do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50" dirty="0">
                <a:latin typeface="Tahoma"/>
                <a:cs typeface="Tahoma"/>
              </a:rPr>
              <a:t>repetitive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25" dirty="0">
                <a:latin typeface="Tahoma"/>
                <a:cs typeface="Tahoma"/>
              </a:rPr>
              <a:t>work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14" dirty="0">
                <a:latin typeface="Tahoma"/>
                <a:cs typeface="Tahoma"/>
              </a:rPr>
              <a:t>for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75" dirty="0">
                <a:latin typeface="Tahoma"/>
                <a:cs typeface="Tahoma"/>
              </a:rPr>
              <a:t>humans,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but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humans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04" dirty="0">
                <a:latin typeface="Tahoma"/>
                <a:cs typeface="Tahoma"/>
              </a:rPr>
              <a:t>should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36" dirty="0">
                <a:latin typeface="Tahoma"/>
                <a:cs typeface="Tahoma"/>
              </a:rPr>
              <a:t>still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36" dirty="0">
                <a:latin typeface="Tahoma"/>
                <a:cs typeface="Tahoma"/>
              </a:rPr>
              <a:t>be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0" dirty="0">
                <a:latin typeface="Tahoma"/>
                <a:cs typeface="Tahoma"/>
              </a:rPr>
              <a:t>prioritized.</a:t>
            </a:r>
            <a:endParaRPr sz="2700">
              <a:latin typeface="Tahoma"/>
              <a:cs typeface="Tahoma"/>
            </a:endParaRPr>
          </a:p>
          <a:p>
            <a:pPr marL="203832" marR="2393275" algn="ctr">
              <a:lnSpc>
                <a:spcPct val="115399"/>
              </a:lnSpc>
            </a:pPr>
            <a:r>
              <a:rPr sz="2700" spc="155" dirty="0">
                <a:latin typeface="Tahoma"/>
                <a:cs typeface="Tahoma"/>
              </a:rPr>
              <a:t>Create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45" dirty="0">
                <a:latin typeface="Tahoma"/>
                <a:cs typeface="Tahoma"/>
              </a:rPr>
              <a:t>a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6" dirty="0">
                <a:latin typeface="Tahoma"/>
                <a:cs typeface="Tahoma"/>
              </a:rPr>
              <a:t>culture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that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61" dirty="0">
                <a:latin typeface="Tahoma"/>
                <a:cs typeface="Tahoma"/>
              </a:rPr>
              <a:t>utilizes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00" dirty="0">
                <a:latin typeface="Tahoma"/>
                <a:cs typeface="Tahoma"/>
              </a:rPr>
              <a:t>creativity,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70" dirty="0">
                <a:latin typeface="Tahoma"/>
                <a:cs typeface="Tahoma"/>
              </a:rPr>
              <a:t>empathy,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55" dirty="0">
                <a:latin typeface="Tahoma"/>
                <a:cs typeface="Tahoma"/>
              </a:rPr>
              <a:t>dexterity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11" dirty="0">
                <a:latin typeface="Tahoma"/>
                <a:cs typeface="Tahoma"/>
              </a:rPr>
              <a:t>from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humans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70" dirty="0">
                <a:latin typeface="Tahoma"/>
                <a:cs typeface="Tahoma"/>
              </a:rPr>
              <a:t>AI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89" dirty="0">
                <a:latin typeface="Tahoma"/>
                <a:cs typeface="Tahoma"/>
              </a:rPr>
              <a:t>for </a:t>
            </a:r>
            <a:r>
              <a:rPr sz="2700" spc="170" dirty="0">
                <a:latin typeface="Tahoma"/>
                <a:cs typeface="Tahoma"/>
              </a:rPr>
              <a:t>increased</a:t>
            </a:r>
            <a:r>
              <a:rPr sz="2700" spc="-105" dirty="0">
                <a:latin typeface="Tahoma"/>
                <a:cs typeface="Tahoma"/>
              </a:rPr>
              <a:t> </a:t>
            </a:r>
            <a:r>
              <a:rPr sz="2700" spc="111" dirty="0">
                <a:latin typeface="Tahoma"/>
                <a:cs typeface="Tahoma"/>
              </a:rPr>
              <a:t>efficiency.</a:t>
            </a:r>
            <a:endParaRPr sz="2700">
              <a:latin typeface="Tahoma"/>
              <a:cs typeface="Tahoma"/>
            </a:endParaRPr>
          </a:p>
          <a:p>
            <a:pPr>
              <a:spcBef>
                <a:spcPts val="2055"/>
              </a:spcBef>
            </a:pPr>
            <a:endParaRPr sz="2700">
              <a:latin typeface="Tahoma"/>
              <a:cs typeface="Tahoma"/>
            </a:endParaRPr>
          </a:p>
          <a:p>
            <a:pPr marL="12700" marR="2492971" indent="-636" algn="ctr">
              <a:lnSpc>
                <a:spcPct val="115399"/>
              </a:lnSpc>
            </a:pPr>
            <a:r>
              <a:rPr sz="2700" spc="145" dirty="0">
                <a:latin typeface="Tahoma"/>
                <a:cs typeface="Tahoma"/>
              </a:rPr>
              <a:t>Businesses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04" dirty="0">
                <a:latin typeface="Tahoma"/>
                <a:cs typeface="Tahoma"/>
              </a:rPr>
              <a:t>should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29" dirty="0">
                <a:latin typeface="Tahoma"/>
                <a:cs typeface="Tahoma"/>
              </a:rPr>
              <a:t>adopt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61" dirty="0">
                <a:latin typeface="Tahoma"/>
                <a:cs typeface="Tahoma"/>
              </a:rPr>
              <a:t>strong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45" dirty="0">
                <a:latin typeface="Tahoma"/>
                <a:cs typeface="Tahoma"/>
              </a:rPr>
              <a:t>security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25" dirty="0">
                <a:latin typeface="Tahoma"/>
                <a:cs typeface="Tahoma"/>
              </a:rPr>
              <a:t>measures,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14" dirty="0">
                <a:latin typeface="Tahoma"/>
                <a:cs typeface="Tahoma"/>
              </a:rPr>
              <a:t>limit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55" dirty="0">
                <a:latin typeface="Tahoma"/>
                <a:cs typeface="Tahoma"/>
              </a:rPr>
              <a:t>access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to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0" dirty="0">
                <a:latin typeface="Tahoma"/>
                <a:cs typeface="Tahoma"/>
              </a:rPr>
              <a:t>sensitive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05" dirty="0">
                <a:latin typeface="Tahoma"/>
                <a:cs typeface="Tahoma"/>
              </a:rPr>
              <a:t>data,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14" dirty="0">
                <a:latin typeface="Tahoma"/>
                <a:cs typeface="Tahoma"/>
              </a:rPr>
              <a:t>and anonymize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95" dirty="0">
                <a:latin typeface="Tahoma"/>
                <a:cs typeface="Tahoma"/>
              </a:rPr>
              <a:t>data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whenever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70" dirty="0">
                <a:latin typeface="Tahoma"/>
                <a:cs typeface="Tahoma"/>
              </a:rPr>
              <a:t>possible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to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55" dirty="0">
                <a:latin typeface="Tahoma"/>
                <a:cs typeface="Tahoma"/>
              </a:rPr>
              <a:t>secure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95" dirty="0">
                <a:latin typeface="Tahoma"/>
                <a:cs typeface="Tahoma"/>
              </a:rPr>
              <a:t>data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50" dirty="0">
                <a:latin typeface="Tahoma"/>
                <a:cs typeface="Tahoma"/>
              </a:rPr>
              <a:t>privacy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6" dirty="0">
                <a:latin typeface="Tahoma"/>
                <a:cs typeface="Tahoma"/>
              </a:rPr>
              <a:t>with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70" dirty="0">
                <a:latin typeface="Tahoma"/>
                <a:cs typeface="Tahoma"/>
              </a:rPr>
              <a:t>AI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ML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9" dirty="0">
                <a:latin typeface="Tahoma"/>
                <a:cs typeface="Tahoma"/>
              </a:rPr>
              <a:t>technologies.</a:t>
            </a:r>
            <a:endParaRPr sz="2700">
              <a:latin typeface="Tahoma"/>
              <a:cs typeface="Tahoma"/>
            </a:endParaRPr>
          </a:p>
          <a:p>
            <a:pPr>
              <a:spcBef>
                <a:spcPts val="2195"/>
              </a:spcBef>
            </a:pPr>
            <a:endParaRPr sz="2700">
              <a:latin typeface="Tahoma"/>
              <a:cs typeface="Tahoma"/>
            </a:endParaRPr>
          </a:p>
          <a:p>
            <a:pPr marL="241296" marR="2777446" algn="ctr">
              <a:lnSpc>
                <a:spcPct val="115399"/>
              </a:lnSpc>
            </a:pPr>
            <a:r>
              <a:rPr sz="2700" spc="130" dirty="0">
                <a:latin typeface="Tahoma"/>
                <a:cs typeface="Tahoma"/>
              </a:rPr>
              <a:t>There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needs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to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6" dirty="0">
                <a:latin typeface="Tahoma"/>
                <a:cs typeface="Tahoma"/>
              </a:rPr>
              <a:t>be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14" dirty="0">
                <a:latin typeface="Tahoma"/>
                <a:cs typeface="Tahoma"/>
              </a:rPr>
              <a:t>fairness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95" dirty="0">
                <a:latin typeface="Tahoma"/>
                <a:cs typeface="Tahoma"/>
              </a:rPr>
              <a:t>in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70" dirty="0">
                <a:latin typeface="Tahoma"/>
                <a:cs typeface="Tahoma"/>
              </a:rPr>
              <a:t>AI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61" dirty="0">
                <a:latin typeface="Tahoma"/>
                <a:cs typeface="Tahoma"/>
              </a:rPr>
              <a:t>which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50" dirty="0">
                <a:latin typeface="Tahoma"/>
                <a:cs typeface="Tahoma"/>
              </a:rPr>
              <a:t>entails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70" dirty="0">
                <a:latin typeface="Tahoma"/>
                <a:cs typeface="Tahoma"/>
              </a:rPr>
              <a:t>identifying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95" dirty="0">
                <a:latin typeface="Tahoma"/>
                <a:cs typeface="Tahoma"/>
              </a:rPr>
              <a:t>eliminating discrimination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20" dirty="0">
                <a:latin typeface="Tahoma"/>
                <a:cs typeface="Tahoma"/>
              </a:rPr>
              <a:t>while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9" dirty="0">
                <a:latin typeface="Tahoma"/>
                <a:cs typeface="Tahoma"/>
              </a:rPr>
              <a:t>also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95" dirty="0">
                <a:latin typeface="Tahoma"/>
                <a:cs typeface="Tahoma"/>
              </a:rPr>
              <a:t>encouraging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0" dirty="0">
                <a:latin typeface="Tahoma"/>
                <a:cs typeface="Tahoma"/>
              </a:rPr>
              <a:t>diversity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45" dirty="0">
                <a:latin typeface="Tahoma"/>
                <a:cs typeface="Tahoma"/>
              </a:rPr>
              <a:t>inclusion.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11" dirty="0">
                <a:latin typeface="Tahoma"/>
                <a:cs typeface="Tahoma"/>
              </a:rPr>
              <a:t>This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95" dirty="0">
                <a:latin typeface="Tahoma"/>
                <a:cs typeface="Tahoma"/>
              </a:rPr>
              <a:t>is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20" dirty="0">
                <a:latin typeface="Tahoma"/>
                <a:cs typeface="Tahoma"/>
              </a:rPr>
              <a:t>can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6" dirty="0">
                <a:latin typeface="Tahoma"/>
                <a:cs typeface="Tahoma"/>
              </a:rPr>
              <a:t>be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236" dirty="0">
                <a:latin typeface="Tahoma"/>
                <a:cs typeface="Tahoma"/>
              </a:rPr>
              <a:t>done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64" dirty="0">
                <a:latin typeface="Tahoma"/>
                <a:cs typeface="Tahoma"/>
              </a:rPr>
              <a:t>by </a:t>
            </a:r>
            <a:r>
              <a:rPr sz="2700" spc="175" dirty="0">
                <a:latin typeface="Tahoma"/>
                <a:cs typeface="Tahoma"/>
              </a:rPr>
              <a:t>using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170" dirty="0">
                <a:latin typeface="Tahoma"/>
                <a:cs typeface="Tahoma"/>
              </a:rPr>
              <a:t>training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229" dirty="0">
                <a:latin typeface="Tahoma"/>
                <a:cs typeface="Tahoma"/>
              </a:rPr>
              <a:t>models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236" dirty="0">
                <a:latin typeface="Tahoma"/>
                <a:cs typeface="Tahoma"/>
              </a:rPr>
              <a:t>with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204" dirty="0">
                <a:latin typeface="Tahoma"/>
                <a:cs typeface="Tahoma"/>
              </a:rPr>
              <a:t>equal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130" dirty="0">
                <a:latin typeface="Tahoma"/>
                <a:cs typeface="Tahoma"/>
              </a:rPr>
              <a:t>representation.</a:t>
            </a:r>
            <a:endParaRPr sz="2700">
              <a:latin typeface="Tahoma"/>
              <a:cs typeface="Tahoma"/>
            </a:endParaRPr>
          </a:p>
          <a:p>
            <a:pPr marL="217800" marR="3463235" algn="ctr">
              <a:lnSpc>
                <a:spcPct val="115399"/>
              </a:lnSpc>
            </a:pPr>
            <a:r>
              <a:rPr sz="2700" spc="186" smtClean="0">
                <a:latin typeface="Tahoma"/>
                <a:cs typeface="Tahoma"/>
              </a:rPr>
              <a:t>Develop</a:t>
            </a:r>
            <a:r>
              <a:rPr sz="2700" spc="-130" smtClean="0">
                <a:latin typeface="Tahoma"/>
                <a:cs typeface="Tahoma"/>
              </a:rPr>
              <a:t> </a:t>
            </a:r>
            <a:r>
              <a:rPr sz="2700" spc="186" dirty="0">
                <a:latin typeface="Tahoma"/>
                <a:cs typeface="Tahoma"/>
              </a:rPr>
              <a:t>explainable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70" dirty="0">
                <a:latin typeface="Tahoma"/>
                <a:cs typeface="Tahoma"/>
              </a:rPr>
              <a:t>AI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that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95" dirty="0">
                <a:latin typeface="Tahoma"/>
                <a:cs typeface="Tahoma"/>
              </a:rPr>
              <a:t>is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9" dirty="0">
                <a:latin typeface="Tahoma"/>
                <a:cs typeface="Tahoma"/>
              </a:rPr>
              <a:t>visible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30" dirty="0">
                <a:latin typeface="Tahoma"/>
                <a:cs typeface="Tahoma"/>
              </a:rPr>
              <a:t>across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45" dirty="0">
                <a:latin typeface="Tahoma"/>
                <a:cs typeface="Tahoma"/>
              </a:rPr>
              <a:t>processes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0" dirty="0">
                <a:latin typeface="Tahoma"/>
                <a:cs typeface="Tahoma"/>
              </a:rPr>
              <a:t>functions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89" dirty="0">
                <a:latin typeface="Tahoma"/>
                <a:cs typeface="Tahoma"/>
              </a:rPr>
              <a:t>to</a:t>
            </a:r>
            <a:r>
              <a:rPr sz="2700" spc="-130" dirty="0">
                <a:latin typeface="Tahoma"/>
                <a:cs typeface="Tahoma"/>
              </a:rPr>
              <a:t> </a:t>
            </a:r>
            <a:r>
              <a:rPr sz="2700" spc="155" dirty="0">
                <a:latin typeface="Tahoma"/>
                <a:cs typeface="Tahoma"/>
              </a:rPr>
              <a:t>generate </a:t>
            </a:r>
            <a:r>
              <a:rPr sz="2700" spc="139" dirty="0">
                <a:latin typeface="Tahoma"/>
                <a:cs typeface="Tahoma"/>
              </a:rPr>
              <a:t>trust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261" dirty="0">
                <a:latin typeface="Tahoma"/>
                <a:cs typeface="Tahoma"/>
              </a:rPr>
              <a:t>among</a:t>
            </a:r>
            <a:r>
              <a:rPr sz="2700" spc="-120" dirty="0">
                <a:latin typeface="Tahoma"/>
                <a:cs typeface="Tahoma"/>
              </a:rPr>
              <a:t> </a:t>
            </a:r>
            <a:r>
              <a:rPr sz="2700" spc="195" dirty="0">
                <a:latin typeface="Tahoma"/>
                <a:cs typeface="Tahoma"/>
              </a:rPr>
              <a:t>employees</a:t>
            </a:r>
            <a:r>
              <a:rPr sz="2700" spc="-120" dirty="0">
                <a:latin typeface="Tahoma"/>
                <a:cs typeface="Tahoma"/>
              </a:rPr>
              <a:t>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20" dirty="0">
                <a:latin typeface="Tahoma"/>
                <a:cs typeface="Tahoma"/>
              </a:rPr>
              <a:t> </a:t>
            </a:r>
            <a:r>
              <a:rPr sz="2700" spc="145" dirty="0">
                <a:latin typeface="Tahoma"/>
                <a:cs typeface="Tahoma"/>
              </a:rPr>
              <a:t>customers.</a:t>
            </a:r>
            <a:r>
              <a:rPr sz="2700" spc="-125" dirty="0">
                <a:latin typeface="Tahoma"/>
                <a:cs typeface="Tahoma"/>
              </a:rPr>
              <a:t> </a:t>
            </a:r>
            <a:r>
              <a:rPr sz="2700" spc="180" dirty="0">
                <a:latin typeface="Tahoma"/>
                <a:cs typeface="Tahoma"/>
              </a:rPr>
              <a:t>Provide</a:t>
            </a:r>
            <a:r>
              <a:rPr sz="2700" spc="-120" dirty="0">
                <a:latin typeface="Tahoma"/>
                <a:cs typeface="Tahoma"/>
              </a:rPr>
              <a:t> </a:t>
            </a:r>
            <a:r>
              <a:rPr sz="2700" spc="155" dirty="0">
                <a:latin typeface="Tahoma"/>
                <a:cs typeface="Tahoma"/>
              </a:rPr>
              <a:t>examinability,</a:t>
            </a:r>
            <a:r>
              <a:rPr sz="2700" spc="-120" dirty="0">
                <a:latin typeface="Tahoma"/>
                <a:cs typeface="Tahoma"/>
              </a:rPr>
              <a:t> </a:t>
            </a:r>
            <a:r>
              <a:rPr sz="2700" spc="175" dirty="0">
                <a:latin typeface="Tahoma"/>
                <a:cs typeface="Tahoma"/>
              </a:rPr>
              <a:t>comprehension, </a:t>
            </a:r>
            <a:r>
              <a:rPr sz="2700" spc="239" dirty="0">
                <a:latin typeface="Tahoma"/>
                <a:cs typeface="Tahoma"/>
              </a:rPr>
              <a:t>and</a:t>
            </a:r>
            <a:r>
              <a:rPr sz="2700" spc="-136" dirty="0">
                <a:latin typeface="Tahoma"/>
                <a:cs typeface="Tahoma"/>
              </a:rPr>
              <a:t> </a:t>
            </a:r>
            <a:r>
              <a:rPr sz="2700" spc="120" dirty="0">
                <a:latin typeface="Tahoma"/>
                <a:cs typeface="Tahoma"/>
              </a:rPr>
              <a:t>traceability.</a:t>
            </a:r>
            <a:endParaRPr sz="2700">
              <a:latin typeface="Tahoma"/>
              <a:cs typeface="Tahoma"/>
            </a:endParaRPr>
          </a:p>
          <a:p>
            <a:pPr>
              <a:spcBef>
                <a:spcPts val="1486"/>
              </a:spcBef>
            </a:pPr>
            <a:endParaRPr sz="2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6318973" y="3078179"/>
            <a:ext cx="6694170" cy="1122741"/>
          </a:xfrm>
          <a:prstGeom prst="rect">
            <a:avLst/>
          </a:prstGeom>
        </p:spPr>
        <p:txBody>
          <a:bodyPr vert="horz" wrap="square" lIns="0" tIns="14603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3600" u="heavy" spc="33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What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 </a:t>
            </a:r>
            <a:r>
              <a:rPr sz="3600" u="heavy" spc="13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is</a:t>
            </a:r>
            <a:r>
              <a:rPr sz="3600" u="heavy" spc="-17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 </a:t>
            </a:r>
            <a:r>
              <a:rPr sz="3600" u="heavy" spc="229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Artificial</a:t>
            </a:r>
            <a:r>
              <a:rPr sz="3600" u="heavy" spc="-17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 </a:t>
            </a:r>
            <a:r>
              <a:rPr sz="3600" u="heavy" spc="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 action="ppaction://hlinksldjump"/>
              </a:rPr>
              <a:t>Intelligence?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05573" y="3073499"/>
            <a:ext cx="212726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3600" b="1" spc="-845" dirty="0">
                <a:latin typeface="Tahoma"/>
                <a:cs typeface="Tahoma"/>
              </a:rPr>
              <a:t>1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65837" y="4303445"/>
            <a:ext cx="298450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3600" b="1" spc="-70" dirty="0">
                <a:latin typeface="Tahoma"/>
                <a:cs typeface="Tahoma"/>
              </a:rPr>
              <a:t>2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03017" y="6772462"/>
            <a:ext cx="6503670" cy="1122741"/>
          </a:xfrm>
          <a:prstGeom prst="rect">
            <a:avLst/>
          </a:prstGeom>
        </p:spPr>
        <p:txBody>
          <a:bodyPr vert="horz" wrap="square" lIns="0" tIns="14603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3600" u="heavy" spc="33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What</a:t>
            </a:r>
            <a:r>
              <a:rPr sz="3600" u="heavy" spc="-2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 </a:t>
            </a:r>
            <a:r>
              <a:rPr sz="3600" u="heavy" spc="314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problems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 </a:t>
            </a:r>
            <a:r>
              <a:rPr sz="3600" u="heavy" spc="314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can</a:t>
            </a:r>
            <a:r>
              <a:rPr sz="3600" u="heavy" spc="-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 </a:t>
            </a:r>
            <a:r>
              <a:rPr sz="3600" u="heavy" spc="114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AI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 </a:t>
            </a:r>
            <a:r>
              <a:rPr sz="3600" u="heavy" spc="1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 action="ppaction://hlinksldjump"/>
              </a:rPr>
              <a:t>solve?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72382" y="5533391"/>
            <a:ext cx="279400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3600" b="1" spc="-325" dirty="0">
                <a:latin typeface="Tahoma"/>
                <a:cs typeface="Tahoma"/>
              </a:rPr>
              <a:t>3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203014" y="4312570"/>
            <a:ext cx="7538084" cy="1122741"/>
          </a:xfrm>
          <a:prstGeom prst="rect">
            <a:avLst/>
          </a:prstGeom>
        </p:spPr>
        <p:txBody>
          <a:bodyPr vert="horz" wrap="square" lIns="0" tIns="14603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3600" u="heavy" spc="40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How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 </a:t>
            </a:r>
            <a:r>
              <a:rPr sz="3600" u="heavy" spc="13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is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 </a:t>
            </a:r>
            <a:r>
              <a:rPr sz="3600" u="heavy" spc="3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machine</a:t>
            </a:r>
            <a:r>
              <a:rPr sz="3600" u="heavy" spc="-17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 </a:t>
            </a:r>
            <a:r>
              <a:rPr sz="3600" u="heavy" spc="2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learning</a:t>
            </a:r>
            <a:r>
              <a:rPr sz="3600" u="heavy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3600" u="heavy" spc="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4" action="ppaction://hlinksldjump"/>
              </a:rPr>
              <a:t>related?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465834" y="6763340"/>
            <a:ext cx="313056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3600" b="1" spc="-50" dirty="0">
                <a:latin typeface="Tahoma"/>
                <a:cs typeface="Tahoma"/>
              </a:rPr>
              <a:t>4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465837" y="7993286"/>
            <a:ext cx="295910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3600" b="1" spc="-89" dirty="0">
                <a:latin typeface="Tahoma"/>
                <a:cs typeface="Tahoma"/>
              </a:rPr>
              <a:t>5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465834" y="9155327"/>
            <a:ext cx="313056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3600" b="1" spc="-50" dirty="0">
                <a:latin typeface="Tahoma"/>
                <a:cs typeface="Tahoma"/>
              </a:rPr>
              <a:t>6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203017" y="5514923"/>
            <a:ext cx="3491866" cy="568743"/>
          </a:xfrm>
          <a:prstGeom prst="rect">
            <a:avLst/>
          </a:prstGeom>
        </p:spPr>
        <p:txBody>
          <a:bodyPr vert="horz" wrap="square" lIns="0" tIns="14603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3600" u="heavy" spc="30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5" action="ppaction://hlinksldjump"/>
              </a:rPr>
              <a:t>Examples</a:t>
            </a:r>
            <a:r>
              <a:rPr sz="3600" u="heavy" spc="-189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5" action="ppaction://hlinksldjump"/>
              </a:rPr>
              <a:t> </a:t>
            </a:r>
            <a:r>
              <a:rPr sz="3600" u="heavy" spc="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5" action="ppaction://hlinksldjump"/>
              </a:rPr>
              <a:t>of</a:t>
            </a:r>
            <a:r>
              <a:rPr sz="3600" u="heavy" spc="-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5" action="ppaction://hlinksldjump"/>
              </a:rPr>
              <a:t> </a:t>
            </a:r>
            <a:r>
              <a:rPr sz="3600" u="heavy" spc="89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5" action="ppaction://hlinksldjump"/>
              </a:rPr>
              <a:t>AI 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203014" y="7982917"/>
            <a:ext cx="4457700" cy="1122741"/>
          </a:xfrm>
          <a:prstGeom prst="rect">
            <a:avLst/>
          </a:prstGeom>
        </p:spPr>
        <p:txBody>
          <a:bodyPr vert="horz" wrap="square" lIns="0" tIns="14603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3600" u="heavy" spc="229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6" action="ppaction://hlinksldjump"/>
              </a:rPr>
              <a:t>Disadvantages</a:t>
            </a:r>
            <a:r>
              <a:rPr sz="3600" u="heavy" spc="-17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6" action="ppaction://hlinksldjump"/>
              </a:rPr>
              <a:t> </a:t>
            </a:r>
            <a:r>
              <a:rPr sz="3600" u="heavy" spc="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6" action="ppaction://hlinksldjump"/>
              </a:rPr>
              <a:t>of</a:t>
            </a:r>
            <a:r>
              <a:rPr sz="3600" u="heavy" spc="-164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6" action="ppaction://hlinksldjump"/>
              </a:rPr>
              <a:t> </a:t>
            </a:r>
            <a:r>
              <a:rPr sz="3600" u="heavy" spc="89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6" action="ppaction://hlinksldjump"/>
              </a:rPr>
              <a:t>AI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203017" y="9201676"/>
            <a:ext cx="7166610" cy="1122741"/>
          </a:xfrm>
          <a:prstGeom prst="rect">
            <a:avLst/>
          </a:prstGeom>
        </p:spPr>
        <p:txBody>
          <a:bodyPr vert="horz" wrap="square" lIns="0" tIns="14603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3600" u="heavy" spc="40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How</a:t>
            </a:r>
            <a:r>
              <a:rPr sz="3600" u="heavy" spc="-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600" u="heavy" spc="314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can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600" u="heavy" spc="37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we</a:t>
            </a:r>
            <a:r>
              <a:rPr sz="3600" u="heavy" spc="-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600" u="heavy" spc="204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use</a:t>
            </a:r>
            <a:r>
              <a:rPr sz="3600" u="heavy" spc="-18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600" u="heavy" spc="114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AI</a:t>
            </a:r>
            <a:r>
              <a:rPr sz="3600" u="heavy" spc="-186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3600" u="heavy" spc="189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responsibly?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6995618" y="9898575"/>
            <a:ext cx="1305560" cy="370615"/>
          </a:xfrm>
          <a:prstGeom prst="rect">
            <a:avLst/>
          </a:prstGeom>
        </p:spPr>
        <p:txBody>
          <a:bodyPr vert="horz" wrap="square" lIns="0" tIns="16511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2300" spc="161" dirty="0">
                <a:latin typeface="Tahoma"/>
                <a:cs typeface="Tahoma"/>
              </a:rPr>
              <a:t>Harshini</a:t>
            </a:r>
            <a:endParaRPr sz="2300">
              <a:latin typeface="Tahoma"/>
              <a:cs typeface="Tahoma"/>
            </a:endParaRPr>
          </a:p>
        </p:txBody>
      </p:sp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CONTENTS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"/>
            <a:ext cx="18288000" cy="10286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531310" y="4251872"/>
            <a:ext cx="10036176" cy="4153315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2700" marR="5080" indent="92072" algn="ctr">
              <a:lnSpc>
                <a:spcPct val="115399"/>
              </a:lnSpc>
              <a:spcBef>
                <a:spcPts val="95"/>
              </a:spcBef>
            </a:pPr>
            <a:r>
              <a:rPr sz="3900" b="1" dirty="0">
                <a:latin typeface="Trebuchet MS"/>
                <a:cs typeface="Trebuchet MS"/>
              </a:rPr>
              <a:t>Artificial</a:t>
            </a:r>
            <a:r>
              <a:rPr sz="3900" b="1" spc="-425" dirty="0">
                <a:latin typeface="Trebuchet MS"/>
                <a:cs typeface="Trebuchet MS"/>
              </a:rPr>
              <a:t> </a:t>
            </a:r>
            <a:r>
              <a:rPr sz="3900" b="1" spc="-95" dirty="0">
                <a:latin typeface="Trebuchet MS"/>
                <a:cs typeface="Trebuchet MS"/>
              </a:rPr>
              <a:t>Intelligence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11" dirty="0">
                <a:latin typeface="Trebuchet MS"/>
                <a:cs typeface="Trebuchet MS"/>
              </a:rPr>
              <a:t>is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61" dirty="0">
                <a:latin typeface="Trebuchet MS"/>
                <a:cs typeface="Trebuchet MS"/>
              </a:rPr>
              <a:t>the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64" dirty="0">
                <a:latin typeface="Trebuchet MS"/>
                <a:cs typeface="Trebuchet MS"/>
              </a:rPr>
              <a:t>ability</a:t>
            </a:r>
            <a:r>
              <a:rPr sz="3900" b="1" spc="-425" dirty="0">
                <a:latin typeface="Trebuchet MS"/>
                <a:cs typeface="Trebuchet MS"/>
              </a:rPr>
              <a:t> </a:t>
            </a:r>
            <a:r>
              <a:rPr sz="3900" b="1" spc="136" dirty="0">
                <a:latin typeface="Trebuchet MS"/>
                <a:cs typeface="Trebuchet MS"/>
              </a:rPr>
              <a:t>for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155" dirty="0">
                <a:latin typeface="Trebuchet MS"/>
                <a:cs typeface="Trebuchet MS"/>
              </a:rPr>
              <a:t>a </a:t>
            </a:r>
            <a:r>
              <a:rPr sz="3900" b="1" spc="-20" dirty="0">
                <a:latin typeface="Trebuchet MS"/>
                <a:cs typeface="Trebuchet MS"/>
              </a:rPr>
              <a:t>computer</a:t>
            </a:r>
            <a:r>
              <a:rPr sz="3900" b="1" spc="-425" dirty="0">
                <a:latin typeface="Trebuchet MS"/>
                <a:cs typeface="Trebuchet MS"/>
              </a:rPr>
              <a:t> </a:t>
            </a:r>
            <a:r>
              <a:rPr sz="3900" b="1" spc="86" dirty="0">
                <a:latin typeface="Trebuchet MS"/>
                <a:cs typeface="Trebuchet MS"/>
              </a:rPr>
              <a:t>to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180" dirty="0">
                <a:latin typeface="Trebuchet MS"/>
                <a:cs typeface="Trebuchet MS"/>
              </a:rPr>
              <a:t>think,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55" dirty="0">
                <a:latin typeface="Trebuchet MS"/>
                <a:cs typeface="Trebuchet MS"/>
              </a:rPr>
              <a:t>learn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25" dirty="0">
                <a:latin typeface="Trebuchet MS"/>
                <a:cs typeface="Trebuchet MS"/>
              </a:rPr>
              <a:t>and</a:t>
            </a:r>
            <a:r>
              <a:rPr sz="3900" b="1" spc="-425" dirty="0">
                <a:latin typeface="Trebuchet MS"/>
                <a:cs typeface="Trebuchet MS"/>
              </a:rPr>
              <a:t> </a:t>
            </a:r>
            <a:r>
              <a:rPr sz="3900" b="1" spc="-45" dirty="0">
                <a:latin typeface="Trebuchet MS"/>
                <a:cs typeface="Trebuchet MS"/>
              </a:rPr>
              <a:t>simulate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30" dirty="0">
                <a:latin typeface="Trebuchet MS"/>
                <a:cs typeface="Trebuchet MS"/>
              </a:rPr>
              <a:t>human </a:t>
            </a:r>
            <a:r>
              <a:rPr sz="3900" b="1" spc="-50" dirty="0">
                <a:latin typeface="Trebuchet MS"/>
                <a:cs typeface="Trebuchet MS"/>
              </a:rPr>
              <a:t>mental</a:t>
            </a:r>
            <a:r>
              <a:rPr sz="3900" b="1" spc="-409" dirty="0">
                <a:latin typeface="Trebuchet MS"/>
                <a:cs typeface="Trebuchet MS"/>
              </a:rPr>
              <a:t> </a:t>
            </a:r>
            <a:r>
              <a:rPr sz="3900" b="1" dirty="0">
                <a:latin typeface="Trebuchet MS"/>
                <a:cs typeface="Trebuchet MS"/>
              </a:rPr>
              <a:t>processes,</a:t>
            </a:r>
            <a:r>
              <a:rPr sz="3900" b="1" spc="-405" dirty="0">
                <a:latin typeface="Trebuchet MS"/>
                <a:cs typeface="Trebuchet MS"/>
              </a:rPr>
              <a:t> </a:t>
            </a:r>
            <a:r>
              <a:rPr sz="3900" b="1" spc="-39" dirty="0">
                <a:latin typeface="Trebuchet MS"/>
                <a:cs typeface="Trebuchet MS"/>
              </a:rPr>
              <a:t>such</a:t>
            </a:r>
            <a:r>
              <a:rPr sz="3900" b="1" spc="-405" dirty="0">
                <a:latin typeface="Trebuchet MS"/>
                <a:cs typeface="Trebuchet MS"/>
              </a:rPr>
              <a:t> </a:t>
            </a:r>
            <a:r>
              <a:rPr sz="3900" b="1" spc="214" dirty="0">
                <a:latin typeface="Trebuchet MS"/>
                <a:cs typeface="Trebuchet MS"/>
              </a:rPr>
              <a:t>as</a:t>
            </a:r>
            <a:r>
              <a:rPr sz="3900" b="1" spc="-409" dirty="0">
                <a:latin typeface="Trebuchet MS"/>
                <a:cs typeface="Trebuchet MS"/>
              </a:rPr>
              <a:t> </a:t>
            </a:r>
            <a:r>
              <a:rPr sz="3900" b="1" spc="-11" dirty="0">
                <a:latin typeface="Trebuchet MS"/>
                <a:cs typeface="Trebuchet MS"/>
              </a:rPr>
              <a:t>perceiving, </a:t>
            </a:r>
            <a:r>
              <a:rPr sz="3900" b="1" spc="-50" dirty="0">
                <a:latin typeface="Trebuchet MS"/>
                <a:cs typeface="Trebuchet MS"/>
              </a:rPr>
              <a:t>reasoning,</a:t>
            </a:r>
            <a:r>
              <a:rPr sz="3900" b="1" spc="-400" dirty="0">
                <a:latin typeface="Trebuchet MS"/>
                <a:cs typeface="Trebuchet MS"/>
              </a:rPr>
              <a:t> </a:t>
            </a:r>
            <a:r>
              <a:rPr sz="3900" b="1" spc="-25" dirty="0">
                <a:latin typeface="Trebuchet MS"/>
                <a:cs typeface="Trebuchet MS"/>
              </a:rPr>
              <a:t>and</a:t>
            </a:r>
            <a:r>
              <a:rPr sz="3900" b="1" spc="-400" dirty="0">
                <a:latin typeface="Trebuchet MS"/>
                <a:cs typeface="Trebuchet MS"/>
              </a:rPr>
              <a:t> </a:t>
            </a:r>
            <a:r>
              <a:rPr sz="3900" b="1" spc="-11" dirty="0">
                <a:latin typeface="Trebuchet MS"/>
                <a:cs typeface="Trebuchet MS"/>
              </a:rPr>
              <a:t>learning.</a:t>
            </a:r>
            <a:endParaRPr sz="3900">
              <a:latin typeface="Trebuchet MS"/>
              <a:cs typeface="Trebuchet MS"/>
            </a:endParaRPr>
          </a:p>
          <a:p>
            <a:pPr marL="231136" marR="222882" algn="ctr">
              <a:lnSpc>
                <a:spcPct val="115399"/>
              </a:lnSpc>
            </a:pPr>
            <a:r>
              <a:rPr sz="3900" b="1" spc="80" dirty="0">
                <a:latin typeface="Trebuchet MS"/>
                <a:cs typeface="Trebuchet MS"/>
              </a:rPr>
              <a:t>It</a:t>
            </a:r>
            <a:r>
              <a:rPr sz="3900" b="1" spc="-339" dirty="0">
                <a:latin typeface="Trebuchet MS"/>
                <a:cs typeface="Trebuchet MS"/>
              </a:rPr>
              <a:t> </a:t>
            </a:r>
            <a:r>
              <a:rPr sz="3900" b="1" dirty="0">
                <a:latin typeface="Trebuchet MS"/>
                <a:cs typeface="Trebuchet MS"/>
              </a:rPr>
              <a:t>can</a:t>
            </a:r>
            <a:r>
              <a:rPr sz="3900" b="1" spc="-336" dirty="0">
                <a:latin typeface="Trebuchet MS"/>
                <a:cs typeface="Trebuchet MS"/>
              </a:rPr>
              <a:t> </a:t>
            </a:r>
            <a:r>
              <a:rPr sz="3900" b="1" dirty="0">
                <a:latin typeface="Trebuchet MS"/>
                <a:cs typeface="Trebuchet MS"/>
              </a:rPr>
              <a:t>also</a:t>
            </a:r>
            <a:r>
              <a:rPr sz="3900" b="1" spc="-339" dirty="0">
                <a:latin typeface="Trebuchet MS"/>
                <a:cs typeface="Trebuchet MS"/>
              </a:rPr>
              <a:t> </a:t>
            </a:r>
            <a:r>
              <a:rPr sz="3900" b="1" spc="-120" dirty="0">
                <a:latin typeface="Trebuchet MS"/>
                <a:cs typeface="Trebuchet MS"/>
              </a:rPr>
              <a:t>independently</a:t>
            </a:r>
            <a:r>
              <a:rPr sz="3900" b="1" spc="-336" dirty="0">
                <a:latin typeface="Trebuchet MS"/>
                <a:cs typeface="Trebuchet MS"/>
              </a:rPr>
              <a:t> </a:t>
            </a:r>
            <a:r>
              <a:rPr sz="3900" b="1" dirty="0">
                <a:latin typeface="Trebuchet MS"/>
                <a:cs typeface="Trebuchet MS"/>
              </a:rPr>
              <a:t>perform</a:t>
            </a:r>
            <a:r>
              <a:rPr sz="3900" b="1" spc="-336" dirty="0">
                <a:latin typeface="Trebuchet MS"/>
                <a:cs typeface="Trebuchet MS"/>
              </a:rPr>
              <a:t> </a:t>
            </a:r>
            <a:r>
              <a:rPr sz="3900" b="1" spc="-30" dirty="0">
                <a:latin typeface="Trebuchet MS"/>
                <a:cs typeface="Trebuchet MS"/>
              </a:rPr>
              <a:t>complex </a:t>
            </a:r>
            <a:r>
              <a:rPr sz="3900" b="1" spc="145" dirty="0">
                <a:latin typeface="Trebuchet MS"/>
                <a:cs typeface="Trebuchet MS"/>
              </a:rPr>
              <a:t>tasks</a:t>
            </a:r>
            <a:r>
              <a:rPr sz="3900" b="1" spc="-425" dirty="0">
                <a:latin typeface="Trebuchet MS"/>
                <a:cs typeface="Trebuchet MS"/>
              </a:rPr>
              <a:t> </a:t>
            </a:r>
            <a:r>
              <a:rPr sz="3900" b="1" spc="89" dirty="0">
                <a:latin typeface="Trebuchet MS"/>
                <a:cs typeface="Trebuchet MS"/>
              </a:rPr>
              <a:t>that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75" dirty="0">
                <a:latin typeface="Trebuchet MS"/>
                <a:cs typeface="Trebuchet MS"/>
              </a:rPr>
              <a:t>once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70" dirty="0">
                <a:latin typeface="Trebuchet MS"/>
                <a:cs typeface="Trebuchet MS"/>
              </a:rPr>
              <a:t>required</a:t>
            </a:r>
            <a:r>
              <a:rPr sz="3900" b="1" spc="-420" dirty="0">
                <a:latin typeface="Trebuchet MS"/>
                <a:cs typeface="Trebuchet MS"/>
              </a:rPr>
              <a:t> </a:t>
            </a:r>
            <a:r>
              <a:rPr sz="3900" b="1" spc="-120" dirty="0">
                <a:latin typeface="Trebuchet MS"/>
                <a:cs typeface="Trebuchet MS"/>
              </a:rPr>
              <a:t>human</a:t>
            </a:r>
            <a:r>
              <a:rPr sz="3900" b="1" spc="-425" dirty="0">
                <a:latin typeface="Trebuchet MS"/>
                <a:cs typeface="Trebuchet MS"/>
              </a:rPr>
              <a:t> </a:t>
            </a:r>
            <a:r>
              <a:rPr sz="3900" b="1" spc="-11" dirty="0">
                <a:latin typeface="Trebuchet MS"/>
                <a:cs typeface="Trebuchet MS"/>
              </a:rPr>
              <a:t>input.</a:t>
            </a:r>
            <a:endParaRPr sz="39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0" y="411959"/>
            <a:ext cx="16459200" cy="2534714"/>
          </a:xfrm>
          <a:prstGeom prst="rect">
            <a:avLst/>
          </a:prstGeom>
        </p:spPr>
        <p:txBody>
          <a:bodyPr vert="horz" wrap="square" lIns="0" tIns="772840" rIns="0" bIns="0" rtlCol="0">
            <a:spAutoFit/>
          </a:bodyPr>
          <a:lstStyle/>
          <a:p>
            <a:pPr marL="3113989">
              <a:spcBef>
                <a:spcPts val="111"/>
              </a:spcBef>
            </a:pPr>
            <a:r>
              <a:rPr sz="11400" spc="-1230" dirty="0"/>
              <a:t>WHAT</a:t>
            </a:r>
            <a:r>
              <a:rPr sz="11400" spc="-130" dirty="0"/>
              <a:t> </a:t>
            </a:r>
            <a:r>
              <a:rPr sz="11400" spc="-1336" dirty="0"/>
              <a:t>IS</a:t>
            </a:r>
            <a:r>
              <a:rPr sz="11400" spc="-136" dirty="0"/>
              <a:t> </a:t>
            </a:r>
            <a:r>
              <a:rPr sz="11400" spc="530" dirty="0"/>
              <a:t>ai?</a:t>
            </a:r>
            <a:endParaRPr sz="11400"/>
          </a:p>
        </p:txBody>
      </p:sp>
      <p:sp>
        <p:nvSpPr>
          <p:cNvPr id="5" name="object 5"/>
          <p:cNvSpPr txBox="1"/>
          <p:nvPr/>
        </p:nvSpPr>
        <p:spPr>
          <a:xfrm>
            <a:off x="17002936" y="9622515"/>
            <a:ext cx="1297940" cy="40203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6"/>
              </a:spcBef>
            </a:pPr>
            <a:r>
              <a:rPr sz="2500" spc="186" dirty="0">
                <a:latin typeface="Tahoma"/>
                <a:cs typeface="Tahoma"/>
              </a:rPr>
              <a:t>Bhavika</a:t>
            </a:r>
            <a:endParaRPr sz="2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411957"/>
            <a:ext cx="16459200" cy="3340919"/>
          </a:xfrm>
          <a:prstGeom prst="rect">
            <a:avLst/>
          </a:prstGeom>
        </p:spPr>
        <p:txBody>
          <a:bodyPr vert="horz" wrap="square" lIns="0" tIns="633988" rIns="0" bIns="0" rtlCol="0">
            <a:spAutoFit/>
          </a:bodyPr>
          <a:lstStyle/>
          <a:p>
            <a:pPr marL="1007729" marR="5080">
              <a:lnSpc>
                <a:spcPct val="116500"/>
              </a:lnSpc>
              <a:spcBef>
                <a:spcPts val="95"/>
              </a:spcBef>
            </a:pPr>
            <a:r>
              <a:rPr sz="7500" spc="-314" dirty="0"/>
              <a:t>how</a:t>
            </a:r>
            <a:r>
              <a:rPr sz="7500" spc="-55" dirty="0"/>
              <a:t> </a:t>
            </a:r>
            <a:r>
              <a:rPr sz="7500" dirty="0"/>
              <a:t>does</a:t>
            </a:r>
            <a:r>
              <a:rPr sz="7500" spc="-50" dirty="0"/>
              <a:t> </a:t>
            </a:r>
            <a:r>
              <a:rPr sz="7500" dirty="0"/>
              <a:t>machine</a:t>
            </a:r>
            <a:r>
              <a:rPr sz="7500" spc="-50" dirty="0"/>
              <a:t> </a:t>
            </a:r>
            <a:r>
              <a:rPr sz="7500" spc="86" dirty="0"/>
              <a:t>Learning </a:t>
            </a:r>
            <a:r>
              <a:rPr sz="7500" spc="484" dirty="0"/>
              <a:t>Relate</a:t>
            </a:r>
            <a:r>
              <a:rPr sz="7500" spc="-86" dirty="0"/>
              <a:t> </a:t>
            </a:r>
            <a:r>
              <a:rPr sz="7500" spc="611" dirty="0"/>
              <a:t>to</a:t>
            </a:r>
            <a:r>
              <a:rPr sz="7500" spc="-86" dirty="0"/>
              <a:t> </a:t>
            </a:r>
            <a:r>
              <a:rPr sz="7500" spc="164" dirty="0"/>
              <a:t>Ai?</a:t>
            </a:r>
            <a:endParaRPr sz="7500"/>
          </a:p>
        </p:txBody>
      </p:sp>
      <p:sp>
        <p:nvSpPr>
          <p:cNvPr id="6" name="object 6"/>
          <p:cNvSpPr txBox="1"/>
          <p:nvPr/>
        </p:nvSpPr>
        <p:spPr>
          <a:xfrm>
            <a:off x="11079949" y="5485578"/>
            <a:ext cx="3473450" cy="3268458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2700" marR="5080" algn="ctr">
              <a:lnSpc>
                <a:spcPct val="115399"/>
              </a:lnSpc>
              <a:spcBef>
                <a:spcPts val="95"/>
              </a:spcBef>
            </a:pPr>
            <a:r>
              <a:rPr sz="2300" b="1" dirty="0">
                <a:latin typeface="Trebuchet MS"/>
                <a:cs typeface="Trebuchet MS"/>
              </a:rPr>
              <a:t>Machine</a:t>
            </a:r>
            <a:r>
              <a:rPr sz="2300" b="1" spc="-164" dirty="0">
                <a:latin typeface="Trebuchet MS"/>
                <a:cs typeface="Trebuchet MS"/>
              </a:rPr>
              <a:t> </a:t>
            </a:r>
            <a:r>
              <a:rPr sz="2300" b="1" spc="-39" dirty="0">
                <a:latin typeface="Trebuchet MS"/>
                <a:cs typeface="Trebuchet MS"/>
              </a:rPr>
              <a:t>learning</a:t>
            </a:r>
            <a:r>
              <a:rPr sz="2300" b="1" spc="-161" dirty="0">
                <a:latin typeface="Trebuchet MS"/>
                <a:cs typeface="Trebuchet MS"/>
              </a:rPr>
              <a:t> </a:t>
            </a:r>
            <a:r>
              <a:rPr sz="2300" b="1" spc="-11" dirty="0">
                <a:latin typeface="Trebuchet MS"/>
                <a:cs typeface="Trebuchet MS"/>
              </a:rPr>
              <a:t>implies </a:t>
            </a:r>
            <a:r>
              <a:rPr sz="2300" b="1" spc="61" dirty="0">
                <a:latin typeface="Trebuchet MS"/>
                <a:cs typeface="Trebuchet MS"/>
              </a:rPr>
              <a:t>to</a:t>
            </a:r>
            <a:r>
              <a:rPr sz="2300" b="1" spc="-229" dirty="0">
                <a:latin typeface="Trebuchet MS"/>
                <a:cs typeface="Trebuchet MS"/>
              </a:rPr>
              <a:t> </a:t>
            </a:r>
            <a:r>
              <a:rPr sz="2300" b="1" spc="-30" dirty="0">
                <a:latin typeface="Trebuchet MS"/>
                <a:cs typeface="Trebuchet MS"/>
              </a:rPr>
              <a:t>the</a:t>
            </a:r>
            <a:r>
              <a:rPr sz="2300" b="1" spc="-225" dirty="0">
                <a:latin typeface="Trebuchet MS"/>
                <a:cs typeface="Trebuchet MS"/>
              </a:rPr>
              <a:t> </a:t>
            </a:r>
            <a:r>
              <a:rPr sz="2300" b="1" spc="-25" dirty="0">
                <a:latin typeface="Trebuchet MS"/>
                <a:cs typeface="Trebuchet MS"/>
              </a:rPr>
              <a:t>technologies</a:t>
            </a:r>
            <a:r>
              <a:rPr sz="2300" b="1" spc="-229" dirty="0">
                <a:latin typeface="Trebuchet MS"/>
                <a:cs typeface="Trebuchet MS"/>
              </a:rPr>
              <a:t> </a:t>
            </a:r>
            <a:r>
              <a:rPr sz="2300" b="1" spc="-25" dirty="0">
                <a:latin typeface="Trebuchet MS"/>
                <a:cs typeface="Trebuchet MS"/>
              </a:rPr>
              <a:t>and </a:t>
            </a:r>
            <a:r>
              <a:rPr sz="2300" b="1" dirty="0">
                <a:latin typeface="Trebuchet MS"/>
                <a:cs typeface="Trebuchet MS"/>
              </a:rPr>
              <a:t>algorithms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61" dirty="0">
                <a:latin typeface="Trebuchet MS"/>
                <a:cs typeface="Trebuchet MS"/>
              </a:rPr>
              <a:t>that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20" dirty="0">
                <a:latin typeface="Trebuchet MS"/>
                <a:cs typeface="Trebuchet MS"/>
              </a:rPr>
              <a:t>allow </a:t>
            </a:r>
            <a:r>
              <a:rPr sz="2300" b="1" spc="64" dirty="0">
                <a:latin typeface="Trebuchet MS"/>
                <a:cs typeface="Trebuchet MS"/>
              </a:rPr>
              <a:t>systems</a:t>
            </a:r>
            <a:r>
              <a:rPr sz="2300" b="1" spc="-254" dirty="0">
                <a:latin typeface="Trebuchet MS"/>
                <a:cs typeface="Trebuchet MS"/>
              </a:rPr>
              <a:t> </a:t>
            </a:r>
            <a:r>
              <a:rPr sz="2300" b="1" spc="61" dirty="0">
                <a:latin typeface="Trebuchet MS"/>
                <a:cs typeface="Trebuchet MS"/>
              </a:rPr>
              <a:t>to</a:t>
            </a:r>
            <a:r>
              <a:rPr sz="2300" b="1" spc="-250" dirty="0">
                <a:latin typeface="Trebuchet MS"/>
                <a:cs typeface="Trebuchet MS"/>
              </a:rPr>
              <a:t> </a:t>
            </a:r>
            <a:r>
              <a:rPr sz="2300" b="1" spc="-11" dirty="0">
                <a:latin typeface="Trebuchet MS"/>
                <a:cs typeface="Trebuchet MS"/>
              </a:rPr>
              <a:t>recognize </a:t>
            </a:r>
            <a:r>
              <a:rPr sz="2300" b="1" dirty="0">
                <a:latin typeface="Trebuchet MS"/>
                <a:cs typeface="Trebuchet MS"/>
              </a:rPr>
              <a:t>patterns,</a:t>
            </a:r>
            <a:r>
              <a:rPr sz="2300" b="1" spc="-189" dirty="0">
                <a:latin typeface="Trebuchet MS"/>
                <a:cs typeface="Trebuchet MS"/>
              </a:rPr>
              <a:t> </a:t>
            </a:r>
            <a:r>
              <a:rPr sz="2300" b="1" spc="-20" dirty="0">
                <a:latin typeface="Trebuchet MS"/>
                <a:cs typeface="Trebuchet MS"/>
              </a:rPr>
              <a:t>make</a:t>
            </a:r>
            <a:r>
              <a:rPr sz="2300" b="1" spc="-186" dirty="0">
                <a:latin typeface="Trebuchet MS"/>
                <a:cs typeface="Trebuchet MS"/>
              </a:rPr>
              <a:t> </a:t>
            </a:r>
            <a:r>
              <a:rPr sz="2300" b="1" spc="-30" dirty="0">
                <a:latin typeface="Trebuchet MS"/>
                <a:cs typeface="Trebuchet MS"/>
              </a:rPr>
              <a:t>decisions, </a:t>
            </a:r>
            <a:r>
              <a:rPr sz="2300" b="1" spc="-11" dirty="0">
                <a:latin typeface="Trebuchet MS"/>
                <a:cs typeface="Trebuchet MS"/>
              </a:rPr>
              <a:t>and</a:t>
            </a:r>
            <a:r>
              <a:rPr sz="2300" b="1" spc="-245" dirty="0">
                <a:latin typeface="Trebuchet MS"/>
                <a:cs typeface="Trebuchet MS"/>
              </a:rPr>
              <a:t> </a:t>
            </a:r>
            <a:r>
              <a:rPr sz="2300" b="1" spc="-30" dirty="0">
                <a:latin typeface="Trebuchet MS"/>
                <a:cs typeface="Trebuchet MS"/>
              </a:rPr>
              <a:t>improve</a:t>
            </a:r>
            <a:r>
              <a:rPr sz="2300" b="1" spc="-245" dirty="0">
                <a:latin typeface="Trebuchet MS"/>
                <a:cs typeface="Trebuchet MS"/>
              </a:rPr>
              <a:t> </a:t>
            </a:r>
            <a:r>
              <a:rPr sz="2300" b="1" spc="-11" dirty="0">
                <a:latin typeface="Trebuchet MS"/>
                <a:cs typeface="Trebuchet MS"/>
              </a:rPr>
              <a:t>themselves through</a:t>
            </a:r>
            <a:r>
              <a:rPr sz="2300" b="1" spc="-195" dirty="0">
                <a:latin typeface="Trebuchet MS"/>
                <a:cs typeface="Trebuchet MS"/>
              </a:rPr>
              <a:t> </a:t>
            </a:r>
            <a:r>
              <a:rPr sz="2300" b="1" spc="-55" dirty="0">
                <a:latin typeface="Trebuchet MS"/>
                <a:cs typeface="Trebuchet MS"/>
              </a:rPr>
              <a:t>experience</a:t>
            </a:r>
            <a:r>
              <a:rPr sz="2300" b="1" spc="-189" dirty="0">
                <a:latin typeface="Trebuchet MS"/>
                <a:cs typeface="Trebuchet MS"/>
              </a:rPr>
              <a:t> </a:t>
            </a:r>
            <a:r>
              <a:rPr sz="2300" b="1" spc="-25" dirty="0">
                <a:latin typeface="Trebuchet MS"/>
                <a:cs typeface="Trebuchet MS"/>
              </a:rPr>
              <a:t>and </a:t>
            </a:r>
            <a:r>
              <a:rPr sz="2300" b="1" spc="-11" dirty="0">
                <a:latin typeface="Trebuchet MS"/>
                <a:cs typeface="Trebuchet MS"/>
              </a:rPr>
              <a:t>data.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38114" y="5527371"/>
            <a:ext cx="3291840" cy="3324884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2700" marR="5080" indent="-636" algn="ctr">
              <a:lnSpc>
                <a:spcPct val="116700"/>
              </a:lnSpc>
              <a:spcBef>
                <a:spcPts val="95"/>
              </a:spcBef>
            </a:pPr>
            <a:r>
              <a:rPr sz="2300" b="1" spc="-36" dirty="0">
                <a:latin typeface="Trebuchet MS"/>
                <a:cs typeface="Trebuchet MS"/>
              </a:rPr>
              <a:t>Although</a:t>
            </a:r>
            <a:r>
              <a:rPr sz="2300" b="1" spc="-214" dirty="0">
                <a:latin typeface="Trebuchet MS"/>
                <a:cs typeface="Trebuchet MS"/>
              </a:rPr>
              <a:t> </a:t>
            </a:r>
            <a:r>
              <a:rPr sz="2300" b="1" spc="-36" dirty="0">
                <a:latin typeface="Trebuchet MS"/>
                <a:cs typeface="Trebuchet MS"/>
              </a:rPr>
              <a:t>the</a:t>
            </a:r>
            <a:r>
              <a:rPr sz="2300" b="1" spc="-211" dirty="0">
                <a:latin typeface="Trebuchet MS"/>
                <a:cs typeface="Trebuchet MS"/>
              </a:rPr>
              <a:t> </a:t>
            </a:r>
            <a:r>
              <a:rPr sz="2300" b="1" spc="-20" dirty="0">
                <a:latin typeface="Trebuchet MS"/>
                <a:cs typeface="Trebuchet MS"/>
              </a:rPr>
              <a:t>terms </a:t>
            </a:r>
            <a:r>
              <a:rPr sz="2300" b="1" dirty="0">
                <a:latin typeface="Trebuchet MS"/>
                <a:cs typeface="Trebuchet MS"/>
              </a:rPr>
              <a:t>artificial</a:t>
            </a:r>
            <a:r>
              <a:rPr sz="2300" b="1" spc="-186" dirty="0">
                <a:latin typeface="Trebuchet MS"/>
                <a:cs typeface="Trebuchet MS"/>
              </a:rPr>
              <a:t> </a:t>
            </a:r>
            <a:r>
              <a:rPr sz="2300" b="1" spc="-70" dirty="0">
                <a:latin typeface="Trebuchet MS"/>
                <a:cs typeface="Trebuchet MS"/>
              </a:rPr>
              <a:t>intelligence</a:t>
            </a:r>
            <a:r>
              <a:rPr sz="2300" b="1" spc="-186" dirty="0">
                <a:latin typeface="Trebuchet MS"/>
                <a:cs typeface="Trebuchet MS"/>
              </a:rPr>
              <a:t> </a:t>
            </a:r>
            <a:r>
              <a:rPr sz="2300" b="1" spc="-20" dirty="0">
                <a:latin typeface="Trebuchet MS"/>
                <a:cs typeface="Trebuchet MS"/>
              </a:rPr>
              <a:t>(AI) </a:t>
            </a:r>
            <a:r>
              <a:rPr sz="2300" b="1" spc="-25" dirty="0">
                <a:latin typeface="Trebuchet MS"/>
                <a:cs typeface="Trebuchet MS"/>
              </a:rPr>
              <a:t>and</a:t>
            </a:r>
            <a:r>
              <a:rPr sz="2300" b="1" spc="-214" dirty="0">
                <a:latin typeface="Trebuchet MS"/>
                <a:cs typeface="Trebuchet MS"/>
              </a:rPr>
              <a:t> </a:t>
            </a:r>
            <a:r>
              <a:rPr sz="2300" b="1" spc="-61" dirty="0">
                <a:latin typeface="Trebuchet MS"/>
                <a:cs typeface="Trebuchet MS"/>
              </a:rPr>
              <a:t>machine</a:t>
            </a:r>
            <a:r>
              <a:rPr sz="2300" b="1" spc="-214" dirty="0">
                <a:latin typeface="Trebuchet MS"/>
                <a:cs typeface="Trebuchet MS"/>
              </a:rPr>
              <a:t> </a:t>
            </a:r>
            <a:r>
              <a:rPr sz="2300" b="1" spc="-39" dirty="0">
                <a:latin typeface="Trebuchet MS"/>
                <a:cs typeface="Trebuchet MS"/>
              </a:rPr>
              <a:t>learning</a:t>
            </a:r>
            <a:r>
              <a:rPr sz="2300" b="1" spc="-214" dirty="0">
                <a:latin typeface="Trebuchet MS"/>
                <a:cs typeface="Trebuchet MS"/>
              </a:rPr>
              <a:t> </a:t>
            </a:r>
            <a:r>
              <a:rPr sz="2300" b="1" spc="-25" dirty="0">
                <a:latin typeface="Trebuchet MS"/>
                <a:cs typeface="Trebuchet MS"/>
              </a:rPr>
              <a:t>are </a:t>
            </a:r>
            <a:r>
              <a:rPr sz="2300" b="1" spc="-30" dirty="0">
                <a:latin typeface="Trebuchet MS"/>
                <a:cs typeface="Trebuchet MS"/>
              </a:rPr>
              <a:t>frequently</a:t>
            </a:r>
            <a:r>
              <a:rPr sz="2300" b="1" spc="-195" dirty="0">
                <a:latin typeface="Trebuchet MS"/>
                <a:cs typeface="Trebuchet MS"/>
              </a:rPr>
              <a:t> </a:t>
            </a:r>
            <a:r>
              <a:rPr sz="2300" b="1" spc="-20" dirty="0">
                <a:latin typeface="Trebuchet MS"/>
                <a:cs typeface="Trebuchet MS"/>
              </a:rPr>
              <a:t>used </a:t>
            </a:r>
            <a:r>
              <a:rPr sz="2300" b="1" spc="-11" dirty="0">
                <a:latin typeface="Trebuchet MS"/>
                <a:cs typeface="Trebuchet MS"/>
              </a:rPr>
              <a:t>interchangeably, </a:t>
            </a:r>
            <a:r>
              <a:rPr sz="2300" b="1" spc="-95" dirty="0">
                <a:latin typeface="Trebuchet MS"/>
                <a:cs typeface="Trebuchet MS"/>
              </a:rPr>
              <a:t>(machine</a:t>
            </a:r>
            <a:r>
              <a:rPr sz="2300" b="1" spc="-220" dirty="0">
                <a:latin typeface="Trebuchet MS"/>
                <a:cs typeface="Trebuchet MS"/>
              </a:rPr>
              <a:t> </a:t>
            </a:r>
            <a:r>
              <a:rPr sz="2300" b="1" spc="-39" dirty="0">
                <a:latin typeface="Trebuchet MS"/>
                <a:cs typeface="Trebuchet MS"/>
              </a:rPr>
              <a:t>learning</a:t>
            </a:r>
            <a:r>
              <a:rPr sz="2300" b="1" spc="-220" dirty="0">
                <a:latin typeface="Trebuchet MS"/>
                <a:cs typeface="Trebuchet MS"/>
              </a:rPr>
              <a:t> </a:t>
            </a:r>
            <a:r>
              <a:rPr sz="2300" b="1" spc="-11" dirty="0">
                <a:latin typeface="Trebuchet MS"/>
                <a:cs typeface="Trebuchet MS"/>
              </a:rPr>
              <a:t>is</a:t>
            </a:r>
            <a:r>
              <a:rPr sz="2300" b="1" spc="-214" dirty="0">
                <a:latin typeface="Trebuchet MS"/>
                <a:cs typeface="Trebuchet MS"/>
              </a:rPr>
              <a:t> </a:t>
            </a:r>
            <a:r>
              <a:rPr sz="2300" b="1" spc="70" dirty="0">
                <a:latin typeface="Trebuchet MS"/>
                <a:cs typeface="Trebuchet MS"/>
              </a:rPr>
              <a:t>a </a:t>
            </a:r>
            <a:r>
              <a:rPr sz="2300" b="1" dirty="0">
                <a:latin typeface="Trebuchet MS"/>
                <a:cs typeface="Trebuchet MS"/>
              </a:rPr>
              <a:t>subset</a:t>
            </a:r>
            <a:r>
              <a:rPr sz="2300" b="1" spc="-204" dirty="0">
                <a:latin typeface="Trebuchet MS"/>
                <a:cs typeface="Trebuchet MS"/>
              </a:rPr>
              <a:t> </a:t>
            </a:r>
            <a:r>
              <a:rPr sz="2300" b="1" spc="64" dirty="0">
                <a:latin typeface="Trebuchet MS"/>
                <a:cs typeface="Trebuchet MS"/>
              </a:rPr>
              <a:t>of</a:t>
            </a:r>
            <a:r>
              <a:rPr sz="2300" b="1" spc="-200" dirty="0">
                <a:latin typeface="Trebuchet MS"/>
                <a:cs typeface="Trebuchet MS"/>
              </a:rPr>
              <a:t> </a:t>
            </a:r>
            <a:r>
              <a:rPr sz="2300" b="1" spc="-36" dirty="0">
                <a:latin typeface="Trebuchet MS"/>
                <a:cs typeface="Trebuchet MS"/>
              </a:rPr>
              <a:t>the</a:t>
            </a:r>
            <a:r>
              <a:rPr sz="2300" b="1" spc="-204" dirty="0">
                <a:latin typeface="Trebuchet MS"/>
                <a:cs typeface="Trebuchet MS"/>
              </a:rPr>
              <a:t> </a:t>
            </a:r>
            <a:r>
              <a:rPr sz="2300" b="1" spc="-11" dirty="0">
                <a:latin typeface="Trebuchet MS"/>
                <a:cs typeface="Trebuchet MS"/>
              </a:rPr>
              <a:t>larger </a:t>
            </a:r>
            <a:r>
              <a:rPr sz="2300" b="1" spc="55" dirty="0">
                <a:latin typeface="Trebuchet MS"/>
                <a:cs typeface="Trebuchet MS"/>
              </a:rPr>
              <a:t>category</a:t>
            </a:r>
            <a:r>
              <a:rPr sz="2300" b="1" spc="-254" dirty="0">
                <a:latin typeface="Trebuchet MS"/>
                <a:cs typeface="Trebuchet MS"/>
              </a:rPr>
              <a:t> </a:t>
            </a:r>
            <a:r>
              <a:rPr sz="2300" b="1" spc="64" dirty="0">
                <a:latin typeface="Trebuchet MS"/>
                <a:cs typeface="Trebuchet MS"/>
              </a:rPr>
              <a:t>of</a:t>
            </a:r>
            <a:r>
              <a:rPr sz="2300" b="1" spc="-254" dirty="0">
                <a:latin typeface="Trebuchet MS"/>
                <a:cs typeface="Trebuchet MS"/>
              </a:rPr>
              <a:t> </a:t>
            </a:r>
            <a:r>
              <a:rPr sz="2300" b="1" spc="-75" dirty="0">
                <a:latin typeface="Trebuchet MS"/>
                <a:cs typeface="Trebuchet MS"/>
              </a:rPr>
              <a:t>AI.</a:t>
            </a:r>
            <a:r>
              <a:rPr sz="2300" b="1" spc="-250" dirty="0">
                <a:latin typeface="Trebuchet MS"/>
                <a:cs typeface="Trebuchet MS"/>
              </a:rPr>
              <a:t> </a:t>
            </a:r>
            <a:r>
              <a:rPr sz="2300" b="1" spc="-380" dirty="0">
                <a:latin typeface="Trebuchet MS"/>
                <a:cs typeface="Trebuchet MS"/>
              </a:rPr>
              <a:t>)</a:t>
            </a:r>
            <a:endParaRPr sz="23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25666" y="5673940"/>
            <a:ext cx="3073400" cy="3551612"/>
          </a:xfrm>
          <a:prstGeom prst="rect">
            <a:avLst/>
          </a:prstGeom>
        </p:spPr>
        <p:txBody>
          <a:bodyPr vert="horz" wrap="square" lIns="0" tIns="12064" rIns="0" bIns="0" rtlCol="0">
            <a:spAutoFit/>
          </a:bodyPr>
          <a:lstStyle/>
          <a:p>
            <a:pPr marL="12700" marR="5080" indent="-636" algn="ctr">
              <a:lnSpc>
                <a:spcPct val="114700"/>
              </a:lnSpc>
              <a:spcBef>
                <a:spcPts val="95"/>
              </a:spcBef>
            </a:pPr>
            <a:r>
              <a:rPr sz="2500" b="1" dirty="0">
                <a:latin typeface="Trebuchet MS"/>
                <a:cs typeface="Trebuchet MS"/>
              </a:rPr>
              <a:t>Artificial</a:t>
            </a:r>
            <a:r>
              <a:rPr sz="2500" b="1" spc="-204" dirty="0">
                <a:latin typeface="Trebuchet MS"/>
                <a:cs typeface="Trebuchet MS"/>
              </a:rPr>
              <a:t> </a:t>
            </a:r>
            <a:r>
              <a:rPr sz="2500" b="1" spc="-11" dirty="0">
                <a:latin typeface="Trebuchet MS"/>
                <a:cs typeface="Trebuchet MS"/>
              </a:rPr>
              <a:t>intelligence signifies</a:t>
            </a:r>
            <a:r>
              <a:rPr sz="2500" b="1" spc="-200" dirty="0">
                <a:latin typeface="Trebuchet MS"/>
                <a:cs typeface="Trebuchet MS"/>
              </a:rPr>
              <a:t> </a:t>
            </a:r>
            <a:r>
              <a:rPr sz="2500" b="1" spc="-11" dirty="0">
                <a:latin typeface="Trebuchet MS"/>
                <a:cs typeface="Trebuchet MS"/>
              </a:rPr>
              <a:t>computers' general</a:t>
            </a:r>
            <a:r>
              <a:rPr sz="2500" b="1" spc="-236" dirty="0">
                <a:latin typeface="Trebuchet MS"/>
                <a:cs typeface="Trebuchet MS"/>
              </a:rPr>
              <a:t> </a:t>
            </a:r>
            <a:r>
              <a:rPr sz="2500" b="1" spc="-45" dirty="0">
                <a:latin typeface="Trebuchet MS"/>
                <a:cs typeface="Trebuchet MS"/>
              </a:rPr>
              <a:t>ability</a:t>
            </a:r>
            <a:r>
              <a:rPr sz="2500" b="1" spc="-236" dirty="0">
                <a:latin typeface="Trebuchet MS"/>
                <a:cs typeface="Trebuchet MS"/>
              </a:rPr>
              <a:t> </a:t>
            </a:r>
            <a:r>
              <a:rPr sz="2500" b="1" spc="25" dirty="0">
                <a:latin typeface="Trebuchet MS"/>
                <a:cs typeface="Trebuchet MS"/>
              </a:rPr>
              <a:t>to </a:t>
            </a:r>
            <a:r>
              <a:rPr sz="2500" b="1" spc="-75" dirty="0">
                <a:latin typeface="Trebuchet MS"/>
                <a:cs typeface="Trebuchet MS"/>
              </a:rPr>
              <a:t>mimic</a:t>
            </a:r>
            <a:r>
              <a:rPr sz="2500" b="1" spc="-239" dirty="0">
                <a:latin typeface="Trebuchet MS"/>
                <a:cs typeface="Trebuchet MS"/>
              </a:rPr>
              <a:t> </a:t>
            </a:r>
            <a:r>
              <a:rPr sz="2500" b="1" spc="-70" dirty="0">
                <a:latin typeface="Trebuchet MS"/>
                <a:cs typeface="Trebuchet MS"/>
              </a:rPr>
              <a:t>human</a:t>
            </a:r>
            <a:r>
              <a:rPr sz="2500" b="1" spc="-239" dirty="0">
                <a:latin typeface="Trebuchet MS"/>
                <a:cs typeface="Trebuchet MS"/>
              </a:rPr>
              <a:t> </a:t>
            </a:r>
            <a:r>
              <a:rPr sz="2500" b="1" spc="-11" dirty="0">
                <a:latin typeface="Trebuchet MS"/>
                <a:cs typeface="Trebuchet MS"/>
              </a:rPr>
              <a:t>thought </a:t>
            </a:r>
            <a:r>
              <a:rPr sz="2500" b="1" spc="-100" dirty="0">
                <a:latin typeface="Trebuchet MS"/>
                <a:cs typeface="Trebuchet MS"/>
              </a:rPr>
              <a:t>while</a:t>
            </a:r>
            <a:r>
              <a:rPr sz="2500" b="1" spc="-120" dirty="0">
                <a:latin typeface="Trebuchet MS"/>
                <a:cs typeface="Trebuchet MS"/>
              </a:rPr>
              <a:t> </a:t>
            </a:r>
            <a:r>
              <a:rPr sz="2500" b="1" dirty="0">
                <a:latin typeface="Trebuchet MS"/>
                <a:cs typeface="Trebuchet MS"/>
              </a:rPr>
              <a:t>carrying</a:t>
            </a:r>
            <a:r>
              <a:rPr sz="2500" b="1" spc="-120" dirty="0">
                <a:latin typeface="Trebuchet MS"/>
                <a:cs typeface="Trebuchet MS"/>
              </a:rPr>
              <a:t> </a:t>
            </a:r>
            <a:r>
              <a:rPr sz="2500" b="1" spc="-25" dirty="0">
                <a:latin typeface="Trebuchet MS"/>
                <a:cs typeface="Trebuchet MS"/>
              </a:rPr>
              <a:t>out </a:t>
            </a:r>
            <a:r>
              <a:rPr sz="2500" b="1" spc="95" dirty="0">
                <a:latin typeface="Trebuchet MS"/>
                <a:cs typeface="Trebuchet MS"/>
              </a:rPr>
              <a:t>tasks</a:t>
            </a:r>
            <a:r>
              <a:rPr sz="2500" b="1" spc="-245" dirty="0">
                <a:latin typeface="Trebuchet MS"/>
                <a:cs typeface="Trebuchet MS"/>
              </a:rPr>
              <a:t> </a:t>
            </a:r>
            <a:r>
              <a:rPr sz="2500" b="1" spc="-150" dirty="0">
                <a:latin typeface="Trebuchet MS"/>
                <a:cs typeface="Trebuchet MS"/>
              </a:rPr>
              <a:t>in</a:t>
            </a:r>
            <a:r>
              <a:rPr sz="2500" b="1" spc="-245" dirty="0">
                <a:latin typeface="Trebuchet MS"/>
                <a:cs typeface="Trebuchet MS"/>
              </a:rPr>
              <a:t> </a:t>
            </a:r>
            <a:r>
              <a:rPr sz="2500" b="1" dirty="0">
                <a:latin typeface="Trebuchet MS"/>
                <a:cs typeface="Trebuchet MS"/>
              </a:rPr>
              <a:t>real-</a:t>
            </a:r>
            <a:r>
              <a:rPr sz="2500" b="1" spc="-20" dirty="0">
                <a:latin typeface="Trebuchet MS"/>
                <a:cs typeface="Trebuchet MS"/>
              </a:rPr>
              <a:t>world </a:t>
            </a:r>
            <a:r>
              <a:rPr sz="2500" b="1" spc="-11" dirty="0">
                <a:latin typeface="Trebuchet MS"/>
                <a:cs typeface="Trebuchet MS"/>
              </a:rPr>
              <a:t>environments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296639" y="9886186"/>
            <a:ext cx="1004570" cy="39882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1"/>
              </a:spcBef>
            </a:pPr>
            <a:r>
              <a:rPr sz="2500" spc="195" dirty="0">
                <a:latin typeface="Tahoma"/>
                <a:cs typeface="Tahoma"/>
              </a:rPr>
              <a:t>Norah</a:t>
            </a:r>
            <a:endParaRPr sz="2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14400" y="411959"/>
            <a:ext cx="16459200" cy="1807368"/>
          </a:xfrm>
          <a:prstGeom prst="rect">
            <a:avLst/>
          </a:prstGeom>
        </p:spPr>
        <p:txBody>
          <a:bodyPr vert="horz" wrap="square" lIns="0" tIns="403049" rIns="0" bIns="0" rtlCol="0">
            <a:spAutoFit/>
          </a:bodyPr>
          <a:lstStyle/>
          <a:p>
            <a:pPr marL="2013554">
              <a:spcBef>
                <a:spcPts val="105"/>
              </a:spcBef>
            </a:pPr>
            <a:r>
              <a:rPr sz="9100" spc="105" dirty="0"/>
              <a:t>SofiA</a:t>
            </a:r>
            <a:r>
              <a:rPr sz="9100" spc="-125" dirty="0"/>
              <a:t> </a:t>
            </a:r>
            <a:r>
              <a:rPr sz="9100" spc="-680" dirty="0"/>
              <a:t>THE</a:t>
            </a:r>
            <a:r>
              <a:rPr sz="9100" spc="-111" dirty="0"/>
              <a:t> </a:t>
            </a:r>
            <a:r>
              <a:rPr sz="9100" spc="-711" dirty="0"/>
              <a:t>AI</a:t>
            </a:r>
            <a:r>
              <a:rPr sz="9100" spc="-111" dirty="0"/>
              <a:t> </a:t>
            </a:r>
            <a:r>
              <a:rPr sz="9100" spc="-1039" dirty="0"/>
              <a:t>ROBOT</a:t>
            </a:r>
            <a:endParaRPr sz="9100"/>
          </a:p>
        </p:txBody>
      </p:sp>
      <p:sp>
        <p:nvSpPr>
          <p:cNvPr id="10" name="object 10"/>
          <p:cNvSpPr txBox="1">
            <a:spLocks noGrp="1"/>
          </p:cNvSpPr>
          <p:nvPr>
            <p:ph idx="1"/>
          </p:nvPr>
        </p:nvSpPr>
        <p:spPr>
          <a:xfrm>
            <a:off x="914400" y="2400304"/>
            <a:ext cx="16459200" cy="51075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6" algn="ctr">
              <a:lnSpc>
                <a:spcPct val="114999"/>
              </a:lnSpc>
              <a:spcBef>
                <a:spcPts val="100"/>
              </a:spcBef>
            </a:pPr>
            <a:r>
              <a:rPr spc="-11" dirty="0"/>
              <a:t>Sophia</a:t>
            </a:r>
            <a:r>
              <a:rPr spc="-245" dirty="0"/>
              <a:t> </a:t>
            </a:r>
            <a:r>
              <a:rPr spc="-11" dirty="0"/>
              <a:t>is</a:t>
            </a:r>
            <a:r>
              <a:rPr spc="-245" dirty="0"/>
              <a:t> </a:t>
            </a:r>
            <a:r>
              <a:rPr spc="120" dirty="0"/>
              <a:t>a</a:t>
            </a:r>
            <a:r>
              <a:rPr spc="-245" dirty="0"/>
              <a:t> </a:t>
            </a:r>
            <a:r>
              <a:rPr spc="-11" dirty="0"/>
              <a:t>realistic</a:t>
            </a:r>
            <a:r>
              <a:rPr spc="-245" dirty="0"/>
              <a:t> </a:t>
            </a:r>
            <a:r>
              <a:rPr spc="-86" dirty="0"/>
              <a:t>humanoid</a:t>
            </a:r>
            <a:r>
              <a:rPr spc="-245" dirty="0"/>
              <a:t> </a:t>
            </a:r>
            <a:r>
              <a:rPr dirty="0"/>
              <a:t>robot</a:t>
            </a:r>
            <a:r>
              <a:rPr spc="-245" dirty="0"/>
              <a:t> </a:t>
            </a:r>
            <a:r>
              <a:rPr spc="-11" dirty="0"/>
              <a:t>capable</a:t>
            </a:r>
            <a:r>
              <a:rPr spc="-245" dirty="0"/>
              <a:t> </a:t>
            </a:r>
            <a:r>
              <a:rPr spc="50" dirty="0"/>
              <a:t>of </a:t>
            </a:r>
            <a:r>
              <a:rPr spc="-39" dirty="0"/>
              <a:t>displaying</a:t>
            </a:r>
            <a:r>
              <a:rPr spc="-225" dirty="0"/>
              <a:t> </a:t>
            </a:r>
            <a:r>
              <a:rPr spc="-105" dirty="0"/>
              <a:t>humanlike</a:t>
            </a:r>
            <a:r>
              <a:rPr spc="-225" dirty="0"/>
              <a:t> </a:t>
            </a:r>
            <a:r>
              <a:rPr spc="-11" dirty="0"/>
              <a:t>expressions</a:t>
            </a:r>
            <a:r>
              <a:rPr spc="-225" dirty="0"/>
              <a:t> </a:t>
            </a:r>
            <a:r>
              <a:rPr spc="-30" dirty="0"/>
              <a:t>and</a:t>
            </a:r>
            <a:r>
              <a:rPr spc="-225" dirty="0"/>
              <a:t> </a:t>
            </a:r>
            <a:r>
              <a:rPr spc="-11" dirty="0"/>
              <a:t>interacting</a:t>
            </a:r>
            <a:r>
              <a:rPr spc="-225" dirty="0"/>
              <a:t> </a:t>
            </a:r>
            <a:r>
              <a:rPr spc="-20" dirty="0"/>
              <a:t>with </a:t>
            </a:r>
            <a:r>
              <a:rPr spc="-120" dirty="0"/>
              <a:t>people.</a:t>
            </a:r>
            <a:r>
              <a:rPr spc="-245" dirty="0"/>
              <a:t> </a:t>
            </a:r>
            <a:r>
              <a:rPr spc="-20" dirty="0"/>
              <a:t>It's</a:t>
            </a:r>
            <a:r>
              <a:rPr spc="-245" dirty="0"/>
              <a:t> </a:t>
            </a:r>
            <a:r>
              <a:rPr spc="-39" dirty="0"/>
              <a:t>designed</a:t>
            </a:r>
            <a:r>
              <a:rPr spc="-239" dirty="0"/>
              <a:t> </a:t>
            </a:r>
            <a:r>
              <a:rPr spc="86" dirty="0"/>
              <a:t>for</a:t>
            </a:r>
            <a:r>
              <a:rPr spc="-245" dirty="0"/>
              <a:t> </a:t>
            </a:r>
            <a:r>
              <a:rPr spc="-20" dirty="0"/>
              <a:t>research,</a:t>
            </a:r>
            <a:r>
              <a:rPr spc="-239" dirty="0"/>
              <a:t> </a:t>
            </a:r>
            <a:r>
              <a:rPr spc="-64" dirty="0"/>
              <a:t>education,</a:t>
            </a:r>
            <a:r>
              <a:rPr spc="-245" dirty="0"/>
              <a:t> </a:t>
            </a:r>
            <a:r>
              <a:rPr spc="-25" dirty="0"/>
              <a:t>and </a:t>
            </a:r>
            <a:r>
              <a:rPr spc="-50" dirty="0"/>
              <a:t>entertainment,</a:t>
            </a:r>
            <a:r>
              <a:rPr spc="-245" dirty="0"/>
              <a:t> </a:t>
            </a:r>
            <a:r>
              <a:rPr spc="-30" dirty="0"/>
              <a:t>and</a:t>
            </a:r>
            <a:r>
              <a:rPr spc="-245" dirty="0"/>
              <a:t> </a:t>
            </a:r>
            <a:r>
              <a:rPr spc="-70" dirty="0"/>
              <a:t>helps</a:t>
            </a:r>
            <a:r>
              <a:rPr spc="-245" dirty="0"/>
              <a:t> </a:t>
            </a:r>
            <a:r>
              <a:rPr spc="-11" dirty="0"/>
              <a:t>promote</a:t>
            </a:r>
            <a:r>
              <a:rPr spc="-245" dirty="0"/>
              <a:t> </a:t>
            </a:r>
            <a:r>
              <a:rPr spc="-89" dirty="0"/>
              <a:t>public</a:t>
            </a:r>
            <a:r>
              <a:rPr spc="-245" dirty="0"/>
              <a:t> </a:t>
            </a:r>
            <a:r>
              <a:rPr spc="-11" dirty="0"/>
              <a:t>discussion </a:t>
            </a:r>
            <a:r>
              <a:rPr dirty="0"/>
              <a:t>about</a:t>
            </a:r>
            <a:r>
              <a:rPr spc="-261" dirty="0"/>
              <a:t> </a:t>
            </a:r>
            <a:r>
              <a:rPr dirty="0"/>
              <a:t>AI</a:t>
            </a:r>
            <a:r>
              <a:rPr spc="-261" dirty="0"/>
              <a:t> </a:t>
            </a:r>
            <a:r>
              <a:rPr spc="-20" dirty="0"/>
              <a:t>ethics</a:t>
            </a:r>
            <a:r>
              <a:rPr spc="-254" dirty="0"/>
              <a:t> </a:t>
            </a:r>
            <a:r>
              <a:rPr spc="-30" dirty="0"/>
              <a:t>and</a:t>
            </a:r>
            <a:r>
              <a:rPr spc="-261" dirty="0"/>
              <a:t> </a:t>
            </a:r>
            <a:r>
              <a:rPr spc="-45" dirty="0"/>
              <a:t>the</a:t>
            </a:r>
            <a:r>
              <a:rPr spc="-254" dirty="0"/>
              <a:t> </a:t>
            </a:r>
            <a:r>
              <a:rPr dirty="0"/>
              <a:t>future</a:t>
            </a:r>
            <a:r>
              <a:rPr spc="-261" dirty="0"/>
              <a:t> </a:t>
            </a:r>
            <a:r>
              <a:rPr spc="75" dirty="0"/>
              <a:t>of</a:t>
            </a:r>
            <a:r>
              <a:rPr spc="-254" dirty="0"/>
              <a:t> </a:t>
            </a:r>
            <a:r>
              <a:rPr spc="-11" dirty="0"/>
              <a:t>robotics.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995618" y="9898575"/>
            <a:ext cx="1305560" cy="370615"/>
          </a:xfrm>
          <a:prstGeom prst="rect">
            <a:avLst/>
          </a:prstGeom>
        </p:spPr>
        <p:txBody>
          <a:bodyPr vert="horz" wrap="square" lIns="0" tIns="16511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2300" spc="161" dirty="0">
                <a:latin typeface="Tahoma"/>
                <a:cs typeface="Tahoma"/>
              </a:rPr>
              <a:t>Harshini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0" y="411959"/>
            <a:ext cx="16459200" cy="2042018"/>
          </a:xfrm>
          <a:prstGeom prst="rect">
            <a:avLst/>
          </a:prstGeom>
        </p:spPr>
        <p:txBody>
          <a:bodyPr vert="horz" wrap="square" lIns="0" tIns="635429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9100" spc="-986" dirty="0"/>
              <a:t>WHAT</a:t>
            </a:r>
            <a:r>
              <a:rPr sz="9100" spc="-105" dirty="0"/>
              <a:t> </a:t>
            </a:r>
            <a:r>
              <a:rPr sz="9100" spc="-755" dirty="0"/>
              <a:t>PROBLEMS</a:t>
            </a:r>
            <a:r>
              <a:rPr sz="9100" spc="-100" dirty="0"/>
              <a:t> </a:t>
            </a:r>
            <a:r>
              <a:rPr sz="9100" spc="-589" dirty="0"/>
              <a:t>CAN</a:t>
            </a:r>
            <a:r>
              <a:rPr sz="9100" spc="-100" dirty="0"/>
              <a:t> </a:t>
            </a:r>
            <a:r>
              <a:rPr sz="9100" spc="-714" dirty="0"/>
              <a:t>AI</a:t>
            </a:r>
            <a:r>
              <a:rPr sz="9100" spc="-95" dirty="0"/>
              <a:t> </a:t>
            </a:r>
            <a:r>
              <a:rPr sz="9100" spc="-509" dirty="0"/>
              <a:t>SOLVE?</a:t>
            </a:r>
            <a:endParaRPr sz="9100"/>
          </a:p>
        </p:txBody>
      </p:sp>
      <p:sp>
        <p:nvSpPr>
          <p:cNvPr id="9" name="object 9"/>
          <p:cNvSpPr txBox="1"/>
          <p:nvPr/>
        </p:nvSpPr>
        <p:spPr>
          <a:xfrm>
            <a:off x="5625873" y="4234638"/>
            <a:ext cx="2661286" cy="14052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182" marR="5080" indent="-198116">
              <a:lnSpc>
                <a:spcPct val="115500"/>
              </a:lnSpc>
              <a:spcBef>
                <a:spcPts val="100"/>
              </a:spcBef>
            </a:pPr>
            <a:r>
              <a:rPr sz="3900" b="1" spc="-11" dirty="0">
                <a:latin typeface="Trebuchet MS"/>
                <a:cs typeface="Trebuchet MS"/>
              </a:rPr>
              <a:t>Healthcare </a:t>
            </a:r>
            <a:r>
              <a:rPr sz="3900" b="1" spc="45" dirty="0">
                <a:latin typeface="Trebuchet MS"/>
                <a:cs typeface="Trebuchet MS"/>
              </a:rPr>
              <a:t>Research</a:t>
            </a:r>
            <a:endParaRPr sz="39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23127" y="7422612"/>
            <a:ext cx="9305926" cy="1940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235582" algn="ctr">
              <a:lnSpc>
                <a:spcPct val="116300"/>
              </a:lnSpc>
              <a:spcBef>
                <a:spcPts val="100"/>
              </a:spcBef>
            </a:pPr>
            <a:r>
              <a:rPr sz="3600" spc="264" dirty="0">
                <a:latin typeface="Tahoma"/>
                <a:cs typeface="Tahoma"/>
              </a:rPr>
              <a:t>As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320" dirty="0">
                <a:latin typeface="Tahoma"/>
                <a:cs typeface="Tahoma"/>
              </a:rPr>
              <a:t>shown</a:t>
            </a:r>
            <a:r>
              <a:rPr sz="3600" spc="-189" dirty="0">
                <a:latin typeface="Tahoma"/>
                <a:cs typeface="Tahoma"/>
              </a:rPr>
              <a:t> </a:t>
            </a:r>
            <a:r>
              <a:rPr sz="3600" spc="150" dirty="0">
                <a:latin typeface="Tahoma"/>
                <a:cs typeface="Tahoma"/>
              </a:rPr>
              <a:t>above,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105" dirty="0">
                <a:latin typeface="Tahoma"/>
                <a:cs typeface="Tahoma"/>
              </a:rPr>
              <a:t>AI</a:t>
            </a:r>
            <a:r>
              <a:rPr sz="3600" spc="-189" dirty="0">
                <a:latin typeface="Tahoma"/>
                <a:cs typeface="Tahoma"/>
              </a:rPr>
              <a:t> </a:t>
            </a:r>
            <a:r>
              <a:rPr sz="3600" spc="305" dirty="0">
                <a:latin typeface="Tahoma"/>
                <a:cs typeface="Tahoma"/>
              </a:rPr>
              <a:t>can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170" dirty="0">
                <a:latin typeface="Tahoma"/>
                <a:cs typeface="Tahoma"/>
              </a:rPr>
              <a:t>solve</a:t>
            </a:r>
            <a:r>
              <a:rPr sz="3600" spc="-189" dirty="0">
                <a:latin typeface="Tahoma"/>
                <a:cs typeface="Tahoma"/>
              </a:rPr>
              <a:t> </a:t>
            </a:r>
            <a:r>
              <a:rPr sz="3600" spc="204" dirty="0">
                <a:latin typeface="Tahoma"/>
                <a:cs typeface="Tahoma"/>
              </a:rPr>
              <a:t>a</a:t>
            </a:r>
            <a:r>
              <a:rPr sz="3600" spc="-189" dirty="0">
                <a:latin typeface="Tahoma"/>
                <a:cs typeface="Tahoma"/>
              </a:rPr>
              <a:t> </a:t>
            </a:r>
            <a:r>
              <a:rPr sz="3600" spc="150" dirty="0">
                <a:latin typeface="Tahoma"/>
                <a:cs typeface="Tahoma"/>
              </a:rPr>
              <a:t>LOT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155" dirty="0">
                <a:latin typeface="Tahoma"/>
                <a:cs typeface="Tahoma"/>
              </a:rPr>
              <a:t>of </a:t>
            </a:r>
            <a:r>
              <a:rPr sz="3600" spc="245" dirty="0">
                <a:latin typeface="Tahoma"/>
                <a:cs typeface="Tahoma"/>
              </a:rPr>
              <a:t>problems.</a:t>
            </a:r>
            <a:r>
              <a:rPr sz="3600" spc="-200" dirty="0">
                <a:latin typeface="Tahoma"/>
                <a:cs typeface="Tahoma"/>
              </a:rPr>
              <a:t> </a:t>
            </a:r>
            <a:r>
              <a:rPr sz="3600" spc="125" dirty="0">
                <a:latin typeface="Tahoma"/>
                <a:cs typeface="Tahoma"/>
              </a:rPr>
              <a:t>Let's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239" dirty="0">
                <a:latin typeface="Tahoma"/>
                <a:cs typeface="Tahoma"/>
              </a:rPr>
              <a:t>explore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204" dirty="0">
                <a:latin typeface="Tahoma"/>
                <a:cs typeface="Tahoma"/>
              </a:rPr>
              <a:t>a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270" dirty="0">
                <a:latin typeface="Tahoma"/>
                <a:cs typeface="Tahoma"/>
              </a:rPr>
              <a:t>few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320" dirty="0">
                <a:latin typeface="Tahoma"/>
                <a:cs typeface="Tahoma"/>
              </a:rPr>
              <a:t>on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280" dirty="0">
                <a:latin typeface="Tahoma"/>
                <a:cs typeface="Tahoma"/>
              </a:rPr>
              <a:t>the</a:t>
            </a:r>
            <a:r>
              <a:rPr sz="3600" spc="-195" dirty="0">
                <a:latin typeface="Tahoma"/>
                <a:cs typeface="Tahoma"/>
              </a:rPr>
              <a:t> </a:t>
            </a:r>
            <a:r>
              <a:rPr sz="3600" spc="229" dirty="0">
                <a:latin typeface="Tahoma"/>
                <a:cs typeface="Tahoma"/>
              </a:rPr>
              <a:t>next </a:t>
            </a:r>
            <a:r>
              <a:rPr sz="3600" spc="100" dirty="0">
                <a:latin typeface="Tahoma"/>
                <a:cs typeface="Tahoma"/>
              </a:rPr>
              <a:t>slide!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67200" y="5763940"/>
            <a:ext cx="7605653" cy="6399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1"/>
              </a:spcBef>
            </a:pPr>
            <a:r>
              <a:rPr sz="6100" b="1" baseline="2777" dirty="0">
                <a:latin typeface="Trebuchet MS"/>
                <a:cs typeface="Trebuchet MS"/>
              </a:rPr>
              <a:t>Transportation</a:t>
            </a:r>
            <a:r>
              <a:rPr sz="6100" b="1" spc="621" baseline="2777" dirty="0">
                <a:latin typeface="Trebuchet MS"/>
                <a:cs typeface="Trebuchet MS"/>
              </a:rPr>
              <a:t> </a:t>
            </a:r>
            <a:r>
              <a:rPr sz="2700" spc="936" dirty="0">
                <a:latin typeface="Lucida Sans Unicode"/>
                <a:cs typeface="Lucida Sans Unicode"/>
              </a:rPr>
              <a:t>→</a:t>
            </a:r>
            <a:r>
              <a:rPr sz="2700" spc="-9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self</a:t>
            </a:r>
            <a:r>
              <a:rPr sz="2700" spc="-95" dirty="0">
                <a:latin typeface="Lucida Sans Unicode"/>
                <a:cs typeface="Lucida Sans Unicode"/>
              </a:rPr>
              <a:t> </a:t>
            </a:r>
            <a:r>
              <a:rPr sz="2700" spc="-30" dirty="0">
                <a:latin typeface="Lucida Sans Unicode"/>
                <a:cs typeface="Lucida Sans Unicode"/>
              </a:rPr>
              <a:t>driving</a:t>
            </a:r>
            <a:r>
              <a:rPr sz="2700" spc="-89" dirty="0">
                <a:latin typeface="Lucida Sans Unicode"/>
                <a:cs typeface="Lucida Sans Unicode"/>
              </a:rPr>
              <a:t> </a:t>
            </a:r>
            <a:r>
              <a:rPr sz="2700" spc="-389" dirty="0">
                <a:latin typeface="Lucida Sans Unicode"/>
                <a:cs typeface="Lucida Sans Unicode"/>
              </a:rPr>
              <a:t>cars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19144" y="5564509"/>
            <a:ext cx="1895476" cy="398187"/>
          </a:xfrm>
          <a:prstGeom prst="rect">
            <a:avLst/>
          </a:prstGeom>
        </p:spPr>
        <p:txBody>
          <a:bodyPr vert="horz" wrap="square" lIns="0" tIns="13336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500" spc="-50" dirty="0">
                <a:latin typeface="Lucida Sans Unicode"/>
                <a:cs typeface="Lucida Sans Unicode"/>
              </a:rPr>
              <a:t>finding</a:t>
            </a:r>
            <a:r>
              <a:rPr sz="2500" spc="-139" dirty="0">
                <a:latin typeface="Lucida Sans Unicode"/>
                <a:cs typeface="Lucida Sans Unicode"/>
              </a:rPr>
              <a:t> </a:t>
            </a:r>
            <a:r>
              <a:rPr sz="2500" spc="-20" dirty="0">
                <a:latin typeface="Lucida Sans Unicode"/>
                <a:cs typeface="Lucida Sans Unicode"/>
              </a:rPr>
              <a:t>data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48402" y="4454631"/>
            <a:ext cx="3208656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9560">
              <a:spcBef>
                <a:spcPts val="100"/>
              </a:spcBef>
            </a:pPr>
            <a:r>
              <a:rPr sz="2700" spc="459" dirty="0">
                <a:latin typeface="Lucida Sans Unicode"/>
                <a:cs typeface="Lucida Sans Unicode"/>
              </a:rPr>
              <a:t>*</a:t>
            </a:r>
            <a:r>
              <a:rPr sz="2700" spc="-18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medical</a:t>
            </a:r>
            <a:r>
              <a:rPr sz="2700" spc="-175" dirty="0">
                <a:latin typeface="Lucida Sans Unicode"/>
                <a:cs typeface="Lucida Sans Unicode"/>
              </a:rPr>
              <a:t> </a:t>
            </a:r>
            <a:r>
              <a:rPr sz="2700" spc="-11" dirty="0">
                <a:latin typeface="Lucida Sans Unicode"/>
                <a:cs typeface="Lucida Sans Unicode"/>
              </a:rPr>
              <a:t>records</a:t>
            </a:r>
            <a:endParaRPr sz="2700">
              <a:latin typeface="Lucida Sans Unicode"/>
              <a:cs typeface="Lucida Sans Unicode"/>
            </a:endParaRPr>
          </a:p>
          <a:p>
            <a:pPr marL="12700">
              <a:spcBef>
                <a:spcPts val="2095"/>
              </a:spcBef>
            </a:pPr>
            <a:r>
              <a:rPr sz="2500" spc="464" dirty="0">
                <a:latin typeface="Lucida Sans Unicode"/>
                <a:cs typeface="Lucida Sans Unicode"/>
              </a:rPr>
              <a:t>*</a:t>
            </a:r>
            <a:r>
              <a:rPr sz="2500" spc="-1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idea</a:t>
            </a:r>
            <a:r>
              <a:rPr sz="2500" spc="-189" dirty="0">
                <a:latin typeface="Lucida Sans Unicode"/>
                <a:cs typeface="Lucida Sans Unicode"/>
              </a:rPr>
              <a:t> </a:t>
            </a:r>
            <a:r>
              <a:rPr sz="2500" spc="-11" dirty="0">
                <a:latin typeface="Lucida Sans Unicode"/>
                <a:cs typeface="Lucida Sans Unicode"/>
              </a:rPr>
              <a:t>generation,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52800" y="3584528"/>
            <a:ext cx="8251652" cy="6399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1"/>
              </a:spcBef>
              <a:tabLst>
                <a:tab pos="3959161" algn="l"/>
              </a:tabLst>
            </a:pPr>
            <a:r>
              <a:rPr sz="6100" b="1" spc="61" baseline="-4166" dirty="0">
                <a:latin typeface="Trebuchet MS"/>
                <a:cs typeface="Trebuchet MS"/>
              </a:rPr>
              <a:t>Cybersecurity</a:t>
            </a:r>
            <a:r>
              <a:rPr sz="6100" b="1" spc="661" baseline="-4166" dirty="0">
                <a:latin typeface="Trebuchet MS"/>
                <a:cs typeface="Trebuchet MS"/>
              </a:rPr>
              <a:t> </a:t>
            </a:r>
            <a:r>
              <a:rPr sz="2300" spc="795" dirty="0">
                <a:latin typeface="Lucida Sans Unicode"/>
                <a:cs typeface="Lucida Sans Unicode"/>
              </a:rPr>
              <a:t>→</a:t>
            </a:r>
            <a:r>
              <a:rPr sz="2300" dirty="0">
                <a:latin typeface="Lucida Sans Unicode"/>
                <a:cs typeface="Lucida Sans Unicode"/>
              </a:rPr>
              <a:t>	</a:t>
            </a:r>
            <a:r>
              <a:rPr sz="2300" spc="14" dirty="0">
                <a:latin typeface="Lucida Sans Unicode"/>
                <a:cs typeface="Lucida Sans Unicode"/>
              </a:rPr>
              <a:t>dectecting</a:t>
            </a:r>
            <a:r>
              <a:rPr sz="2300" spc="-170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spam</a:t>
            </a:r>
            <a:endParaRPr sz="23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94722" y="85374"/>
            <a:ext cx="5243196" cy="1447833"/>
          </a:xfrm>
          <a:prstGeom prst="rect">
            <a:avLst/>
          </a:prstGeom>
        </p:spPr>
        <p:txBody>
          <a:bodyPr vert="horz" wrap="square" lIns="0" tIns="16511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9300" dirty="0"/>
              <a:t>uses</a:t>
            </a:r>
            <a:r>
              <a:rPr sz="9300" spc="-61" dirty="0"/>
              <a:t> </a:t>
            </a:r>
            <a:r>
              <a:rPr sz="9300" spc="680" dirty="0"/>
              <a:t>of</a:t>
            </a:r>
            <a:r>
              <a:rPr sz="9300" spc="-55" dirty="0"/>
              <a:t> </a:t>
            </a:r>
            <a:r>
              <a:rPr sz="9300" spc="-25" dirty="0"/>
              <a:t>Ai</a:t>
            </a:r>
            <a:endParaRPr sz="9300"/>
          </a:p>
        </p:txBody>
      </p:sp>
      <p:sp>
        <p:nvSpPr>
          <p:cNvPr id="15" name="object 15"/>
          <p:cNvSpPr txBox="1"/>
          <p:nvPr/>
        </p:nvSpPr>
        <p:spPr>
          <a:xfrm>
            <a:off x="9490667" y="2700787"/>
            <a:ext cx="3319146" cy="4923779"/>
          </a:xfrm>
          <a:prstGeom prst="rect">
            <a:avLst/>
          </a:prstGeom>
        </p:spPr>
        <p:txBody>
          <a:bodyPr vert="horz" wrap="square" lIns="0" tIns="205100" rIns="0" bIns="0" rtlCol="0">
            <a:spAutoFit/>
          </a:bodyPr>
          <a:lstStyle/>
          <a:p>
            <a:pPr marL="12700">
              <a:spcBef>
                <a:spcPts val="1614"/>
              </a:spcBef>
            </a:pPr>
            <a:r>
              <a:rPr sz="2900" b="1" spc="45" dirty="0">
                <a:latin typeface="Tahoma"/>
                <a:cs typeface="Tahoma"/>
              </a:rPr>
              <a:t>Customer</a:t>
            </a:r>
            <a:r>
              <a:rPr sz="2900" b="1" spc="-170" dirty="0">
                <a:latin typeface="Tahoma"/>
                <a:cs typeface="Tahoma"/>
              </a:rPr>
              <a:t> </a:t>
            </a:r>
            <a:r>
              <a:rPr sz="2900" b="1" spc="-11" dirty="0">
                <a:latin typeface="Tahoma"/>
                <a:cs typeface="Tahoma"/>
              </a:rPr>
              <a:t>service</a:t>
            </a:r>
            <a:endParaRPr sz="2900">
              <a:latin typeface="Tahoma"/>
              <a:cs typeface="Tahoma"/>
            </a:endParaRPr>
          </a:p>
          <a:p>
            <a:pPr marL="227325" marR="5080" algn="ctr">
              <a:lnSpc>
                <a:spcPct val="125000"/>
              </a:lnSpc>
              <a:spcBef>
                <a:spcPts val="484"/>
              </a:spcBef>
            </a:pPr>
            <a:r>
              <a:rPr sz="2000" dirty="0">
                <a:latin typeface="Verdana"/>
                <a:cs typeface="Verdana"/>
              </a:rPr>
              <a:t>Customer</a:t>
            </a:r>
            <a:r>
              <a:rPr sz="2000" spc="-64" dirty="0">
                <a:latin typeface="Verdana"/>
                <a:cs typeface="Verdana"/>
              </a:rPr>
              <a:t> </a:t>
            </a:r>
            <a:r>
              <a:rPr sz="2000" spc="-30" dirty="0">
                <a:latin typeface="Verdana"/>
                <a:cs typeface="Verdana"/>
              </a:rPr>
              <a:t>service</a:t>
            </a:r>
            <a:r>
              <a:rPr sz="2000" spc="-64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teams </a:t>
            </a:r>
            <a:r>
              <a:rPr sz="2000" dirty="0">
                <a:latin typeface="Verdana"/>
                <a:cs typeface="Verdana"/>
              </a:rPr>
              <a:t>can</a:t>
            </a:r>
            <a:r>
              <a:rPr sz="2000" spc="-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get</a:t>
            </a:r>
            <a:r>
              <a:rPr sz="2000" spc="-11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feedback</a:t>
            </a:r>
            <a:r>
              <a:rPr sz="2000" spc="-11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from </a:t>
            </a:r>
            <a:r>
              <a:rPr sz="2000" dirty="0">
                <a:latin typeface="Verdana"/>
                <a:cs typeface="Verdana"/>
              </a:rPr>
              <a:t>customers</a:t>
            </a:r>
            <a:r>
              <a:rPr sz="2000" spc="-64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by</a:t>
            </a:r>
            <a:r>
              <a:rPr sz="2000" spc="-61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using</a:t>
            </a:r>
            <a:r>
              <a:rPr sz="2000" spc="-61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AI. </a:t>
            </a:r>
            <a:r>
              <a:rPr sz="2000" dirty="0">
                <a:latin typeface="Verdana"/>
                <a:cs typeface="Verdana"/>
              </a:rPr>
              <a:t>For</a:t>
            </a:r>
            <a:r>
              <a:rPr sz="2000" spc="-114" dirty="0">
                <a:latin typeface="Verdana"/>
                <a:cs typeface="Verdana"/>
              </a:rPr>
              <a:t> </a:t>
            </a:r>
            <a:r>
              <a:rPr sz="2000" spc="-36" dirty="0">
                <a:latin typeface="Verdana"/>
                <a:cs typeface="Verdana"/>
              </a:rPr>
              <a:t>example,</a:t>
            </a:r>
            <a:r>
              <a:rPr sz="2000" spc="-111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AI- </a:t>
            </a:r>
            <a:r>
              <a:rPr sz="2000" dirty="0">
                <a:latin typeface="Verdana"/>
                <a:cs typeface="Verdana"/>
              </a:rPr>
              <a:t>powered</a:t>
            </a:r>
            <a:r>
              <a:rPr sz="2000" spc="111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information </a:t>
            </a:r>
            <a:r>
              <a:rPr sz="2000" dirty="0">
                <a:latin typeface="Verdana"/>
                <a:cs typeface="Verdana"/>
              </a:rPr>
              <a:t>can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provide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agents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with </a:t>
            </a:r>
            <a:r>
              <a:rPr sz="2000" dirty="0">
                <a:latin typeface="Verdana"/>
                <a:cs typeface="Verdana"/>
              </a:rPr>
              <a:t>information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55" dirty="0">
                <a:latin typeface="Verdana"/>
                <a:cs typeface="Verdana"/>
              </a:rPr>
              <a:t>on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client </a:t>
            </a:r>
            <a:r>
              <a:rPr sz="2000" spc="-25" dirty="0">
                <a:latin typeface="Verdana"/>
                <a:cs typeface="Verdana"/>
              </a:rPr>
              <a:t>intent,</a:t>
            </a:r>
            <a:r>
              <a:rPr sz="2000" spc="-111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language,</a:t>
            </a:r>
            <a:r>
              <a:rPr sz="2000" spc="-111" dirty="0">
                <a:latin typeface="Verdana"/>
                <a:cs typeface="Verdana"/>
              </a:rPr>
              <a:t> </a:t>
            </a:r>
            <a:r>
              <a:rPr sz="2000" spc="25" dirty="0">
                <a:latin typeface="Verdana"/>
                <a:cs typeface="Verdana"/>
              </a:rPr>
              <a:t>and </a:t>
            </a:r>
            <a:r>
              <a:rPr sz="2000" dirty="0">
                <a:latin typeface="Verdana"/>
                <a:cs typeface="Verdana"/>
              </a:rPr>
              <a:t>sentiment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so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they</a:t>
            </a:r>
            <a:r>
              <a:rPr sz="2000" spc="-75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are </a:t>
            </a:r>
            <a:r>
              <a:rPr sz="2000" dirty="0">
                <a:latin typeface="Verdana"/>
                <a:cs typeface="Verdana"/>
              </a:rPr>
              <a:t>aware</a:t>
            </a:r>
            <a:r>
              <a:rPr sz="2000" spc="-17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of</a:t>
            </a:r>
            <a:r>
              <a:rPr sz="2000" spc="-175" dirty="0">
                <a:latin typeface="Verdana"/>
                <a:cs typeface="Verdana"/>
              </a:rPr>
              <a:t> </a:t>
            </a:r>
            <a:r>
              <a:rPr sz="2000" spc="75" dirty="0">
                <a:latin typeface="Verdana"/>
                <a:cs typeface="Verdana"/>
              </a:rPr>
              <a:t>how</a:t>
            </a:r>
            <a:r>
              <a:rPr sz="2000" spc="-175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to </a:t>
            </a:r>
            <a:r>
              <a:rPr sz="2000" dirty="0">
                <a:latin typeface="Verdana"/>
                <a:cs typeface="Verdana"/>
              </a:rPr>
              <a:t>approach</a:t>
            </a:r>
            <a:r>
              <a:rPr sz="2000" spc="-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an</a:t>
            </a:r>
            <a:r>
              <a:rPr sz="2000" spc="-14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encounter.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577905" y="2758819"/>
            <a:ext cx="3326130" cy="5316324"/>
          </a:xfrm>
          <a:prstGeom prst="rect">
            <a:avLst/>
          </a:prstGeom>
        </p:spPr>
        <p:txBody>
          <a:bodyPr vert="horz" wrap="square" lIns="0" tIns="165097" rIns="0" bIns="0" rtlCol="0">
            <a:spAutoFit/>
          </a:bodyPr>
          <a:lstStyle/>
          <a:p>
            <a:pPr marL="12700">
              <a:spcBef>
                <a:spcPts val="1300"/>
              </a:spcBef>
            </a:pPr>
            <a:r>
              <a:rPr sz="2900" b="1" dirty="0">
                <a:latin typeface="Tahoma"/>
                <a:cs typeface="Tahoma"/>
              </a:rPr>
              <a:t>Medical</a:t>
            </a:r>
            <a:r>
              <a:rPr sz="2900" b="1" spc="130" dirty="0">
                <a:latin typeface="Tahoma"/>
                <a:cs typeface="Tahoma"/>
              </a:rPr>
              <a:t> </a:t>
            </a:r>
            <a:r>
              <a:rPr sz="2900" b="1" spc="-11" dirty="0">
                <a:latin typeface="Tahoma"/>
                <a:cs typeface="Tahoma"/>
              </a:rPr>
              <a:t>diagnosis</a:t>
            </a:r>
            <a:endParaRPr sz="2900">
              <a:latin typeface="Tahoma"/>
              <a:cs typeface="Tahoma"/>
            </a:endParaRPr>
          </a:p>
          <a:p>
            <a:pPr marL="197482" marR="5080" algn="ctr">
              <a:lnSpc>
                <a:spcPct val="127000"/>
              </a:lnSpc>
              <a:spcBef>
                <a:spcPts val="261"/>
              </a:spcBef>
            </a:pPr>
            <a:r>
              <a:rPr sz="2000" dirty="0">
                <a:latin typeface="Verdana"/>
                <a:cs typeface="Verdana"/>
              </a:rPr>
              <a:t>Provides</a:t>
            </a:r>
            <a:r>
              <a:rPr sz="2000" spc="-61" dirty="0">
                <a:latin typeface="Verdana"/>
                <a:cs typeface="Verdana"/>
              </a:rPr>
              <a:t> </a:t>
            </a:r>
            <a:r>
              <a:rPr sz="2000" spc="50" dirty="0">
                <a:latin typeface="Verdana"/>
                <a:cs typeface="Verdana"/>
              </a:rPr>
              <a:t>more</a:t>
            </a:r>
            <a:r>
              <a:rPr sz="2000" spc="-55" dirty="0">
                <a:latin typeface="Verdana"/>
                <a:cs typeface="Verdana"/>
              </a:rPr>
              <a:t> </a:t>
            </a:r>
            <a:r>
              <a:rPr sz="2000" spc="-20" dirty="0">
                <a:latin typeface="Verdana"/>
                <a:cs typeface="Verdana"/>
              </a:rPr>
              <a:t>exact </a:t>
            </a:r>
            <a:r>
              <a:rPr sz="2000" spc="-11" dirty="0">
                <a:latin typeface="Verdana"/>
                <a:cs typeface="Verdana"/>
              </a:rPr>
              <a:t>diagnoses,</a:t>
            </a:r>
            <a:r>
              <a:rPr sz="2000" spc="-89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detects </a:t>
            </a:r>
            <a:r>
              <a:rPr sz="2000" spc="75" dirty="0">
                <a:latin typeface="Verdana"/>
                <a:cs typeface="Verdana"/>
              </a:rPr>
              <a:t>hidden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patterns</a:t>
            </a:r>
            <a:r>
              <a:rPr sz="2000" spc="-80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in </a:t>
            </a:r>
            <a:r>
              <a:rPr sz="2000" spc="80" dirty="0">
                <a:latin typeface="Verdana"/>
                <a:cs typeface="Verdana"/>
              </a:rPr>
              <a:t>imaging</a:t>
            </a:r>
            <a:r>
              <a:rPr sz="2000" spc="-164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investigations, </a:t>
            </a:r>
            <a:r>
              <a:rPr sz="2000" spc="70" dirty="0">
                <a:latin typeface="Verdana"/>
                <a:cs typeface="Verdana"/>
              </a:rPr>
              <a:t>and</a:t>
            </a:r>
            <a:r>
              <a:rPr sz="2000" spc="-36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predicts</a:t>
            </a:r>
            <a:r>
              <a:rPr sz="2000" spc="-30" dirty="0">
                <a:latin typeface="Verdana"/>
                <a:cs typeface="Verdana"/>
              </a:rPr>
              <a:t> </a:t>
            </a:r>
            <a:r>
              <a:rPr sz="2000" spc="70" dirty="0">
                <a:latin typeface="Verdana"/>
                <a:cs typeface="Verdana"/>
              </a:rPr>
              <a:t>how </a:t>
            </a:r>
            <a:r>
              <a:rPr sz="2000" dirty="0">
                <a:latin typeface="Verdana"/>
                <a:cs typeface="Verdana"/>
              </a:rPr>
              <a:t>patients</a:t>
            </a:r>
            <a:r>
              <a:rPr sz="2000" spc="36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will</a:t>
            </a:r>
            <a:r>
              <a:rPr sz="2000" spc="39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respond</a:t>
            </a:r>
            <a:r>
              <a:rPr sz="2000" spc="45" dirty="0">
                <a:latin typeface="Verdana"/>
                <a:cs typeface="Verdana"/>
              </a:rPr>
              <a:t> </a:t>
            </a:r>
            <a:r>
              <a:rPr sz="2000" spc="-25" dirty="0">
                <a:latin typeface="Verdana"/>
                <a:cs typeface="Verdana"/>
              </a:rPr>
              <a:t>to </a:t>
            </a:r>
            <a:r>
              <a:rPr sz="2000" dirty="0">
                <a:latin typeface="Verdana"/>
                <a:cs typeface="Verdana"/>
              </a:rPr>
              <a:t>specific</a:t>
            </a:r>
            <a:r>
              <a:rPr sz="2000" spc="64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medications.</a:t>
            </a:r>
            <a:endParaRPr sz="2000">
              <a:latin typeface="Verdana"/>
              <a:cs typeface="Verdana"/>
            </a:endParaRPr>
          </a:p>
          <a:p>
            <a:pPr marL="356865" marR="163827" algn="ctr">
              <a:lnSpc>
                <a:spcPct val="127000"/>
              </a:lnSpc>
            </a:pPr>
            <a:r>
              <a:rPr sz="2000" spc="-20" dirty="0">
                <a:latin typeface="Verdana"/>
                <a:cs typeface="Verdana"/>
              </a:rPr>
              <a:t>This</a:t>
            </a:r>
            <a:r>
              <a:rPr sz="2000" spc="-1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leads</a:t>
            </a:r>
            <a:r>
              <a:rPr sz="2000" spc="-114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to</a:t>
            </a:r>
            <a:r>
              <a:rPr sz="2000" spc="-114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better </a:t>
            </a:r>
            <a:r>
              <a:rPr sz="2000" dirty="0">
                <a:latin typeface="Verdana"/>
                <a:cs typeface="Verdana"/>
              </a:rPr>
              <a:t>treatment</a:t>
            </a:r>
            <a:r>
              <a:rPr sz="2000" spc="186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strategies, </a:t>
            </a:r>
            <a:r>
              <a:rPr sz="2000" dirty="0">
                <a:latin typeface="Verdana"/>
                <a:cs typeface="Verdana"/>
              </a:rPr>
              <a:t>fewer</a:t>
            </a:r>
            <a:r>
              <a:rPr sz="2000" spc="5" dirty="0">
                <a:latin typeface="Verdana"/>
                <a:cs typeface="Verdana"/>
              </a:rPr>
              <a:t> </a:t>
            </a:r>
            <a:r>
              <a:rPr sz="2000" dirty="0">
                <a:latin typeface="Verdana"/>
                <a:cs typeface="Verdana"/>
              </a:rPr>
              <a:t>clinical</a:t>
            </a:r>
            <a:r>
              <a:rPr sz="2000" spc="14" dirty="0">
                <a:latin typeface="Verdana"/>
                <a:cs typeface="Verdana"/>
              </a:rPr>
              <a:t> </a:t>
            </a:r>
            <a:r>
              <a:rPr sz="2000" spc="-11" dirty="0">
                <a:latin typeface="Verdana"/>
                <a:cs typeface="Verdana"/>
              </a:rPr>
              <a:t>errors, </a:t>
            </a:r>
            <a:r>
              <a:rPr sz="2000" spc="70" dirty="0">
                <a:latin typeface="Verdana"/>
                <a:cs typeface="Verdana"/>
              </a:rPr>
              <a:t>and</a:t>
            </a:r>
            <a:r>
              <a:rPr sz="2000" spc="-170" dirty="0">
                <a:latin typeface="Verdana"/>
                <a:cs typeface="Verdana"/>
              </a:rPr>
              <a:t> </a:t>
            </a:r>
            <a:r>
              <a:rPr sz="2000" spc="50" dirty="0">
                <a:latin typeface="Verdana"/>
                <a:cs typeface="Verdana"/>
              </a:rPr>
              <a:t>more</a:t>
            </a:r>
            <a:r>
              <a:rPr sz="2000" spc="-164" dirty="0">
                <a:latin typeface="Verdana"/>
                <a:cs typeface="Verdana"/>
              </a:rPr>
              <a:t> </a:t>
            </a:r>
            <a:r>
              <a:rPr sz="2000" spc="-11">
                <a:latin typeface="Verdana"/>
                <a:cs typeface="Verdana"/>
              </a:rPr>
              <a:t>accurate </a:t>
            </a:r>
            <a:r>
              <a:rPr sz="2000" spc="-11" smtClean="0">
                <a:latin typeface="Verdana"/>
                <a:cs typeface="Verdana"/>
              </a:rPr>
              <a:t>diagnoss</a:t>
            </a:r>
            <a:r>
              <a:rPr sz="2000" spc="-11" dirty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03542" y="1503829"/>
            <a:ext cx="5877560" cy="84702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5400" spc="-236" dirty="0">
                <a:latin typeface="Tahoma"/>
                <a:cs typeface="Tahoma"/>
              </a:rPr>
              <a:t>(adVANTAGES</a:t>
            </a:r>
            <a:r>
              <a:rPr sz="5400" spc="-155" dirty="0">
                <a:latin typeface="Tahoma"/>
                <a:cs typeface="Tahoma"/>
              </a:rPr>
              <a:t> </a:t>
            </a:r>
            <a:r>
              <a:rPr sz="5400" spc="-586" dirty="0">
                <a:latin typeface="Tahoma"/>
                <a:cs typeface="Tahoma"/>
              </a:rPr>
              <a:t>OF</a:t>
            </a:r>
            <a:r>
              <a:rPr sz="5400" spc="-61" dirty="0">
                <a:latin typeface="Tahoma"/>
                <a:cs typeface="Tahoma"/>
              </a:rPr>
              <a:t> </a:t>
            </a:r>
            <a:r>
              <a:rPr sz="5400" spc="-400" dirty="0">
                <a:latin typeface="Tahoma"/>
                <a:cs typeface="Tahoma"/>
              </a:rPr>
              <a:t>AI)</a:t>
            </a:r>
            <a:endParaRPr sz="54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16737" y="2862891"/>
            <a:ext cx="3297554" cy="5334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5287" marR="287651" indent="-443223">
              <a:lnSpc>
                <a:spcPct val="107100"/>
              </a:lnSpc>
              <a:spcBef>
                <a:spcPts val="100"/>
              </a:spcBef>
            </a:pPr>
            <a:r>
              <a:rPr sz="2900" b="1" spc="-45" dirty="0">
                <a:latin typeface="Tahoma"/>
                <a:cs typeface="Tahoma"/>
              </a:rPr>
              <a:t>Image</a:t>
            </a:r>
            <a:r>
              <a:rPr sz="2900" b="1" spc="-170" dirty="0">
                <a:latin typeface="Tahoma"/>
                <a:cs typeface="Tahoma"/>
              </a:rPr>
              <a:t> </a:t>
            </a:r>
            <a:r>
              <a:rPr sz="2900" b="1" spc="70" dirty="0">
                <a:latin typeface="Tahoma"/>
                <a:cs typeface="Tahoma"/>
              </a:rPr>
              <a:t>and</a:t>
            </a:r>
            <a:r>
              <a:rPr sz="2900" b="1" spc="-170" dirty="0">
                <a:latin typeface="Tahoma"/>
                <a:cs typeface="Tahoma"/>
              </a:rPr>
              <a:t> </a:t>
            </a:r>
            <a:r>
              <a:rPr sz="2900" b="1" spc="-11" dirty="0">
                <a:latin typeface="Tahoma"/>
                <a:cs typeface="Tahoma"/>
              </a:rPr>
              <a:t>facial recognition</a:t>
            </a:r>
            <a:endParaRPr sz="2900">
              <a:latin typeface="Tahoma"/>
              <a:cs typeface="Tahoma"/>
            </a:endParaRPr>
          </a:p>
          <a:p>
            <a:pPr marL="247646" marR="5080" algn="ctr">
              <a:lnSpc>
                <a:spcPct val="116100"/>
              </a:lnSpc>
              <a:spcBef>
                <a:spcPts val="1139"/>
              </a:spcBef>
            </a:pPr>
            <a:r>
              <a:rPr sz="2100" spc="-125" dirty="0">
                <a:latin typeface="Verdana"/>
                <a:cs typeface="Verdana"/>
              </a:rPr>
              <a:t>It</a:t>
            </a:r>
            <a:r>
              <a:rPr sz="2100" spc="-7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can</a:t>
            </a:r>
            <a:r>
              <a:rPr sz="2100" spc="-64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help</a:t>
            </a:r>
            <a:r>
              <a:rPr sz="2100" spc="-64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make</a:t>
            </a:r>
            <a:r>
              <a:rPr sz="2100" spc="-64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data </a:t>
            </a:r>
            <a:r>
              <a:rPr sz="2100" spc="-50" dirty="0">
                <a:latin typeface="Verdana"/>
                <a:cs typeface="Verdana"/>
              </a:rPr>
              <a:t>safer</a:t>
            </a:r>
            <a:r>
              <a:rPr sz="2100" spc="-120" dirty="0">
                <a:latin typeface="Verdana"/>
                <a:cs typeface="Verdana"/>
              </a:rPr>
              <a:t> </a:t>
            </a:r>
            <a:r>
              <a:rPr sz="2100" spc="50" dirty="0">
                <a:latin typeface="Verdana"/>
                <a:cs typeface="Verdana"/>
              </a:rPr>
              <a:t>and</a:t>
            </a:r>
            <a:r>
              <a:rPr sz="2100" spc="-1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more</a:t>
            </a:r>
            <a:r>
              <a:rPr sz="2100" spc="-114" dirty="0">
                <a:latin typeface="Verdana"/>
                <a:cs typeface="Verdana"/>
              </a:rPr>
              <a:t> </a:t>
            </a:r>
            <a:r>
              <a:rPr sz="2100" spc="-36" dirty="0">
                <a:latin typeface="Verdana"/>
                <a:cs typeface="Verdana"/>
              </a:rPr>
              <a:t>secure.</a:t>
            </a:r>
            <a:endParaRPr sz="2100">
              <a:latin typeface="Verdana"/>
              <a:cs typeface="Verdana"/>
            </a:endParaRPr>
          </a:p>
          <a:p>
            <a:pPr marL="270507" marR="27305" algn="ctr">
              <a:lnSpc>
                <a:spcPct val="116100"/>
              </a:lnSpc>
            </a:pPr>
            <a:r>
              <a:rPr sz="2100" dirty="0">
                <a:latin typeface="Verdana"/>
                <a:cs typeface="Verdana"/>
              </a:rPr>
              <a:t>For</a:t>
            </a:r>
            <a:r>
              <a:rPr sz="2100" spc="-114" dirty="0">
                <a:latin typeface="Verdana"/>
                <a:cs typeface="Verdana"/>
              </a:rPr>
              <a:t> </a:t>
            </a:r>
            <a:r>
              <a:rPr sz="2100" spc="-36" dirty="0">
                <a:latin typeface="Verdana"/>
                <a:cs typeface="Verdana"/>
              </a:rPr>
              <a:t>example,</a:t>
            </a:r>
            <a:r>
              <a:rPr sz="2100" spc="-114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face </a:t>
            </a:r>
            <a:r>
              <a:rPr sz="2100" dirty="0">
                <a:latin typeface="Verdana"/>
                <a:cs typeface="Verdana"/>
              </a:rPr>
              <a:t>authentication</a:t>
            </a:r>
            <a:r>
              <a:rPr sz="2100" spc="229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can </a:t>
            </a:r>
            <a:r>
              <a:rPr sz="2100" dirty="0">
                <a:latin typeface="Verdana"/>
                <a:cs typeface="Verdana"/>
              </a:rPr>
              <a:t>ensure</a:t>
            </a:r>
            <a:r>
              <a:rPr sz="2100" spc="-136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that</a:t>
            </a:r>
            <a:r>
              <a:rPr sz="2100" spc="-136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only</a:t>
            </a:r>
            <a:r>
              <a:rPr sz="2100" spc="-136" dirty="0">
                <a:latin typeface="Verdana"/>
                <a:cs typeface="Verdana"/>
              </a:rPr>
              <a:t> </a:t>
            </a:r>
            <a:r>
              <a:rPr sz="2100" spc="-25" dirty="0">
                <a:latin typeface="Verdana"/>
                <a:cs typeface="Verdana"/>
              </a:rPr>
              <a:t>the </a:t>
            </a:r>
            <a:r>
              <a:rPr sz="2100" dirty="0">
                <a:latin typeface="Verdana"/>
                <a:cs typeface="Verdana"/>
              </a:rPr>
              <a:t>appropriate</a:t>
            </a:r>
            <a:r>
              <a:rPr sz="2100" spc="-39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person has</a:t>
            </a:r>
            <a:r>
              <a:rPr sz="2100" spc="-161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access</a:t>
            </a:r>
            <a:r>
              <a:rPr sz="2100" spc="-161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to</a:t>
            </a:r>
            <a:r>
              <a:rPr sz="2100" spc="-161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sensitive </a:t>
            </a:r>
            <a:r>
              <a:rPr sz="2100" dirty="0">
                <a:latin typeface="Verdana"/>
                <a:cs typeface="Verdana"/>
              </a:rPr>
              <a:t>information that </a:t>
            </a:r>
            <a:r>
              <a:rPr sz="2100" spc="-25" dirty="0">
                <a:latin typeface="Verdana"/>
                <a:cs typeface="Verdana"/>
              </a:rPr>
              <a:t>is </a:t>
            </a:r>
            <a:r>
              <a:rPr sz="2100" spc="45" dirty="0">
                <a:latin typeface="Verdana"/>
                <a:cs typeface="Verdana"/>
              </a:rPr>
              <a:t>intended</a:t>
            </a:r>
            <a:r>
              <a:rPr sz="2100" spc="-155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specifically </a:t>
            </a:r>
            <a:r>
              <a:rPr sz="2100" spc="-30" dirty="0">
                <a:latin typeface="Verdana"/>
                <a:cs typeface="Verdana"/>
              </a:rPr>
              <a:t>for</a:t>
            </a:r>
            <a:r>
              <a:rPr sz="2100" spc="-164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them.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259018" y="2862893"/>
            <a:ext cx="3302636" cy="5398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4222" marR="5080" indent="-852156">
              <a:lnSpc>
                <a:spcPct val="107100"/>
              </a:lnSpc>
              <a:spcBef>
                <a:spcPts val="100"/>
              </a:spcBef>
            </a:pPr>
            <a:r>
              <a:rPr sz="2900" b="1" spc="55" dirty="0">
                <a:latin typeface="Tahoma"/>
                <a:cs typeface="Tahoma"/>
              </a:rPr>
              <a:t>Recommendation </a:t>
            </a:r>
            <a:r>
              <a:rPr sz="2900" b="1" spc="-11" dirty="0">
                <a:latin typeface="Tahoma"/>
                <a:cs typeface="Tahoma"/>
              </a:rPr>
              <a:t>systems</a:t>
            </a:r>
            <a:endParaRPr sz="2900">
              <a:latin typeface="Tahoma"/>
              <a:cs typeface="Tahoma"/>
            </a:endParaRPr>
          </a:p>
          <a:p>
            <a:pPr marL="247011" algn="ctr">
              <a:lnSpc>
                <a:spcPts val="2361"/>
              </a:lnSpc>
            </a:pPr>
            <a:r>
              <a:rPr sz="2100" spc="-111" dirty="0">
                <a:latin typeface="Verdana"/>
                <a:cs typeface="Verdana"/>
              </a:rPr>
              <a:t>AI</a:t>
            </a:r>
            <a:r>
              <a:rPr sz="2100" spc="-175" dirty="0">
                <a:latin typeface="Verdana"/>
                <a:cs typeface="Verdana"/>
              </a:rPr>
              <a:t> </a:t>
            </a:r>
            <a:r>
              <a:rPr sz="2100" spc="36" dirty="0">
                <a:latin typeface="Verdana"/>
                <a:cs typeface="Verdana"/>
              </a:rPr>
              <a:t>content</a:t>
            </a:r>
            <a:endParaRPr sz="2100">
              <a:latin typeface="Verdana"/>
              <a:cs typeface="Verdana"/>
            </a:endParaRPr>
          </a:p>
          <a:p>
            <a:pPr marL="530217" marR="275585" algn="ctr">
              <a:lnSpc>
                <a:spcPct val="116100"/>
              </a:lnSpc>
            </a:pPr>
            <a:r>
              <a:rPr sz="2100" spc="-11" dirty="0">
                <a:latin typeface="Verdana"/>
                <a:cs typeface="Verdana"/>
              </a:rPr>
              <a:t>recommendations </a:t>
            </a:r>
            <a:r>
              <a:rPr sz="2100" dirty="0">
                <a:latin typeface="Verdana"/>
                <a:cs typeface="Verdana"/>
              </a:rPr>
              <a:t>help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people</a:t>
            </a:r>
            <a:r>
              <a:rPr sz="2100" spc="20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stay </a:t>
            </a:r>
            <a:r>
              <a:rPr sz="2100" spc="55" dirty="0">
                <a:latin typeface="Verdana"/>
                <a:cs typeface="Verdana"/>
              </a:rPr>
              <a:t>engaged</a:t>
            </a:r>
            <a:r>
              <a:rPr sz="2100" spc="-175" dirty="0">
                <a:latin typeface="Verdana"/>
                <a:cs typeface="Verdana"/>
              </a:rPr>
              <a:t> </a:t>
            </a:r>
            <a:r>
              <a:rPr sz="2100" spc="25" dirty="0">
                <a:latin typeface="Verdana"/>
                <a:cs typeface="Verdana"/>
              </a:rPr>
              <a:t>and </a:t>
            </a:r>
            <a:r>
              <a:rPr sz="2100" spc="-11" dirty="0">
                <a:latin typeface="Verdana"/>
                <a:cs typeface="Verdana"/>
              </a:rPr>
              <a:t>informed.</a:t>
            </a:r>
            <a:endParaRPr sz="2100">
              <a:latin typeface="Verdana"/>
              <a:cs typeface="Verdana"/>
            </a:endParaRPr>
          </a:p>
          <a:p>
            <a:pPr marL="292096" marR="36830" indent="-636" algn="ctr">
              <a:lnSpc>
                <a:spcPct val="116100"/>
              </a:lnSpc>
            </a:pPr>
            <a:r>
              <a:rPr sz="2100" dirty="0">
                <a:latin typeface="Verdana"/>
                <a:cs typeface="Verdana"/>
              </a:rPr>
              <a:t>For</a:t>
            </a:r>
            <a:r>
              <a:rPr sz="2100" spc="-120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example, </a:t>
            </a:r>
            <a:r>
              <a:rPr sz="2100" spc="-55" dirty="0">
                <a:latin typeface="Verdana"/>
                <a:cs typeface="Verdana"/>
              </a:rPr>
              <a:t>Virtual(Siri</a:t>
            </a:r>
            <a:r>
              <a:rPr sz="2100" spc="-136" dirty="0">
                <a:latin typeface="Verdana"/>
                <a:cs typeface="Verdana"/>
              </a:rPr>
              <a:t> </a:t>
            </a:r>
            <a:r>
              <a:rPr sz="2100" spc="50" dirty="0">
                <a:latin typeface="Verdana"/>
                <a:cs typeface="Verdana"/>
              </a:rPr>
              <a:t>and</a:t>
            </a:r>
            <a:r>
              <a:rPr sz="2100" spc="-136" dirty="0">
                <a:latin typeface="Verdana"/>
                <a:cs typeface="Verdana"/>
              </a:rPr>
              <a:t> </a:t>
            </a:r>
            <a:r>
              <a:rPr sz="2100" spc="-114" dirty="0">
                <a:latin typeface="Verdana"/>
                <a:cs typeface="Verdana"/>
              </a:rPr>
              <a:t>Alexa.), </a:t>
            </a:r>
            <a:r>
              <a:rPr sz="2100" dirty="0">
                <a:latin typeface="Verdana"/>
                <a:cs typeface="Verdana"/>
              </a:rPr>
              <a:t>Personalized</a:t>
            </a:r>
            <a:r>
              <a:rPr sz="2100" spc="30" dirty="0">
                <a:latin typeface="Verdana"/>
                <a:cs typeface="Verdana"/>
              </a:rPr>
              <a:t> </a:t>
            </a:r>
            <a:r>
              <a:rPr sz="2100" spc="36" dirty="0">
                <a:latin typeface="Verdana"/>
                <a:cs typeface="Verdana"/>
              </a:rPr>
              <a:t>content </a:t>
            </a:r>
            <a:r>
              <a:rPr sz="2100" spc="61" dirty="0">
                <a:latin typeface="Verdana"/>
                <a:cs typeface="Verdana"/>
              </a:rPr>
              <a:t>on</a:t>
            </a:r>
            <a:r>
              <a:rPr sz="2100" spc="-186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streaming </a:t>
            </a:r>
            <a:r>
              <a:rPr sz="2100" spc="-30" dirty="0">
                <a:latin typeface="Verdana"/>
                <a:cs typeface="Verdana"/>
              </a:rPr>
              <a:t>platforms,</a:t>
            </a:r>
            <a:r>
              <a:rPr sz="2100" spc="-64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Apps</a:t>
            </a:r>
            <a:r>
              <a:rPr sz="2100" spc="-61" dirty="0">
                <a:latin typeface="Verdana"/>
                <a:cs typeface="Verdana"/>
              </a:rPr>
              <a:t> </a:t>
            </a:r>
            <a:r>
              <a:rPr sz="2100" spc="-20" dirty="0">
                <a:latin typeface="Verdana"/>
                <a:cs typeface="Verdana"/>
              </a:rPr>
              <a:t>that </a:t>
            </a:r>
            <a:r>
              <a:rPr sz="2100" dirty="0">
                <a:latin typeface="Verdana"/>
                <a:cs typeface="Verdana"/>
              </a:rPr>
              <a:t>suggest</a:t>
            </a:r>
            <a:r>
              <a:rPr sz="2100" spc="-86" dirty="0">
                <a:latin typeface="Verdana"/>
                <a:cs typeface="Verdana"/>
              </a:rPr>
              <a:t> </a:t>
            </a:r>
            <a:r>
              <a:rPr sz="2100" dirty="0">
                <a:latin typeface="Verdana"/>
                <a:cs typeface="Verdana"/>
              </a:rPr>
              <a:t>best</a:t>
            </a:r>
            <a:r>
              <a:rPr sz="2100" spc="-80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routes </a:t>
            </a:r>
            <a:r>
              <a:rPr sz="2100" dirty="0">
                <a:latin typeface="Verdana"/>
                <a:cs typeface="Verdana"/>
              </a:rPr>
              <a:t>based</a:t>
            </a:r>
            <a:r>
              <a:rPr sz="2100" spc="-139" dirty="0">
                <a:latin typeface="Verdana"/>
                <a:cs typeface="Verdana"/>
              </a:rPr>
              <a:t> </a:t>
            </a:r>
            <a:r>
              <a:rPr sz="2100" spc="61" dirty="0">
                <a:latin typeface="Verdana"/>
                <a:cs typeface="Verdana"/>
              </a:rPr>
              <a:t>on</a:t>
            </a:r>
            <a:r>
              <a:rPr sz="2100" spc="-136" dirty="0">
                <a:latin typeface="Verdana"/>
                <a:cs typeface="Verdana"/>
              </a:rPr>
              <a:t> </a:t>
            </a:r>
            <a:r>
              <a:rPr sz="2100" spc="-11" dirty="0">
                <a:latin typeface="Verdana"/>
                <a:cs typeface="Verdana"/>
              </a:rPr>
              <a:t>traffic.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884818" y="9882765"/>
            <a:ext cx="1297940" cy="402033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6"/>
              </a:spcBef>
            </a:pPr>
            <a:r>
              <a:rPr sz="2500" spc="186" dirty="0">
                <a:latin typeface="Tahoma"/>
                <a:cs typeface="Tahoma"/>
              </a:rPr>
              <a:t>Bhavika</a:t>
            </a:r>
            <a:endParaRPr sz="2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31385" y="3048456"/>
            <a:ext cx="3614662" cy="483356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17362" y="-113142"/>
            <a:ext cx="9457056" cy="2833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84629">
              <a:lnSpc>
                <a:spcPct val="116199"/>
              </a:lnSpc>
              <a:spcBef>
                <a:spcPts val="100"/>
              </a:spcBef>
            </a:pPr>
            <a:r>
              <a:rPr spc="320" dirty="0"/>
              <a:t>what</a:t>
            </a:r>
            <a:r>
              <a:rPr spc="-95" dirty="0"/>
              <a:t> </a:t>
            </a:r>
            <a:r>
              <a:rPr spc="630" dirty="0"/>
              <a:t>are</a:t>
            </a:r>
            <a:r>
              <a:rPr spc="-89" dirty="0"/>
              <a:t> </a:t>
            </a:r>
            <a:r>
              <a:rPr spc="434" dirty="0"/>
              <a:t>the </a:t>
            </a:r>
            <a:r>
              <a:rPr spc="211" dirty="0"/>
              <a:t>disadvantages</a:t>
            </a:r>
            <a:r>
              <a:rPr spc="-89" dirty="0"/>
              <a:t> </a:t>
            </a:r>
            <a:r>
              <a:rPr spc="555" dirty="0"/>
              <a:t>of</a:t>
            </a:r>
            <a:r>
              <a:rPr spc="-86" dirty="0"/>
              <a:t> </a:t>
            </a:r>
            <a:r>
              <a:rPr spc="-100" dirty="0"/>
              <a:t>AI?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607412" y="5209016"/>
            <a:ext cx="5509896" cy="38696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6" algn="ctr">
              <a:lnSpc>
                <a:spcPct val="116399"/>
              </a:lnSpc>
              <a:spcBef>
                <a:spcPts val="100"/>
              </a:spcBef>
            </a:pPr>
            <a:r>
              <a:rPr sz="3600" spc="214" dirty="0">
                <a:latin typeface="Tahoma"/>
                <a:cs typeface="Tahoma"/>
              </a:rPr>
              <a:t>Privacy</a:t>
            </a:r>
            <a:r>
              <a:rPr sz="3600" spc="-186" dirty="0">
                <a:latin typeface="Tahoma"/>
                <a:cs typeface="Tahoma"/>
              </a:rPr>
              <a:t> </a:t>
            </a:r>
            <a:r>
              <a:rPr sz="3600" spc="250" dirty="0">
                <a:latin typeface="Tahoma"/>
                <a:cs typeface="Tahoma"/>
              </a:rPr>
              <a:t>Concerns </a:t>
            </a:r>
            <a:r>
              <a:rPr sz="3600" spc="275" dirty="0">
                <a:latin typeface="Tahoma"/>
                <a:cs typeface="Tahoma"/>
              </a:rPr>
              <a:t>Ethical</a:t>
            </a:r>
            <a:r>
              <a:rPr sz="3600" spc="-175" dirty="0">
                <a:latin typeface="Tahoma"/>
                <a:cs typeface="Tahoma"/>
              </a:rPr>
              <a:t> </a:t>
            </a:r>
            <a:r>
              <a:rPr sz="3600" spc="325" dirty="0">
                <a:latin typeface="Tahoma"/>
                <a:cs typeface="Tahoma"/>
              </a:rPr>
              <a:t>Dilemmas </a:t>
            </a:r>
            <a:r>
              <a:rPr sz="3600" spc="225" dirty="0">
                <a:latin typeface="Tahoma"/>
                <a:cs typeface="Tahoma"/>
              </a:rPr>
              <a:t>Security</a:t>
            </a:r>
            <a:r>
              <a:rPr sz="3600" spc="-189" dirty="0">
                <a:latin typeface="Tahoma"/>
                <a:cs typeface="Tahoma"/>
              </a:rPr>
              <a:t> </a:t>
            </a:r>
            <a:r>
              <a:rPr sz="3600" spc="195" dirty="0">
                <a:latin typeface="Tahoma"/>
                <a:cs typeface="Tahoma"/>
              </a:rPr>
              <a:t>Risks </a:t>
            </a:r>
            <a:r>
              <a:rPr sz="3600" spc="270" dirty="0">
                <a:latin typeface="Tahoma"/>
                <a:cs typeface="Tahoma"/>
              </a:rPr>
              <a:t>Concentration</a:t>
            </a:r>
            <a:r>
              <a:rPr sz="3600" spc="-170" dirty="0">
                <a:latin typeface="Tahoma"/>
                <a:cs typeface="Tahoma"/>
              </a:rPr>
              <a:t> </a:t>
            </a:r>
            <a:r>
              <a:rPr sz="3600" spc="175" dirty="0">
                <a:latin typeface="Tahoma"/>
                <a:cs typeface="Tahoma"/>
              </a:rPr>
              <a:t>of</a:t>
            </a:r>
            <a:r>
              <a:rPr sz="3600" spc="-170" dirty="0">
                <a:latin typeface="Tahoma"/>
                <a:cs typeface="Tahoma"/>
              </a:rPr>
              <a:t> </a:t>
            </a:r>
            <a:r>
              <a:rPr sz="3600" spc="300" dirty="0">
                <a:latin typeface="Tahoma"/>
                <a:cs typeface="Tahoma"/>
              </a:rPr>
              <a:t>Power </a:t>
            </a:r>
            <a:r>
              <a:rPr sz="3600" spc="314" dirty="0">
                <a:latin typeface="Tahoma"/>
                <a:cs typeface="Tahoma"/>
              </a:rPr>
              <a:t>Dependence</a:t>
            </a:r>
            <a:r>
              <a:rPr sz="3600" spc="-189" dirty="0">
                <a:latin typeface="Tahoma"/>
                <a:cs typeface="Tahoma"/>
              </a:rPr>
              <a:t> </a:t>
            </a:r>
            <a:r>
              <a:rPr sz="3600" spc="320" dirty="0">
                <a:latin typeface="Tahoma"/>
                <a:cs typeface="Tahoma"/>
              </a:rPr>
              <a:t>on</a:t>
            </a:r>
            <a:r>
              <a:rPr sz="3600" spc="-186" dirty="0">
                <a:latin typeface="Tahoma"/>
                <a:cs typeface="Tahoma"/>
              </a:rPr>
              <a:t> </a:t>
            </a:r>
            <a:r>
              <a:rPr sz="3600" spc="86" dirty="0">
                <a:latin typeface="Tahoma"/>
                <a:cs typeface="Tahoma"/>
              </a:rPr>
              <a:t>AI</a:t>
            </a:r>
            <a:endParaRPr sz="3600">
              <a:latin typeface="Tahoma"/>
              <a:cs typeface="Tahoma"/>
            </a:endParaRPr>
          </a:p>
          <a:p>
            <a:pPr algn="ctr">
              <a:spcBef>
                <a:spcPts val="720"/>
              </a:spcBef>
            </a:pPr>
            <a:r>
              <a:rPr sz="3600" spc="339" dirty="0">
                <a:latin typeface="Tahoma"/>
                <a:cs typeface="Tahoma"/>
              </a:rPr>
              <a:t>Job</a:t>
            </a:r>
            <a:r>
              <a:rPr sz="3600" spc="-200" dirty="0">
                <a:latin typeface="Tahoma"/>
                <a:cs typeface="Tahoma"/>
              </a:rPr>
              <a:t> </a:t>
            </a:r>
            <a:r>
              <a:rPr sz="3600" spc="289" dirty="0">
                <a:latin typeface="Tahoma"/>
                <a:cs typeface="Tahoma"/>
              </a:rPr>
              <a:t>Displacement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246799" y="9886186"/>
            <a:ext cx="1004570" cy="39882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1"/>
              </a:spcBef>
            </a:pPr>
            <a:r>
              <a:rPr sz="2500" spc="195" dirty="0">
                <a:latin typeface="Tahoma"/>
                <a:cs typeface="Tahoma"/>
              </a:rPr>
              <a:t>Norah</a:t>
            </a:r>
            <a:endParaRPr sz="25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08321" y="3814640"/>
            <a:ext cx="10194926" cy="1444623"/>
          </a:xfrm>
          <a:prstGeom prst="rect">
            <a:avLst/>
          </a:prstGeom>
        </p:spPr>
        <p:txBody>
          <a:bodyPr vert="horz" wrap="square" lIns="0" tIns="160652" rIns="0" bIns="0" rtlCol="0">
            <a:spAutoFit/>
          </a:bodyPr>
          <a:lstStyle/>
          <a:p>
            <a:pPr marL="9525" algn="ctr">
              <a:spcBef>
                <a:spcPts val="1264"/>
              </a:spcBef>
              <a:tabLst>
                <a:tab pos="5109763" algn="l"/>
              </a:tabLst>
            </a:pPr>
            <a:r>
              <a:rPr sz="5500" spc="382" baseline="-5327" dirty="0">
                <a:latin typeface="Tahoma"/>
                <a:cs typeface="Tahoma"/>
              </a:rPr>
              <a:t>Lack</a:t>
            </a:r>
            <a:r>
              <a:rPr sz="5500" spc="-284" baseline="-5327" dirty="0">
                <a:latin typeface="Tahoma"/>
                <a:cs typeface="Tahoma"/>
              </a:rPr>
              <a:t> </a:t>
            </a:r>
            <a:r>
              <a:rPr sz="5500" spc="262" baseline="-5327" dirty="0">
                <a:latin typeface="Tahoma"/>
                <a:cs typeface="Tahoma"/>
              </a:rPr>
              <a:t>of</a:t>
            </a:r>
            <a:r>
              <a:rPr sz="5500" spc="-284" baseline="-5327" dirty="0">
                <a:latin typeface="Tahoma"/>
                <a:cs typeface="Tahoma"/>
              </a:rPr>
              <a:t> </a:t>
            </a:r>
            <a:r>
              <a:rPr sz="5500" spc="300" baseline="-5327" dirty="0">
                <a:latin typeface="Tahoma"/>
                <a:cs typeface="Tahoma"/>
              </a:rPr>
              <a:t>Transparency</a:t>
            </a:r>
            <a:r>
              <a:rPr sz="5500" baseline="-5327" dirty="0">
                <a:latin typeface="Tahoma"/>
                <a:cs typeface="Tahoma"/>
              </a:rPr>
              <a:t>	</a:t>
            </a:r>
            <a:r>
              <a:rPr sz="3400" spc="1180" dirty="0">
                <a:latin typeface="Lucida Sans Unicode"/>
                <a:cs typeface="Lucida Sans Unicode"/>
              </a:rPr>
              <a:t>→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spc="-50" dirty="0">
                <a:latin typeface="Lucida Sans Unicode"/>
                <a:cs typeface="Lucida Sans Unicode"/>
              </a:rPr>
              <a:t>lying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dirty="0">
                <a:latin typeface="Lucida Sans Unicode"/>
                <a:cs typeface="Lucida Sans Unicode"/>
              </a:rPr>
              <a:t>about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spc="-100" dirty="0">
                <a:latin typeface="Lucida Sans Unicode"/>
                <a:cs typeface="Lucida Sans Unicode"/>
              </a:rPr>
              <a:t>using</a:t>
            </a:r>
            <a:r>
              <a:rPr sz="3400" spc="-204" dirty="0">
                <a:latin typeface="Lucida Sans Unicode"/>
                <a:cs typeface="Lucida Sans Unicode"/>
              </a:rPr>
              <a:t> </a:t>
            </a:r>
            <a:r>
              <a:rPr sz="3400" spc="-25" dirty="0">
                <a:latin typeface="Lucida Sans Unicode"/>
                <a:cs typeface="Lucida Sans Unicode"/>
              </a:rPr>
              <a:t>AI</a:t>
            </a:r>
            <a:endParaRPr sz="3400">
              <a:latin typeface="Lucida Sans Unicode"/>
              <a:cs typeface="Lucida Sans Unicode"/>
            </a:endParaRPr>
          </a:p>
          <a:p>
            <a:pPr algn="ctr">
              <a:spcBef>
                <a:spcPts val="1164"/>
              </a:spcBef>
            </a:pPr>
            <a:r>
              <a:rPr sz="5500" spc="321" baseline="1522" dirty="0">
                <a:latin typeface="Tahoma"/>
                <a:cs typeface="Tahoma"/>
              </a:rPr>
              <a:t>Bias</a:t>
            </a:r>
            <a:r>
              <a:rPr sz="5500" spc="-239" baseline="1522" dirty="0">
                <a:latin typeface="Tahoma"/>
                <a:cs typeface="Tahoma"/>
              </a:rPr>
              <a:t> </a:t>
            </a:r>
            <a:r>
              <a:rPr sz="5500" spc="509" baseline="1522" dirty="0">
                <a:latin typeface="Tahoma"/>
                <a:cs typeface="Tahoma"/>
              </a:rPr>
              <a:t>and</a:t>
            </a:r>
            <a:r>
              <a:rPr sz="5500" spc="-232" baseline="1522" dirty="0">
                <a:latin typeface="Tahoma"/>
                <a:cs typeface="Tahoma"/>
              </a:rPr>
              <a:t> </a:t>
            </a:r>
            <a:r>
              <a:rPr sz="5500" spc="405" baseline="1522" dirty="0">
                <a:latin typeface="Tahoma"/>
                <a:cs typeface="Tahoma"/>
              </a:rPr>
              <a:t>Discrimination</a:t>
            </a:r>
            <a:r>
              <a:rPr sz="5500" spc="-270" baseline="1522" dirty="0">
                <a:latin typeface="Tahoma"/>
                <a:cs typeface="Tahoma"/>
              </a:rPr>
              <a:t> </a:t>
            </a:r>
            <a:r>
              <a:rPr sz="2300" spc="811" dirty="0">
                <a:latin typeface="Lucida Sans Unicode"/>
                <a:cs typeface="Lucida Sans Unicode"/>
              </a:rPr>
              <a:t>→</a:t>
            </a:r>
            <a:r>
              <a:rPr sz="2300" spc="-145" dirty="0">
                <a:latin typeface="Lucida Sans Unicode"/>
                <a:cs typeface="Lucida Sans Unicode"/>
              </a:rPr>
              <a:t> </a:t>
            </a:r>
            <a:r>
              <a:rPr sz="2300" spc="-20" dirty="0">
                <a:latin typeface="Lucida Sans Unicode"/>
                <a:cs typeface="Lucida Sans Unicode"/>
              </a:rPr>
              <a:t>assumtion</a:t>
            </a:r>
            <a:r>
              <a:rPr sz="2300" spc="-1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based</a:t>
            </a:r>
            <a:r>
              <a:rPr sz="2300" spc="-1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145" dirty="0">
                <a:latin typeface="Lucida Sans Unicode"/>
                <a:cs typeface="Lucida Sans Unicode"/>
              </a:rPr>
              <a:t> </a:t>
            </a:r>
            <a:r>
              <a:rPr sz="2300" spc="-70" dirty="0">
                <a:latin typeface="Lucida Sans Unicode"/>
                <a:cs typeface="Lucida Sans Unicode"/>
              </a:rPr>
              <a:t>incorrect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624465" y="5245115"/>
            <a:ext cx="1761490" cy="12618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300" spc="-11" dirty="0">
                <a:latin typeface="Lucida Sans Unicode"/>
                <a:cs typeface="Lucida Sans Unicode"/>
              </a:rPr>
              <a:t>information</a:t>
            </a:r>
            <a:endParaRPr sz="2300">
              <a:latin typeface="Lucida Sans Unicode"/>
              <a:cs typeface="Lucida Sans Unicode"/>
            </a:endParaRPr>
          </a:p>
          <a:p>
            <a:pPr marL="905496">
              <a:spcBef>
                <a:spcPts val="2900"/>
              </a:spcBef>
            </a:pPr>
            <a:r>
              <a:rPr sz="3400" spc="555" dirty="0">
                <a:latin typeface="Lucida Sans Unicode"/>
                <a:cs typeface="Lucida Sans Unicode"/>
              </a:rPr>
              <a:t>*</a:t>
            </a:r>
            <a:endParaRPr sz="34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4400" y="411957"/>
            <a:ext cx="16459200" cy="1481967"/>
          </a:xfrm>
          <a:prstGeom prst="rect">
            <a:avLst/>
          </a:prstGeom>
        </p:spPr>
        <p:txBody>
          <a:bodyPr vert="horz" wrap="square" lIns="0" tIns="71016" rIns="0" bIns="0" rtlCol="0">
            <a:spAutoFit/>
          </a:bodyPr>
          <a:lstStyle/>
          <a:p>
            <a:pPr marL="3777554" marR="5080" indent="-1069958">
              <a:lnSpc>
                <a:spcPct val="116199"/>
              </a:lnSpc>
              <a:spcBef>
                <a:spcPts val="100"/>
              </a:spcBef>
            </a:pPr>
            <a:r>
              <a:rPr spc="-320" dirty="0"/>
              <a:t>how</a:t>
            </a:r>
            <a:r>
              <a:rPr spc="-136" dirty="0"/>
              <a:t> </a:t>
            </a:r>
            <a:r>
              <a:rPr spc="345" dirty="0"/>
              <a:t>can</a:t>
            </a:r>
            <a:r>
              <a:rPr spc="-136" dirty="0"/>
              <a:t> </a:t>
            </a:r>
            <a:r>
              <a:rPr spc="-414" dirty="0"/>
              <a:t>we</a:t>
            </a:r>
            <a:r>
              <a:rPr spc="-136" dirty="0"/>
              <a:t> </a:t>
            </a:r>
            <a:r>
              <a:rPr dirty="0"/>
              <a:t>use</a:t>
            </a:r>
            <a:r>
              <a:rPr spc="-136" dirty="0"/>
              <a:t> </a:t>
            </a:r>
            <a:r>
              <a:rPr spc="180" dirty="0"/>
              <a:t>ai </a:t>
            </a:r>
            <a:r>
              <a:rPr spc="300" dirty="0"/>
              <a:t>responsibly?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585477" y="5336463"/>
            <a:ext cx="2978150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900" spc="145" dirty="0">
                <a:latin typeface="Verdana"/>
                <a:cs typeface="Verdana"/>
              </a:rPr>
              <a:t>Put</a:t>
            </a:r>
            <a:r>
              <a:rPr sz="2900" spc="-250" dirty="0">
                <a:latin typeface="Verdana"/>
                <a:cs typeface="Verdana"/>
              </a:rPr>
              <a:t> </a:t>
            </a:r>
            <a:r>
              <a:rPr sz="2900" spc="80" dirty="0">
                <a:latin typeface="Verdana"/>
                <a:cs typeface="Verdana"/>
              </a:rPr>
              <a:t>People</a:t>
            </a:r>
            <a:r>
              <a:rPr sz="2900" spc="-250" dirty="0">
                <a:latin typeface="Verdana"/>
                <a:cs typeface="Verdana"/>
              </a:rPr>
              <a:t> </a:t>
            </a:r>
            <a:r>
              <a:rPr sz="2900" spc="-20" dirty="0">
                <a:latin typeface="Verdana"/>
                <a:cs typeface="Verdana"/>
              </a:rPr>
              <a:t>First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280144" y="5032941"/>
            <a:ext cx="4664076" cy="10392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8615" marR="5080" indent="-1846551">
              <a:lnSpc>
                <a:spcPct val="114599"/>
              </a:lnSpc>
              <a:spcBef>
                <a:spcPts val="100"/>
              </a:spcBef>
            </a:pPr>
            <a:r>
              <a:rPr sz="2900" dirty="0">
                <a:latin typeface="Verdana"/>
                <a:cs typeface="Verdana"/>
              </a:rPr>
              <a:t>Consider</a:t>
            </a:r>
            <a:r>
              <a:rPr sz="2900" spc="-189" dirty="0">
                <a:latin typeface="Verdana"/>
                <a:cs typeface="Verdana"/>
              </a:rPr>
              <a:t> </a:t>
            </a:r>
            <a:r>
              <a:rPr sz="2900" dirty="0">
                <a:latin typeface="Verdana"/>
                <a:cs typeface="Verdana"/>
              </a:rPr>
              <a:t>data</a:t>
            </a:r>
            <a:r>
              <a:rPr sz="2900" spc="-189" dirty="0">
                <a:latin typeface="Verdana"/>
                <a:cs typeface="Verdana"/>
              </a:rPr>
              <a:t> </a:t>
            </a:r>
            <a:r>
              <a:rPr sz="2900" spc="61" dirty="0">
                <a:latin typeface="Verdana"/>
                <a:cs typeface="Verdana"/>
              </a:rPr>
              <a:t>and</a:t>
            </a:r>
            <a:r>
              <a:rPr sz="2900" spc="-189" dirty="0">
                <a:latin typeface="Verdana"/>
                <a:cs typeface="Verdana"/>
              </a:rPr>
              <a:t> </a:t>
            </a:r>
            <a:r>
              <a:rPr sz="2900" spc="-11" dirty="0">
                <a:latin typeface="Verdana"/>
                <a:cs typeface="Verdana"/>
              </a:rPr>
              <a:t>privacy </a:t>
            </a:r>
            <a:r>
              <a:rPr sz="2900" spc="-20" dirty="0">
                <a:latin typeface="Verdana"/>
                <a:cs typeface="Verdana"/>
              </a:rPr>
              <a:t>goals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28105" y="7032342"/>
            <a:ext cx="4009390" cy="10482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1289" marR="5080" indent="-1619225">
              <a:lnSpc>
                <a:spcPct val="116399"/>
              </a:lnSpc>
              <a:spcBef>
                <a:spcPts val="100"/>
              </a:spcBef>
            </a:pPr>
            <a:r>
              <a:rPr sz="2900" spc="61" dirty="0">
                <a:latin typeface="Verdana"/>
                <a:cs typeface="Verdana"/>
              </a:rPr>
              <a:t>Minimize</a:t>
            </a:r>
            <a:r>
              <a:rPr sz="2900" spc="-229" dirty="0">
                <a:latin typeface="Verdana"/>
                <a:cs typeface="Verdana"/>
              </a:rPr>
              <a:t> </a:t>
            </a:r>
            <a:r>
              <a:rPr sz="2900" spc="61" dirty="0">
                <a:latin typeface="Verdana"/>
                <a:cs typeface="Verdana"/>
              </a:rPr>
              <a:t>unintended </a:t>
            </a:r>
            <a:r>
              <a:rPr sz="2900" spc="-20" dirty="0">
                <a:latin typeface="Verdana"/>
                <a:cs typeface="Verdana"/>
              </a:rPr>
              <a:t>bias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501915" y="7361983"/>
            <a:ext cx="4324350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900" dirty="0">
                <a:latin typeface="Verdana"/>
                <a:cs typeface="Verdana"/>
              </a:rPr>
              <a:t>Ensure</a:t>
            </a:r>
            <a:r>
              <a:rPr sz="2900" spc="-200" dirty="0">
                <a:latin typeface="Verdana"/>
                <a:cs typeface="Verdana"/>
              </a:rPr>
              <a:t> </a:t>
            </a:r>
            <a:r>
              <a:rPr sz="2900" spc="-150" dirty="0">
                <a:latin typeface="Verdana"/>
                <a:cs typeface="Verdana"/>
              </a:rPr>
              <a:t>AI</a:t>
            </a:r>
            <a:r>
              <a:rPr sz="2900" spc="-195" dirty="0">
                <a:latin typeface="Verdana"/>
                <a:cs typeface="Verdana"/>
              </a:rPr>
              <a:t> </a:t>
            </a:r>
            <a:r>
              <a:rPr sz="2900" spc="-11" dirty="0">
                <a:latin typeface="Verdana"/>
                <a:cs typeface="Verdana"/>
              </a:rPr>
              <a:t>transparency</a:t>
            </a:r>
            <a:endParaRPr sz="2900">
              <a:latin typeface="Verdana"/>
              <a:cs typeface="Verdan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597930" y="3478011"/>
            <a:ext cx="9324976" cy="1248410"/>
            <a:chOff x="4597929" y="3478009"/>
            <a:chExt cx="9324975" cy="1248410"/>
          </a:xfrm>
        </p:grpSpPr>
        <p:sp>
          <p:nvSpPr>
            <p:cNvPr id="25" name="object 25"/>
            <p:cNvSpPr/>
            <p:nvPr/>
          </p:nvSpPr>
          <p:spPr>
            <a:xfrm>
              <a:off x="4597929" y="3478009"/>
              <a:ext cx="9307830" cy="1224280"/>
            </a:xfrm>
            <a:custGeom>
              <a:avLst/>
              <a:gdLst/>
              <a:ahLst/>
              <a:cxnLst/>
              <a:rect l="l" t="t" r="r" b="b"/>
              <a:pathLst>
                <a:path w="9307830" h="1224279">
                  <a:moveTo>
                    <a:pt x="8983466" y="1224246"/>
                  </a:moveTo>
                  <a:lnTo>
                    <a:pt x="323848" y="1224246"/>
                  </a:lnTo>
                  <a:lnTo>
                    <a:pt x="272882" y="1220212"/>
                  </a:lnTo>
                  <a:lnTo>
                    <a:pt x="223629" y="1208349"/>
                  </a:lnTo>
                  <a:lnTo>
                    <a:pt x="176960" y="1189018"/>
                  </a:lnTo>
                  <a:lnTo>
                    <a:pt x="133745" y="1162579"/>
                  </a:lnTo>
                  <a:lnTo>
                    <a:pt x="94853" y="1129393"/>
                  </a:lnTo>
                  <a:lnTo>
                    <a:pt x="61666" y="1090501"/>
                  </a:lnTo>
                  <a:lnTo>
                    <a:pt x="35228" y="1047285"/>
                  </a:lnTo>
                  <a:lnTo>
                    <a:pt x="15897" y="1000616"/>
                  </a:lnTo>
                  <a:lnTo>
                    <a:pt x="4034" y="951363"/>
                  </a:lnTo>
                  <a:lnTo>
                    <a:pt x="0" y="900398"/>
                  </a:lnTo>
                  <a:lnTo>
                    <a:pt x="0" y="323848"/>
                  </a:lnTo>
                  <a:lnTo>
                    <a:pt x="4034" y="272882"/>
                  </a:lnTo>
                  <a:lnTo>
                    <a:pt x="15897" y="223629"/>
                  </a:lnTo>
                  <a:lnTo>
                    <a:pt x="35228" y="176960"/>
                  </a:lnTo>
                  <a:lnTo>
                    <a:pt x="61666" y="133745"/>
                  </a:lnTo>
                  <a:lnTo>
                    <a:pt x="94853" y="94853"/>
                  </a:lnTo>
                  <a:lnTo>
                    <a:pt x="133745" y="61666"/>
                  </a:lnTo>
                  <a:lnTo>
                    <a:pt x="176960" y="35228"/>
                  </a:lnTo>
                  <a:lnTo>
                    <a:pt x="223629" y="15897"/>
                  </a:lnTo>
                  <a:lnTo>
                    <a:pt x="272882" y="4034"/>
                  </a:lnTo>
                  <a:lnTo>
                    <a:pt x="323849" y="0"/>
                  </a:lnTo>
                  <a:lnTo>
                    <a:pt x="8983465" y="0"/>
                  </a:lnTo>
                  <a:lnTo>
                    <a:pt x="9034432" y="4034"/>
                  </a:lnTo>
                  <a:lnTo>
                    <a:pt x="9083685" y="15897"/>
                  </a:lnTo>
                  <a:lnTo>
                    <a:pt x="9130354" y="35228"/>
                  </a:lnTo>
                  <a:lnTo>
                    <a:pt x="9173569" y="61666"/>
                  </a:lnTo>
                  <a:lnTo>
                    <a:pt x="9212461" y="94853"/>
                  </a:lnTo>
                  <a:lnTo>
                    <a:pt x="9245647" y="133745"/>
                  </a:lnTo>
                  <a:lnTo>
                    <a:pt x="9272086" y="176960"/>
                  </a:lnTo>
                  <a:lnTo>
                    <a:pt x="9291418" y="223629"/>
                  </a:lnTo>
                  <a:lnTo>
                    <a:pt x="9303280" y="272882"/>
                  </a:lnTo>
                  <a:lnTo>
                    <a:pt x="9307315" y="323848"/>
                  </a:lnTo>
                  <a:lnTo>
                    <a:pt x="9307315" y="900398"/>
                  </a:lnTo>
                  <a:lnTo>
                    <a:pt x="9303280" y="951363"/>
                  </a:lnTo>
                  <a:lnTo>
                    <a:pt x="9291418" y="1000616"/>
                  </a:lnTo>
                  <a:lnTo>
                    <a:pt x="9272086" y="1047285"/>
                  </a:lnTo>
                  <a:lnTo>
                    <a:pt x="9245647" y="1090501"/>
                  </a:lnTo>
                  <a:lnTo>
                    <a:pt x="9212461" y="1129393"/>
                  </a:lnTo>
                  <a:lnTo>
                    <a:pt x="9173569" y="1162579"/>
                  </a:lnTo>
                  <a:lnTo>
                    <a:pt x="9130354" y="1189018"/>
                  </a:lnTo>
                  <a:lnTo>
                    <a:pt x="9083685" y="1208349"/>
                  </a:lnTo>
                  <a:lnTo>
                    <a:pt x="9034432" y="1220212"/>
                  </a:lnTo>
                  <a:lnTo>
                    <a:pt x="8983466" y="1224246"/>
                  </a:lnTo>
                  <a:close/>
                </a:path>
              </a:pathLst>
            </a:custGeom>
            <a:solidFill>
              <a:srgbClr val="F19A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33637" y="3530279"/>
              <a:ext cx="9269730" cy="1176655"/>
            </a:xfrm>
            <a:custGeom>
              <a:avLst/>
              <a:gdLst/>
              <a:ahLst/>
              <a:cxnLst/>
              <a:rect l="l" t="t" r="r" b="b"/>
              <a:pathLst>
                <a:path w="9269730" h="1176654">
                  <a:moveTo>
                    <a:pt x="9120348" y="0"/>
                  </a:moveTo>
                  <a:lnTo>
                    <a:pt x="9174896" y="42929"/>
                  </a:lnTo>
                  <a:lnTo>
                    <a:pt x="9208074" y="81963"/>
                  </a:lnTo>
                  <a:lnTo>
                    <a:pt x="9234506" y="125337"/>
                  </a:lnTo>
                  <a:lnTo>
                    <a:pt x="9253832" y="172177"/>
                  </a:lnTo>
                  <a:lnTo>
                    <a:pt x="9265692" y="221610"/>
                  </a:lnTo>
                  <a:lnTo>
                    <a:pt x="9269725" y="272763"/>
                  </a:lnTo>
                  <a:lnTo>
                    <a:pt x="9269725" y="851419"/>
                  </a:lnTo>
                  <a:lnTo>
                    <a:pt x="9265692" y="902573"/>
                  </a:lnTo>
                  <a:lnTo>
                    <a:pt x="9253832" y="952006"/>
                  </a:lnTo>
                  <a:lnTo>
                    <a:pt x="9234506" y="998846"/>
                  </a:lnTo>
                  <a:lnTo>
                    <a:pt x="9208074" y="1042219"/>
                  </a:lnTo>
                  <a:lnTo>
                    <a:pt x="9174896" y="1081253"/>
                  </a:lnTo>
                  <a:lnTo>
                    <a:pt x="9136014" y="1114561"/>
                  </a:lnTo>
                  <a:lnTo>
                    <a:pt x="9092809" y="1141097"/>
                  </a:lnTo>
                  <a:lnTo>
                    <a:pt x="9070092" y="1150543"/>
                  </a:lnTo>
                </a:path>
                <a:path w="9269730" h="1176654">
                  <a:moveTo>
                    <a:pt x="8996912" y="1172405"/>
                  </a:moveTo>
                  <a:lnTo>
                    <a:pt x="8945958" y="1176454"/>
                  </a:lnTo>
                  <a:lnTo>
                    <a:pt x="288548" y="1176454"/>
                  </a:lnTo>
                  <a:lnTo>
                    <a:pt x="237594" y="1172405"/>
                  </a:lnTo>
                  <a:lnTo>
                    <a:pt x="188353" y="1160498"/>
                  </a:lnTo>
                  <a:lnTo>
                    <a:pt x="141696" y="1141097"/>
                  </a:lnTo>
                  <a:lnTo>
                    <a:pt x="98492" y="1114561"/>
                  </a:lnTo>
                  <a:lnTo>
                    <a:pt x="59610" y="1081253"/>
                  </a:lnTo>
                  <a:lnTo>
                    <a:pt x="26432" y="1042219"/>
                  </a:lnTo>
                  <a:lnTo>
                    <a:pt x="0" y="998846"/>
                  </a:lnTo>
                </a:path>
              </a:pathLst>
            </a:custGeom>
            <a:ln w="381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907337" y="3503382"/>
            <a:ext cx="8853806" cy="10482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1222" marR="5080" indent="-1019160">
              <a:lnSpc>
                <a:spcPct val="116399"/>
              </a:lnSpc>
              <a:spcBef>
                <a:spcPts val="100"/>
              </a:spcBef>
            </a:pPr>
            <a:r>
              <a:rPr sz="2900" spc="80" dirty="0">
                <a:latin typeface="Verdana"/>
                <a:cs typeface="Verdana"/>
              </a:rPr>
              <a:t>People</a:t>
            </a:r>
            <a:r>
              <a:rPr sz="2900" spc="-204" dirty="0">
                <a:latin typeface="Verdana"/>
                <a:cs typeface="Verdana"/>
              </a:rPr>
              <a:t> </a:t>
            </a:r>
            <a:r>
              <a:rPr sz="2900" dirty="0">
                <a:latin typeface="Verdana"/>
                <a:cs typeface="Verdana"/>
              </a:rPr>
              <a:t>should</a:t>
            </a:r>
            <a:r>
              <a:rPr sz="2900" spc="-200" dirty="0">
                <a:latin typeface="Verdana"/>
                <a:cs typeface="Verdana"/>
              </a:rPr>
              <a:t> </a:t>
            </a:r>
            <a:r>
              <a:rPr sz="2900" dirty="0">
                <a:latin typeface="Verdana"/>
                <a:cs typeface="Verdana"/>
              </a:rPr>
              <a:t>use</a:t>
            </a:r>
            <a:r>
              <a:rPr sz="2900" spc="-204" dirty="0">
                <a:latin typeface="Verdana"/>
                <a:cs typeface="Verdana"/>
              </a:rPr>
              <a:t> </a:t>
            </a:r>
            <a:r>
              <a:rPr sz="2900" dirty="0">
                <a:latin typeface="Verdana"/>
                <a:cs typeface="Verdana"/>
              </a:rPr>
              <a:t>their</a:t>
            </a:r>
            <a:r>
              <a:rPr sz="2900" spc="-200" dirty="0">
                <a:latin typeface="Verdana"/>
                <a:cs typeface="Verdana"/>
              </a:rPr>
              <a:t> </a:t>
            </a:r>
            <a:r>
              <a:rPr sz="2900" spc="105" dirty="0">
                <a:latin typeface="Verdana"/>
                <a:cs typeface="Verdana"/>
              </a:rPr>
              <a:t>own</a:t>
            </a:r>
            <a:r>
              <a:rPr sz="2900" spc="-204" dirty="0">
                <a:latin typeface="Verdana"/>
                <a:cs typeface="Verdana"/>
              </a:rPr>
              <a:t> </a:t>
            </a:r>
            <a:r>
              <a:rPr sz="2900" spc="-80" dirty="0">
                <a:latin typeface="Verdana"/>
                <a:cs typeface="Verdana"/>
              </a:rPr>
              <a:t>creativity,</a:t>
            </a:r>
            <a:r>
              <a:rPr sz="2900" spc="-195" dirty="0">
                <a:latin typeface="Verdana"/>
                <a:cs typeface="Verdana"/>
              </a:rPr>
              <a:t> </a:t>
            </a:r>
            <a:r>
              <a:rPr sz="2900" spc="61" dirty="0">
                <a:latin typeface="Verdana"/>
                <a:cs typeface="Verdana"/>
              </a:rPr>
              <a:t>not</a:t>
            </a:r>
            <a:r>
              <a:rPr sz="2900" spc="-200" dirty="0">
                <a:latin typeface="Verdana"/>
                <a:cs typeface="Verdana"/>
              </a:rPr>
              <a:t> </a:t>
            </a:r>
            <a:r>
              <a:rPr sz="2900" spc="-20" dirty="0">
                <a:latin typeface="Verdana"/>
                <a:cs typeface="Verdana"/>
              </a:rPr>
              <a:t>copy </a:t>
            </a:r>
            <a:r>
              <a:rPr sz="2900" spc="-25" dirty="0">
                <a:latin typeface="Verdana"/>
                <a:cs typeface="Verdana"/>
              </a:rPr>
              <a:t>off</a:t>
            </a:r>
            <a:r>
              <a:rPr sz="2900" spc="-236" dirty="0">
                <a:latin typeface="Verdana"/>
                <a:cs typeface="Verdana"/>
              </a:rPr>
              <a:t> </a:t>
            </a:r>
            <a:r>
              <a:rPr sz="2900" spc="-11" dirty="0">
                <a:latin typeface="Verdana"/>
                <a:cs typeface="Verdana"/>
              </a:rPr>
              <a:t>of</a:t>
            </a:r>
            <a:r>
              <a:rPr sz="2900" spc="-229" dirty="0">
                <a:latin typeface="Verdana"/>
                <a:cs typeface="Verdana"/>
              </a:rPr>
              <a:t> AI!</a:t>
            </a:r>
            <a:r>
              <a:rPr sz="2900" spc="-236" dirty="0">
                <a:latin typeface="Verdana"/>
                <a:cs typeface="Verdana"/>
              </a:rPr>
              <a:t> </a:t>
            </a:r>
            <a:r>
              <a:rPr sz="2900" spc="-150" dirty="0">
                <a:latin typeface="Verdana"/>
                <a:cs typeface="Verdana"/>
              </a:rPr>
              <a:t>AI</a:t>
            </a:r>
            <a:r>
              <a:rPr sz="2900" spc="-229" dirty="0">
                <a:latin typeface="Verdana"/>
                <a:cs typeface="Verdana"/>
              </a:rPr>
              <a:t> </a:t>
            </a:r>
            <a:r>
              <a:rPr sz="2900" spc="-75" dirty="0">
                <a:latin typeface="Verdana"/>
                <a:cs typeface="Verdana"/>
              </a:rPr>
              <a:t>is</a:t>
            </a:r>
            <a:r>
              <a:rPr sz="2900" spc="-239" dirty="0">
                <a:latin typeface="Verdana"/>
                <a:cs typeface="Verdana"/>
              </a:rPr>
              <a:t> </a:t>
            </a:r>
            <a:r>
              <a:rPr sz="2900" spc="-55" dirty="0">
                <a:latin typeface="Verdana"/>
                <a:cs typeface="Verdana"/>
              </a:rPr>
              <a:t>just</a:t>
            </a:r>
            <a:r>
              <a:rPr sz="2900" spc="-236" dirty="0">
                <a:latin typeface="Verdana"/>
                <a:cs typeface="Verdana"/>
              </a:rPr>
              <a:t> </a:t>
            </a:r>
            <a:r>
              <a:rPr sz="2900" spc="-39" dirty="0">
                <a:latin typeface="Verdana"/>
                <a:cs typeface="Verdana"/>
              </a:rPr>
              <a:t>a</a:t>
            </a:r>
            <a:r>
              <a:rPr sz="2900" spc="-239" dirty="0">
                <a:latin typeface="Verdana"/>
                <a:cs typeface="Verdana"/>
              </a:rPr>
              <a:t> </a:t>
            </a:r>
            <a:r>
              <a:rPr sz="2900" dirty="0">
                <a:latin typeface="Verdana"/>
                <a:cs typeface="Verdana"/>
              </a:rPr>
              <a:t>tool</a:t>
            </a:r>
            <a:r>
              <a:rPr sz="2900" spc="-229" dirty="0">
                <a:latin typeface="Verdana"/>
                <a:cs typeface="Verdana"/>
              </a:rPr>
              <a:t> </a:t>
            </a:r>
            <a:r>
              <a:rPr sz="2900" spc="-39" dirty="0">
                <a:latin typeface="Verdana"/>
                <a:cs typeface="Verdana"/>
              </a:rPr>
              <a:t>for</a:t>
            </a:r>
            <a:r>
              <a:rPr sz="2900" spc="-236" dirty="0">
                <a:latin typeface="Verdana"/>
                <a:cs typeface="Verdana"/>
              </a:rPr>
              <a:t> </a:t>
            </a:r>
            <a:r>
              <a:rPr sz="2900" spc="-11" dirty="0">
                <a:latin typeface="Verdana"/>
                <a:cs typeface="Verdana"/>
              </a:rPr>
              <a:t>efficiency!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995618" y="9898581"/>
            <a:ext cx="1305560" cy="370615"/>
          </a:xfrm>
          <a:prstGeom prst="rect">
            <a:avLst/>
          </a:prstGeom>
        </p:spPr>
        <p:txBody>
          <a:bodyPr vert="horz" wrap="square" lIns="0" tIns="16511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sz="2300" spc="161" dirty="0">
                <a:latin typeface="Tahoma"/>
                <a:cs typeface="Tahoma"/>
              </a:rPr>
              <a:t>Harshini</a:t>
            </a:r>
            <a:endParaRPr sz="23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621</Words>
  <Application>Microsoft Office PowerPoint</Application>
  <PresentationFormat>Custom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CONTENTS </vt:lpstr>
      <vt:lpstr>WHAT IS ai?</vt:lpstr>
      <vt:lpstr>how does machine Learning Relate to Ai?</vt:lpstr>
      <vt:lpstr>SofiA THE AI ROBOT</vt:lpstr>
      <vt:lpstr>WHAT PROBLEMS CAN AI SOLVE?</vt:lpstr>
      <vt:lpstr>uses of Ai</vt:lpstr>
      <vt:lpstr>what are the disadvantages of AI?</vt:lpstr>
      <vt:lpstr>how can we use ai responsibly?</vt:lpstr>
      <vt:lpstr>Responsible AI USe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Presentation</dc:title>
  <dc:creator>Bhavika Kalia</dc:creator>
  <cp:keywords>DAFq-SQAxVc,BAFpLSeUBck</cp:keywords>
  <cp:lastModifiedBy>840G3</cp:lastModifiedBy>
  <cp:revision>3</cp:revision>
  <dcterms:created xsi:type="dcterms:W3CDTF">2024-03-24T04:59:37Z</dcterms:created>
  <dcterms:modified xsi:type="dcterms:W3CDTF">2024-03-24T06:11:53Z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2023-08-15T00:00:00Z</vt:filetime>
  </property>
  <property fmtid="{D5CDD505-2E9C-101B-9397-08002B2CF9AE}" pid="3" name="Creator">
    <vt:lpwstr>Canva</vt:lpwstr>
  </property>
  <property fmtid="{D5CDD505-2E9C-101B-9397-08002B2CF9AE}" pid="4" name="LastSaved">
    <vt:filetime>2024-03-24T00:00:00Z</vt:filetime>
  </property>
  <property fmtid="{D5CDD505-2E9C-101B-9397-08002B2CF9AE}" pid="5" name="Producer">
    <vt:lpwstr>Canva</vt:lpwstr>
  </property>
</Properties>
</file>