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</p:sldIdLst>
  <p:sldSz cx="9144000" cy="7112000"/>
  <p:notesSz cx="9144000" cy="711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viewProps" Target="viewProps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theme" Target="theme/theme1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tableStyles" Target="tableStyles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presProps" Target="presProps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42742" y="473709"/>
            <a:ext cx="385851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FFF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01040" y="2255646"/>
            <a:ext cx="3630295" cy="3874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46928" y="1656333"/>
            <a:ext cx="3320415" cy="424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5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8212" y="11683"/>
            <a:ext cx="6767575" cy="1344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0491" y="1639570"/>
            <a:ext cx="8169275" cy="2334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FFF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45423" y="6269274"/>
            <a:ext cx="274320" cy="255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g"/><Relationship Id="rId4" Type="http://schemas.openxmlformats.org/officeDocument/2006/relationships/hyperlink" Target="http://www.amanogawa.com/archive/wavesA.html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amanogawa.com/" TargetMode="External"/><Relationship Id="rId2" Type="http://schemas.openxmlformats.org/officeDocument/2006/relationships/hyperlink" Target="mailto:talia@mcmaster.c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sl.net/wb6tpu/swindex.html" TargetMode="External"/><Relationship Id="rId4" Type="http://schemas.openxmlformats.org/officeDocument/2006/relationships/hyperlink" Target="http://www.feko.co.za/apl_ant_pla.htm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hyperlink" Target="mailto:ryszard.struzak@ties.itu.int" TargetMode="External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jp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3" Type="http://schemas.openxmlformats.org/officeDocument/2006/relationships/image" Target="../media/image147.jpg"/><Relationship Id="rId7" Type="http://schemas.openxmlformats.org/officeDocument/2006/relationships/image" Target="../media/image151.png"/><Relationship Id="rId12" Type="http://schemas.openxmlformats.org/officeDocument/2006/relationships/image" Target="../media/image156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g"/><Relationship Id="rId11" Type="http://schemas.openxmlformats.org/officeDocument/2006/relationships/image" Target="../media/image155.jpg"/><Relationship Id="rId5" Type="http://schemas.openxmlformats.org/officeDocument/2006/relationships/image" Target="../media/image149.jpg"/><Relationship Id="rId10" Type="http://schemas.openxmlformats.org/officeDocument/2006/relationships/image" Target="../media/image154.png"/><Relationship Id="rId4" Type="http://schemas.openxmlformats.org/officeDocument/2006/relationships/image" Target="../media/image148.jpg"/><Relationship Id="rId9" Type="http://schemas.openxmlformats.org/officeDocument/2006/relationships/image" Target="../media/image153.jp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g"/><Relationship Id="rId3" Type="http://schemas.openxmlformats.org/officeDocument/2006/relationships/image" Target="../media/image159.jpg"/><Relationship Id="rId7" Type="http://schemas.openxmlformats.org/officeDocument/2006/relationships/image" Target="../media/image162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g"/><Relationship Id="rId5" Type="http://schemas.openxmlformats.org/officeDocument/2006/relationships/image" Target="../media/image160.jpg"/><Relationship Id="rId4" Type="http://schemas.openxmlformats.org/officeDocument/2006/relationships/image" Target="../media/image156.jp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g"/><Relationship Id="rId4" Type="http://schemas.openxmlformats.org/officeDocument/2006/relationships/image" Target="../media/image152.jpg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jpg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1.jpg"/><Relationship Id="rId5" Type="http://schemas.openxmlformats.org/officeDocument/2006/relationships/image" Target="../media/image210.png"/><Relationship Id="rId4" Type="http://schemas.openxmlformats.org/officeDocument/2006/relationships/image" Target="../media/image209.jp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4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4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jp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jpg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jp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jp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jpg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4.jpg"/><Relationship Id="rId5" Type="http://schemas.openxmlformats.org/officeDocument/2006/relationships/image" Target="../media/image117.png"/><Relationship Id="rId4" Type="http://schemas.openxmlformats.org/officeDocument/2006/relationships/image" Target="../media/image26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4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jpg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jpg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.jp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5.jpg"/><Relationship Id="rId4" Type="http://schemas.openxmlformats.org/officeDocument/2006/relationships/image" Target="../media/image284.jpg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4.jp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g"/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g"/><Relationship Id="rId7" Type="http://schemas.openxmlformats.org/officeDocument/2006/relationships/image" Target="../media/image316.jp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jpg"/><Relationship Id="rId5" Type="http://schemas.openxmlformats.org/officeDocument/2006/relationships/image" Target="../media/image314.jpg"/><Relationship Id="rId4" Type="http://schemas.openxmlformats.org/officeDocument/2006/relationships/image" Target="../media/image313.jpg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9.jpg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g"/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g"/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nogawa.com/archive/wavesA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anogawa.com/archive/TwoDipole/Antenna2-2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nogawa.com/archive/docs/EM7.pdf" TargetMode="External"/><Relationship Id="rId2" Type="http://schemas.openxmlformats.org/officeDocument/2006/relationships/hyperlink" Target="http://www.amanogawa.com/archive/docs/EM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manogawa.com/archive/docs/EM5.pdf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anogawa.com/archive/docs/EM8.pdf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nogawa.com/archive/Antenna1/Antenna1-2.html" TargetMode="External"/><Relationship Id="rId2" Type="http://schemas.openxmlformats.org/officeDocument/2006/relationships/hyperlink" Target="http://www.amanogawa.com/archive/DipoleAnt/DipoleAnt-2.html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99" y="4089400"/>
            <a:ext cx="9220200" cy="652166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664845" marR="5080" indent="-652780" algn="ctr">
              <a:lnSpc>
                <a:spcPts val="5040"/>
              </a:lnSpc>
              <a:spcBef>
                <a:spcPts val="445"/>
              </a:spcBef>
            </a:pPr>
            <a:r>
              <a:rPr sz="3600" dirty="0"/>
              <a:t>Antennas</a:t>
            </a:r>
            <a:r>
              <a:rPr sz="3600" spc="-15" dirty="0"/>
              <a:t> </a:t>
            </a:r>
            <a:r>
              <a:rPr sz="3600" spc="-5" dirty="0"/>
              <a:t>&amp;</a:t>
            </a:r>
            <a:r>
              <a:rPr lang="en-IN" sz="3600" spc="-5" dirty="0"/>
              <a:t> Micro </a:t>
            </a:r>
            <a:r>
              <a:rPr sz="3600" spc="-5" dirty="0"/>
              <a:t>Wave </a:t>
            </a:r>
            <a:r>
              <a:rPr sz="3600" spc="-1155" dirty="0"/>
              <a:t> </a:t>
            </a:r>
            <a:r>
              <a:rPr lang="en-IN" sz="3600" spc="-5" dirty="0"/>
              <a:t>Engineering</a:t>
            </a:r>
            <a:endParaRPr sz="3600" spc="-5" dirty="0"/>
          </a:p>
        </p:txBody>
      </p:sp>
      <p:pic>
        <p:nvPicPr>
          <p:cNvPr id="5" name="image1.jpeg" descr="Annamacharya emblom">
            <a:extLst>
              <a:ext uri="{FF2B5EF4-FFF2-40B4-BE49-F238E27FC236}">
                <a16:creationId xmlns:a16="http://schemas.microsoft.com/office/drawing/2014/main" id="{D199D8B8-2C1C-C365-1022-55FB17D102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2327677"/>
            <a:ext cx="1600200" cy="1389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45541E-964F-BE19-BDDD-F2F813B726E6}"/>
              </a:ext>
            </a:extLst>
          </p:cNvPr>
          <p:cNvSpPr txBox="1"/>
          <p:nvPr/>
        </p:nvSpPr>
        <p:spPr>
          <a:xfrm>
            <a:off x="0" y="889000"/>
            <a:ext cx="8915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ANNAMACHARYA INSTITUTE OF TECHNOLOGY AND SCIENCES KADAPA </a:t>
            </a:r>
            <a:endParaRPr lang="en-IN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250" y="1265555"/>
            <a:ext cx="7684134" cy="50152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0991" y="444753"/>
            <a:ext cx="789305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Antennas</a:t>
            </a:r>
            <a:r>
              <a:rPr sz="4350" spc="35" dirty="0"/>
              <a:t> </a:t>
            </a:r>
            <a:r>
              <a:rPr sz="4350" dirty="0"/>
              <a:t>for</a:t>
            </a:r>
            <a:r>
              <a:rPr sz="4350" spc="35" dirty="0"/>
              <a:t> </a:t>
            </a:r>
            <a:r>
              <a:rPr sz="4350" spc="-10" dirty="0"/>
              <a:t>laptop</a:t>
            </a:r>
            <a:r>
              <a:rPr sz="4350" spc="35" dirty="0"/>
              <a:t> </a:t>
            </a:r>
            <a:r>
              <a:rPr sz="4350" spc="-5" dirty="0"/>
              <a:t>applications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811783" y="6185103"/>
            <a:ext cx="77692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Microsoft Sans Serif"/>
                <a:cs typeface="Microsoft Sans Serif"/>
              </a:rPr>
              <a:t>Source: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dirty="0">
                <a:latin typeface="Microsoft Sans Serif"/>
                <a:cs typeface="Microsoft Sans Serif"/>
              </a:rPr>
              <a:t>D.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Liu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dirty="0">
                <a:latin typeface="Microsoft Sans Serif"/>
                <a:cs typeface="Microsoft Sans Serif"/>
              </a:rPr>
              <a:t>et</a:t>
            </a:r>
            <a:r>
              <a:rPr sz="700" spc="20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al.: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Developing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integrated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antenna</a:t>
            </a:r>
            <a:r>
              <a:rPr sz="700" spc="20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subsystems</a:t>
            </a:r>
            <a:r>
              <a:rPr sz="1350" spc="-5" dirty="0">
                <a:latin typeface="Microsoft Sans Serif"/>
                <a:cs typeface="Microsoft Sans Serif"/>
              </a:rPr>
              <a:t>Property</a:t>
            </a:r>
            <a:r>
              <a:rPr sz="700" spc="-5" dirty="0">
                <a:latin typeface="Microsoft Sans Serif"/>
                <a:cs typeface="Microsoft Sans Serif"/>
              </a:rPr>
              <a:t>forlaptopcomputers;</a:t>
            </a:r>
            <a:r>
              <a:rPr sz="1350" spc="-5" dirty="0">
                <a:latin typeface="Microsoft Sans Serif"/>
                <a:cs typeface="Microsoft Sans Serif"/>
              </a:rPr>
              <a:t>ofR</a:t>
            </a:r>
            <a:r>
              <a:rPr sz="700" spc="-5" dirty="0">
                <a:latin typeface="Microsoft Sans Serif"/>
                <a:cs typeface="Microsoft Sans Serif"/>
              </a:rPr>
              <a:t>IBM</a:t>
            </a:r>
            <a:r>
              <a:rPr sz="1350" spc="-5" dirty="0">
                <a:latin typeface="Microsoft Sans Serif"/>
                <a:cs typeface="Microsoft Sans Serif"/>
              </a:rPr>
              <a:t>Struzak</a:t>
            </a:r>
            <a:r>
              <a:rPr sz="700" spc="-5" dirty="0">
                <a:latin typeface="Microsoft Sans Serif"/>
                <a:cs typeface="Microsoft Sans Serif"/>
              </a:rPr>
              <a:t>J.RES.&amp;</a:t>
            </a:r>
            <a:r>
              <a:rPr sz="700" spc="20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DEV.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VOL.</a:t>
            </a:r>
            <a:r>
              <a:rPr sz="700" spc="3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47</a:t>
            </a:r>
            <a:r>
              <a:rPr sz="700" spc="2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NO.</a:t>
            </a:r>
            <a:r>
              <a:rPr sz="700" spc="3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2/3</a:t>
            </a:r>
            <a:r>
              <a:rPr sz="700" spc="25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MARCH/MAY</a:t>
            </a:r>
            <a:r>
              <a:rPr sz="700" spc="10" dirty="0">
                <a:latin typeface="Microsoft Sans Serif"/>
                <a:cs typeface="Microsoft Sans Serif"/>
              </a:rPr>
              <a:t> </a:t>
            </a:r>
            <a:r>
              <a:rPr sz="700" spc="-5" dirty="0">
                <a:latin typeface="Microsoft Sans Serif"/>
                <a:cs typeface="Microsoft Sans Serif"/>
              </a:rPr>
              <a:t>2003</a:t>
            </a:r>
            <a:r>
              <a:rPr sz="700" spc="20" dirty="0">
                <a:latin typeface="Microsoft Sans Serif"/>
                <a:cs typeface="Microsoft Sans Serif"/>
              </a:rPr>
              <a:t> </a:t>
            </a:r>
            <a:r>
              <a:rPr sz="700" dirty="0">
                <a:latin typeface="Microsoft Sans Serif"/>
                <a:cs typeface="Microsoft Sans Serif"/>
              </a:rPr>
              <a:t>p.</a:t>
            </a:r>
            <a:r>
              <a:rPr sz="700" spc="15" dirty="0">
                <a:latin typeface="Microsoft Sans Serif"/>
                <a:cs typeface="Microsoft Sans Serif"/>
              </a:rPr>
              <a:t> </a:t>
            </a:r>
            <a:r>
              <a:rPr sz="700" dirty="0">
                <a:latin typeface="Microsoft Sans Serif"/>
                <a:cs typeface="Microsoft Sans Serif"/>
              </a:rPr>
              <a:t>355-367  </a:t>
            </a:r>
            <a:r>
              <a:rPr sz="700" spc="114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10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86325" y="2547620"/>
            <a:ext cx="3914140" cy="2533650"/>
            <a:chOff x="4886325" y="2547620"/>
            <a:chExt cx="3914140" cy="2533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86325" y="2547620"/>
              <a:ext cx="3914140" cy="25336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5400" y="2612390"/>
              <a:ext cx="312420" cy="2971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36291" y="808989"/>
            <a:ext cx="34747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Image</a:t>
            </a:r>
            <a:r>
              <a:rPr spc="-5" dirty="0"/>
              <a:t> Theory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4540" y="1939798"/>
            <a:ext cx="3628390" cy="408559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2425" marR="434340" indent="-340360">
              <a:lnSpc>
                <a:spcPts val="2200"/>
              </a:lnSpc>
              <a:spcBef>
                <a:spcPts val="34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Antenna</a:t>
            </a:r>
            <a:r>
              <a:rPr sz="2000" spc="3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above</a:t>
            </a:r>
            <a:r>
              <a:rPr sz="2000" spc="35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perfectly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conducting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plane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surface</a:t>
            </a:r>
            <a:endParaRPr sz="2000">
              <a:latin typeface="Microsoft Sans Serif"/>
              <a:cs typeface="Microsoft Sans Serif"/>
            </a:endParaRPr>
          </a:p>
          <a:p>
            <a:pPr marL="352425" marR="1007744" indent="-340360">
              <a:lnSpc>
                <a:spcPts val="2210"/>
              </a:lnSpc>
              <a:spcBef>
                <a:spcPts val="38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Tangential</a:t>
            </a:r>
            <a:r>
              <a:rPr sz="2000" spc="-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electrical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field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component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0</a:t>
            </a:r>
            <a:endParaRPr sz="2000">
              <a:latin typeface="Microsoft Sans Serif"/>
              <a:cs typeface="Microsoft Sans Serif"/>
            </a:endParaRPr>
          </a:p>
          <a:p>
            <a:pPr marL="759460" marR="478790" lvl="1" indent="-287020">
              <a:lnSpc>
                <a:spcPts val="1980"/>
              </a:lnSpc>
              <a:spcBef>
                <a:spcPts val="370"/>
              </a:spcBef>
              <a:buChar char="–"/>
              <a:tabLst>
                <a:tab pos="66421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vertical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components: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same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direction</a:t>
            </a:r>
            <a:endParaRPr sz="1800">
              <a:latin typeface="Microsoft Sans Serif"/>
              <a:cs typeface="Microsoft Sans Serif"/>
            </a:endParaRPr>
          </a:p>
          <a:p>
            <a:pPr marL="759460" marR="594360" lvl="1" indent="-287020">
              <a:lnSpc>
                <a:spcPts val="1980"/>
              </a:lnSpc>
              <a:spcBef>
                <a:spcPts val="350"/>
              </a:spcBef>
              <a:buChar char="–"/>
              <a:tabLst>
                <a:tab pos="66421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horizontal components: </a:t>
            </a:r>
            <a:r>
              <a:rPr sz="1800" spc="-47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opposite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directions</a:t>
            </a:r>
            <a:endParaRPr sz="1800">
              <a:latin typeface="Microsoft Sans Serif"/>
              <a:cs typeface="Microsoft Sans Serif"/>
            </a:endParaRPr>
          </a:p>
          <a:p>
            <a:pPr marL="352425" marR="154940" indent="-340360">
              <a:lnSpc>
                <a:spcPct val="93500"/>
              </a:lnSpc>
              <a:spcBef>
                <a:spcPts val="330"/>
              </a:spcBef>
              <a:buChar char="•"/>
              <a:tabLst>
                <a:tab pos="352425" algn="l"/>
                <a:tab pos="353060" algn="l"/>
              </a:tabLst>
            </a:pPr>
            <a:r>
              <a:rPr sz="1950" dirty="0">
                <a:latin typeface="Microsoft Sans Serif"/>
                <a:cs typeface="Microsoft Sans Serif"/>
              </a:rPr>
              <a:t>The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10" dirty="0">
                <a:latin typeface="Microsoft Sans Serif"/>
                <a:cs typeface="Microsoft Sans Serif"/>
              </a:rPr>
              <a:t>field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(above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the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ground) </a:t>
            </a:r>
            <a:r>
              <a:rPr sz="1950" spc="-50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is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the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same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as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10" dirty="0">
                <a:latin typeface="Microsoft Sans Serif"/>
                <a:cs typeface="Microsoft Sans Serif"/>
              </a:rPr>
              <a:t>if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the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ground 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is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replaced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by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an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mirror </a:t>
            </a:r>
            <a:r>
              <a:rPr sz="195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image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of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the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antenna</a:t>
            </a:r>
            <a:endParaRPr sz="195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2210"/>
              </a:lnSpc>
              <a:spcBef>
                <a:spcPts val="42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4"/>
              </a:rPr>
              <a:t>http://www.amanogawa.com/ </a:t>
            </a:r>
            <a:r>
              <a:rPr sz="2000" spc="-520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20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4"/>
              </a:rPr>
              <a:t>archive/wavesA.html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2209" y="2592451"/>
            <a:ext cx="197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+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69534" y="4462145"/>
            <a:ext cx="196214" cy="18161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30392" y="4327017"/>
            <a:ext cx="127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-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101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8180" y="5345429"/>
            <a:ext cx="2654300" cy="56070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259"/>
              </a:spcBef>
            </a:pPr>
            <a:r>
              <a:rPr sz="1800" spc="-5" dirty="0">
                <a:latin typeface="Times New Roman"/>
                <a:cs typeface="Times New Roman"/>
              </a:rPr>
              <a:t>Elliptical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polarization: </a:t>
            </a:r>
            <a:r>
              <a:rPr sz="1800" dirty="0">
                <a:latin typeface="Times New Roman"/>
                <a:cs typeface="Times New Roman"/>
              </a:rPr>
              <a:t> change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" dirty="0">
                <a:latin typeface="Times New Roman"/>
                <a:cs typeface="Times New Roman"/>
              </a:rPr>
              <a:t> rotation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sense!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102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9690" y="473709"/>
            <a:ext cx="2418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878"/>
            <a:ext cx="7194550" cy="35363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6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Review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of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basic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types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latin typeface="Microsoft Sans Serif"/>
                <a:cs typeface="Microsoft Sans Serif"/>
              </a:rPr>
              <a:t>Radiation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pattern,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gain,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polarization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1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spc="-5" dirty="0">
                <a:latin typeface="Microsoft Sans Serif"/>
                <a:cs typeface="Microsoft Sans Serif"/>
              </a:rPr>
              <a:t>Equivalent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circuit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&amp;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efficiency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Smart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Some</a:t>
            </a:r>
            <a:r>
              <a:rPr sz="3200" dirty="0">
                <a:latin typeface="Microsoft Sans Serif"/>
                <a:cs typeface="Microsoft Sans Serif"/>
              </a:rPr>
              <a:t> theory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71693" y="5286120"/>
            <a:ext cx="56515" cy="17145"/>
          </a:xfrm>
          <a:custGeom>
            <a:avLst/>
            <a:gdLst/>
            <a:ahLst/>
            <a:cxnLst/>
            <a:rect l="l" t="t" r="r" b="b"/>
            <a:pathLst>
              <a:path w="56514" h="17145">
                <a:moveTo>
                  <a:pt x="56388" y="0"/>
                </a:moveTo>
                <a:lnTo>
                  <a:pt x="0" y="0"/>
                </a:lnTo>
                <a:lnTo>
                  <a:pt x="0" y="15240"/>
                </a:lnTo>
                <a:lnTo>
                  <a:pt x="127" y="15240"/>
                </a:lnTo>
                <a:lnTo>
                  <a:pt x="127" y="16764"/>
                </a:lnTo>
                <a:lnTo>
                  <a:pt x="56007" y="16764"/>
                </a:lnTo>
                <a:lnTo>
                  <a:pt x="56007" y="15240"/>
                </a:lnTo>
                <a:lnTo>
                  <a:pt x="56388" y="15240"/>
                </a:lnTo>
                <a:lnTo>
                  <a:pt x="56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65705" y="473709"/>
            <a:ext cx="52152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Selected</a:t>
            </a:r>
            <a:r>
              <a:rPr spc="-15" dirty="0"/>
              <a:t> </a:t>
            </a:r>
            <a:r>
              <a:rPr dirty="0"/>
              <a:t>References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103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848" y="1903221"/>
            <a:ext cx="7753350" cy="341502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2425" marR="802005" indent="-340360">
              <a:lnSpc>
                <a:spcPts val="1970"/>
              </a:lnSpc>
              <a:spcBef>
                <a:spcPts val="325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Nikolova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N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K: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latin typeface="Arial"/>
                <a:cs typeface="Arial"/>
              </a:rPr>
              <a:t>Modern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Antennas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in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Wireless</a:t>
            </a:r>
            <a:r>
              <a:rPr sz="1800" i="1" spc="2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Telecommunications </a:t>
            </a:r>
            <a:r>
              <a:rPr sz="1800" i="1" spc="-484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EE753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(lecture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notes)</a:t>
            </a:r>
            <a:r>
              <a:rPr sz="1800" spc="30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1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2"/>
              </a:rPr>
              <a:t>talia@mcmaster.ca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2090"/>
              </a:lnSpc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Griffiths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H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&amp;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Smith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BL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(ed.):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latin typeface="Arial"/>
                <a:cs typeface="Arial"/>
              </a:rPr>
              <a:t>Modern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antennas</a:t>
            </a:r>
            <a:r>
              <a:rPr sz="1800" spc="-5" dirty="0">
                <a:latin typeface="Microsoft Sans Serif"/>
                <a:cs typeface="Microsoft Sans Serif"/>
              </a:rPr>
              <a:t>;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Chapman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&amp;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Hall,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1998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2100"/>
              </a:lnSpc>
              <a:spcBef>
                <a:spcPts val="50"/>
              </a:spcBef>
              <a:buChar char="•"/>
              <a:tabLst>
                <a:tab pos="352425" algn="l"/>
                <a:tab pos="353060" algn="l"/>
              </a:tabLst>
            </a:pPr>
            <a:r>
              <a:rPr sz="1750" spc="-5" dirty="0">
                <a:latin typeface="Microsoft Sans Serif"/>
                <a:cs typeface="Microsoft Sans Serif"/>
              </a:rPr>
              <a:t>Johnson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RC:</a:t>
            </a:r>
            <a:r>
              <a:rPr sz="1750" spc="40" dirty="0">
                <a:latin typeface="Microsoft Sans Serif"/>
                <a:cs typeface="Microsoft Sans Serif"/>
              </a:rPr>
              <a:t> </a:t>
            </a:r>
            <a:r>
              <a:rPr sz="1750" i="1" spc="-5" dirty="0">
                <a:latin typeface="Arial"/>
                <a:cs typeface="Arial"/>
              </a:rPr>
              <a:t>Antenna</a:t>
            </a:r>
            <a:r>
              <a:rPr sz="1750" i="1" spc="5" dirty="0">
                <a:latin typeface="Arial"/>
                <a:cs typeface="Arial"/>
              </a:rPr>
              <a:t> </a:t>
            </a:r>
            <a:r>
              <a:rPr sz="1750" i="1" spc="-5" dirty="0">
                <a:latin typeface="Arial"/>
                <a:cs typeface="Arial"/>
              </a:rPr>
              <a:t>Engineering</a:t>
            </a:r>
            <a:r>
              <a:rPr sz="1750" i="1" spc="10" dirty="0">
                <a:latin typeface="Arial"/>
                <a:cs typeface="Arial"/>
              </a:rPr>
              <a:t> </a:t>
            </a:r>
            <a:r>
              <a:rPr sz="1750" i="1" spc="-5" dirty="0">
                <a:latin typeface="Arial"/>
                <a:cs typeface="Arial"/>
              </a:rPr>
              <a:t>Handbook</a:t>
            </a:r>
            <a:r>
              <a:rPr sz="1750" i="1" spc="509" dirty="0">
                <a:latin typeface="Arial"/>
                <a:cs typeface="Arial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McGraw-Hill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Book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Co.</a:t>
            </a:r>
            <a:r>
              <a:rPr sz="1750" spc="4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1993</a:t>
            </a:r>
            <a:endParaRPr sz="175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2095"/>
              </a:lnSpc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Kraus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JD: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latin typeface="Arial"/>
                <a:cs typeface="Arial"/>
              </a:rPr>
              <a:t>Antennas,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McGraw-Hill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Book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Co.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1998</a:t>
            </a:r>
            <a:endParaRPr sz="1800">
              <a:latin typeface="Microsoft Sans Serif"/>
              <a:cs typeface="Microsoft Sans Serif"/>
            </a:endParaRPr>
          </a:p>
          <a:p>
            <a:pPr marL="352425" marR="240665" indent="-340360">
              <a:lnSpc>
                <a:spcPts val="1910"/>
              </a:lnSpc>
              <a:spcBef>
                <a:spcPts val="204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Scoughton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TE: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latin typeface="Arial"/>
                <a:cs typeface="Arial"/>
              </a:rPr>
              <a:t>Antenna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Basics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Tutorial;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Microwave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Journal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Jan.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1998,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p.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186-191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1955"/>
              </a:lnSpc>
              <a:buChar char="•"/>
              <a:tabLst>
                <a:tab pos="352425" algn="l"/>
                <a:tab pos="353060" algn="l"/>
              </a:tabLst>
            </a:pPr>
            <a:r>
              <a:rPr sz="1750" dirty="0">
                <a:latin typeface="Microsoft Sans Serif"/>
                <a:cs typeface="Microsoft Sans Serif"/>
              </a:rPr>
              <a:t>Stutzman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WL,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Thiele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GA:</a:t>
            </a:r>
            <a:r>
              <a:rPr sz="1750" spc="40" dirty="0">
                <a:latin typeface="Microsoft Sans Serif"/>
                <a:cs typeface="Microsoft Sans Serif"/>
              </a:rPr>
              <a:t> </a:t>
            </a:r>
            <a:r>
              <a:rPr sz="1750" i="1" spc="-5" dirty="0">
                <a:latin typeface="Arial"/>
                <a:cs typeface="Arial"/>
              </a:rPr>
              <a:t>Antenna</a:t>
            </a:r>
            <a:r>
              <a:rPr sz="1750" i="1" spc="5" dirty="0">
                <a:latin typeface="Arial"/>
                <a:cs typeface="Arial"/>
              </a:rPr>
              <a:t> </a:t>
            </a:r>
            <a:r>
              <a:rPr sz="1750" i="1" spc="-5" dirty="0">
                <a:latin typeface="Arial"/>
                <a:cs typeface="Arial"/>
              </a:rPr>
              <a:t>Theory</a:t>
            </a:r>
            <a:r>
              <a:rPr sz="1750" i="1" spc="10" dirty="0">
                <a:latin typeface="Arial"/>
                <a:cs typeface="Arial"/>
              </a:rPr>
              <a:t> </a:t>
            </a:r>
            <a:r>
              <a:rPr sz="1750" i="1" dirty="0">
                <a:latin typeface="Arial"/>
                <a:cs typeface="Arial"/>
              </a:rPr>
              <a:t>and</a:t>
            </a:r>
            <a:r>
              <a:rPr sz="1750" i="1" spc="-5" dirty="0">
                <a:latin typeface="Arial"/>
                <a:cs typeface="Arial"/>
              </a:rPr>
              <a:t> Design</a:t>
            </a:r>
            <a:r>
              <a:rPr sz="1750" i="1" spc="20" dirty="0">
                <a:latin typeface="Arial"/>
                <a:cs typeface="Arial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JWiley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&amp;Sons,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1981</a:t>
            </a:r>
            <a:endParaRPr sz="175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1814"/>
              </a:lnSpc>
              <a:buChar char="•"/>
              <a:tabLst>
                <a:tab pos="352425" algn="l"/>
                <a:tab pos="353060" algn="l"/>
              </a:tabLst>
            </a:pPr>
            <a:r>
              <a:rPr sz="1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http://amanogawa.com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1770"/>
              </a:lnSpc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Software</a:t>
            </a:r>
            <a:endParaRPr sz="1800">
              <a:latin typeface="Microsoft Sans Serif"/>
              <a:cs typeface="Microsoft Sans Serif"/>
            </a:endParaRPr>
          </a:p>
          <a:p>
            <a:pPr marL="692150" lvl="1" indent="-226060">
              <a:lnSpc>
                <a:spcPts val="1520"/>
              </a:lnSpc>
              <a:buClr>
                <a:srgbClr val="000000"/>
              </a:buClr>
              <a:buChar char="–"/>
              <a:tabLst>
                <a:tab pos="692785" algn="l"/>
              </a:tabLst>
            </a:pPr>
            <a:r>
              <a:rPr sz="16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4"/>
              </a:rPr>
              <a:t>http://www.feko.co.za/apl_ant_pla.htm</a:t>
            </a:r>
            <a:endParaRPr sz="1600">
              <a:latin typeface="Microsoft Sans Serif"/>
              <a:cs typeface="Microsoft Sans Serif"/>
            </a:endParaRPr>
          </a:p>
          <a:p>
            <a:pPr marL="692150" lvl="1" indent="-226060">
              <a:lnSpc>
                <a:spcPts val="1590"/>
              </a:lnSpc>
              <a:buChar char="–"/>
              <a:tabLst>
                <a:tab pos="692785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Li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et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al.,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45" dirty="0">
                <a:latin typeface="Microsoft Sans Serif"/>
                <a:cs typeface="Microsoft Sans Serif"/>
              </a:rPr>
              <a:t>―</a:t>
            </a:r>
            <a:r>
              <a:rPr sz="1600" i="1" spc="45" dirty="0">
                <a:latin typeface="Arial"/>
                <a:cs typeface="Arial"/>
              </a:rPr>
              <a:t>Microcomputer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Tools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Communication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20" dirty="0">
                <a:latin typeface="Arial"/>
                <a:cs typeface="Arial"/>
              </a:rPr>
              <a:t>Engineering</a:t>
            </a:r>
            <a:r>
              <a:rPr sz="1600" spc="20" dirty="0">
                <a:latin typeface="Microsoft Sans Serif"/>
                <a:cs typeface="Microsoft Sans Serif"/>
              </a:rPr>
              <a:t>‖</a:t>
            </a:r>
            <a:endParaRPr sz="1600">
              <a:latin typeface="Microsoft Sans Serif"/>
              <a:cs typeface="Microsoft Sans Serif"/>
            </a:endParaRPr>
          </a:p>
          <a:p>
            <a:pPr marL="692150" lvl="1" indent="-226060">
              <a:lnSpc>
                <a:spcPts val="1689"/>
              </a:lnSpc>
              <a:buChar char="–"/>
              <a:tabLst>
                <a:tab pos="692785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Pozar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D.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85" dirty="0">
                <a:latin typeface="Microsoft Sans Serif"/>
                <a:cs typeface="Microsoft Sans Serif"/>
              </a:rPr>
              <a:t>―</a:t>
            </a:r>
            <a:r>
              <a:rPr sz="1600" i="1" spc="85" dirty="0">
                <a:latin typeface="Arial"/>
                <a:cs typeface="Arial"/>
              </a:rPr>
              <a:t>Antenna</a:t>
            </a:r>
            <a:r>
              <a:rPr sz="1600" i="1" spc="-5" dirty="0">
                <a:latin typeface="Arial"/>
                <a:cs typeface="Arial"/>
              </a:rPr>
              <a:t> Design Using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Personal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25" dirty="0">
                <a:latin typeface="Arial"/>
                <a:cs typeface="Arial"/>
              </a:rPr>
              <a:t>Computers</a:t>
            </a:r>
            <a:r>
              <a:rPr sz="1600" spc="25" dirty="0">
                <a:latin typeface="Microsoft Sans Serif"/>
                <a:cs typeface="Microsoft Sans Serif"/>
              </a:rPr>
              <a:t>‖</a:t>
            </a:r>
            <a:endParaRPr sz="1600">
              <a:latin typeface="Microsoft Sans Serif"/>
              <a:cs typeface="Microsoft Sans Serif"/>
            </a:endParaRPr>
          </a:p>
          <a:p>
            <a:pPr marL="692150" lvl="1" indent="-226060">
              <a:lnSpc>
                <a:spcPts val="1820"/>
              </a:lnSpc>
              <a:buChar char="–"/>
              <a:tabLst>
                <a:tab pos="692785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NEC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Archives</a:t>
            </a:r>
            <a:r>
              <a:rPr sz="1600" spc="35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16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5"/>
              </a:rPr>
              <a:t>www.gsl.net/wb6tpu</a:t>
            </a:r>
            <a:r>
              <a:rPr sz="1600" u="heavy" spc="1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5"/>
              </a:rPr>
              <a:t> </a:t>
            </a:r>
            <a:r>
              <a:rPr sz="16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5"/>
              </a:rPr>
              <a:t>/swindex.html</a:t>
            </a:r>
            <a:r>
              <a:rPr sz="1600" spc="45" dirty="0">
                <a:solidFill>
                  <a:srgbClr val="009999"/>
                </a:solidFill>
                <a:latin typeface="Microsoft Sans Serif"/>
                <a:cs typeface="Microsoft Sans Serif"/>
                <a:hlinkClick r:id="rId5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()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104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642742" y="473709"/>
            <a:ext cx="385000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Microsoft Sans Serif"/>
                <a:cs typeface="Microsoft Sans Serif"/>
              </a:rPr>
              <a:t>Any</a:t>
            </a:r>
            <a:r>
              <a:rPr sz="4400" spc="5" dirty="0">
                <a:latin typeface="Microsoft Sans Serif"/>
                <a:cs typeface="Microsoft Sans Serif"/>
              </a:rPr>
              <a:t> </a:t>
            </a:r>
            <a:r>
              <a:rPr sz="4400" spc="-5" dirty="0">
                <a:latin typeface="Microsoft Sans Serif"/>
                <a:cs typeface="Microsoft Sans Serif"/>
              </a:rPr>
              <a:t>questions?</a:t>
            </a:r>
            <a:endParaRPr sz="4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23845" y="3389503"/>
            <a:ext cx="492506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latin typeface="Microsoft Sans Serif"/>
                <a:cs typeface="Microsoft Sans Serif"/>
              </a:rPr>
              <a:t>Thank</a:t>
            </a:r>
            <a:r>
              <a:rPr sz="3100" spc="20" dirty="0">
                <a:latin typeface="Microsoft Sans Serif"/>
                <a:cs typeface="Microsoft Sans Serif"/>
              </a:rPr>
              <a:t> </a:t>
            </a:r>
            <a:r>
              <a:rPr sz="3100" dirty="0">
                <a:latin typeface="Microsoft Sans Serif"/>
                <a:cs typeface="Microsoft Sans Serif"/>
              </a:rPr>
              <a:t>you</a:t>
            </a:r>
            <a:r>
              <a:rPr sz="3100" spc="15" dirty="0">
                <a:latin typeface="Microsoft Sans Serif"/>
                <a:cs typeface="Microsoft Sans Serif"/>
              </a:rPr>
              <a:t> </a:t>
            </a:r>
            <a:r>
              <a:rPr sz="3100" dirty="0">
                <a:latin typeface="Microsoft Sans Serif"/>
                <a:cs typeface="Microsoft Sans Serif"/>
              </a:rPr>
              <a:t>for</a:t>
            </a:r>
            <a:r>
              <a:rPr sz="3100" spc="2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your</a:t>
            </a:r>
            <a:r>
              <a:rPr sz="3100" spc="2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attention</a:t>
            </a:r>
            <a:endParaRPr sz="3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4451" y="478282"/>
            <a:ext cx="24491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HISTORY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5666"/>
            <a:ext cx="8073390" cy="38912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2425" marR="5080" indent="-340360" algn="just">
              <a:lnSpc>
                <a:spcPct val="99500"/>
              </a:lnSpc>
              <a:spcBef>
                <a:spcPts val="11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first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were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built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1888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German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physicist Heinrich Hertz in </a:t>
            </a:r>
            <a:r>
              <a:rPr sz="2700" spc="-10" dirty="0">
                <a:latin typeface="Times New Roman"/>
                <a:cs typeface="Times New Roman"/>
              </a:rPr>
              <a:t>his </a:t>
            </a:r>
            <a:r>
              <a:rPr sz="2700" spc="-5" dirty="0">
                <a:latin typeface="Times New Roman"/>
                <a:cs typeface="Times New Roman"/>
              </a:rPr>
              <a:t>pioneering experiments </a:t>
            </a:r>
            <a:r>
              <a:rPr sz="2700" dirty="0">
                <a:latin typeface="Times New Roman"/>
                <a:cs typeface="Times New Roman"/>
              </a:rPr>
              <a:t> to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prove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existence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electromagnetic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waves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predicted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by the </a:t>
            </a:r>
            <a:r>
              <a:rPr sz="2700" spc="-5" dirty="0">
                <a:latin typeface="Times New Roman"/>
                <a:cs typeface="Times New Roman"/>
              </a:rPr>
              <a:t>theory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James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Clerk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Maxwell.</a:t>
            </a: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Char char="•"/>
            </a:pPr>
            <a:endParaRPr sz="3800">
              <a:latin typeface="Times New Roman"/>
              <a:cs typeface="Times New Roman"/>
            </a:endParaRPr>
          </a:p>
          <a:p>
            <a:pPr marL="352425" marR="6985" indent="-340360" algn="just">
              <a:lnSpc>
                <a:spcPct val="97100"/>
              </a:lnSpc>
              <a:buFont typeface="Times New Roman"/>
              <a:buChar char="•"/>
              <a:tabLst>
                <a:tab pos="443230" algn="l"/>
              </a:tabLst>
            </a:pPr>
            <a:r>
              <a:rPr dirty="0"/>
              <a:t>	</a:t>
            </a:r>
            <a:r>
              <a:rPr sz="2800" spc="-5" dirty="0">
                <a:latin typeface="Times New Roman"/>
                <a:cs typeface="Times New Roman"/>
              </a:rPr>
              <a:t>Hertz </a:t>
            </a:r>
            <a:r>
              <a:rPr sz="2800" dirty="0">
                <a:latin typeface="Times New Roman"/>
                <a:cs typeface="Times New Roman"/>
              </a:rPr>
              <a:t>placed dipole </a:t>
            </a:r>
            <a:r>
              <a:rPr sz="2800" spc="-5" dirty="0">
                <a:latin typeface="Times New Roman"/>
                <a:cs typeface="Times New Roman"/>
              </a:rPr>
              <a:t>antennas at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focal </a:t>
            </a:r>
            <a:r>
              <a:rPr sz="2800" dirty="0">
                <a:latin typeface="Times New Roman"/>
                <a:cs typeface="Times New Roman"/>
              </a:rPr>
              <a:t>point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parabolic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reflectors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both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transmitting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receiving.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He</a:t>
            </a:r>
            <a:r>
              <a:rPr sz="2800" dirty="0">
                <a:latin typeface="Times New Roman"/>
                <a:cs typeface="Times New Roman"/>
              </a:rPr>
              <a:t> published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his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work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Annalen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der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Physik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und Chemie </a:t>
            </a:r>
            <a:r>
              <a:rPr sz="2800" dirty="0">
                <a:latin typeface="Times New Roman"/>
                <a:cs typeface="Times New Roman"/>
              </a:rPr>
              <a:t>(vol.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36,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1889).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3385" y="508762"/>
            <a:ext cx="42487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INTROD</a:t>
            </a:r>
            <a:r>
              <a:rPr spc="-15" dirty="0">
                <a:latin typeface="Times New Roman"/>
                <a:cs typeface="Times New Roman"/>
              </a:rPr>
              <a:t>U</a:t>
            </a:r>
            <a:r>
              <a:rPr dirty="0">
                <a:latin typeface="Times New Roman"/>
                <a:cs typeface="Times New Roman"/>
              </a:rPr>
              <a:t>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1412493"/>
            <a:ext cx="7614284" cy="359219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52425" marR="5080" indent="-340360" algn="just">
              <a:lnSpc>
                <a:spcPct val="90600"/>
              </a:lnSpc>
              <a:spcBef>
                <a:spcPts val="409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An antenna is an electrical </a:t>
            </a:r>
            <a:r>
              <a:rPr sz="2800" dirty="0">
                <a:latin typeface="Times New Roman"/>
                <a:cs typeface="Times New Roman"/>
              </a:rPr>
              <a:t>device </a:t>
            </a:r>
            <a:r>
              <a:rPr sz="2800" spc="-5" dirty="0">
                <a:latin typeface="Times New Roman"/>
                <a:cs typeface="Times New Roman"/>
              </a:rPr>
              <a:t>which converts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electric</a:t>
            </a:r>
            <a:r>
              <a:rPr sz="2800" spc="2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currents</a:t>
            </a:r>
            <a:r>
              <a:rPr sz="2800" spc="2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into</a:t>
            </a:r>
            <a:r>
              <a:rPr sz="2800" spc="2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spc="2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waves,</a:t>
            </a:r>
            <a:r>
              <a:rPr sz="2800" spc="2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spc="2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vice</a:t>
            </a:r>
            <a:r>
              <a:rPr sz="2800" spc="254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versa.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It is usually used with a radio transmitter or radio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receiver.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1800"/>
              </a:lnSpc>
              <a:spcBef>
                <a:spcPts val="61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transmission,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transmitter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applies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oscillating</a:t>
            </a:r>
            <a:r>
              <a:rPr sz="2700" dirty="0">
                <a:latin typeface="Times New Roman"/>
                <a:cs typeface="Times New Roman"/>
              </a:rPr>
              <a:t> radio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frequency</a:t>
            </a:r>
            <a:r>
              <a:rPr sz="2700" dirty="0">
                <a:latin typeface="Times New Roman"/>
                <a:cs typeface="Times New Roman"/>
              </a:rPr>
              <a:t> electric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current</a:t>
            </a:r>
            <a:r>
              <a:rPr sz="2700" dirty="0">
                <a:latin typeface="Times New Roman"/>
                <a:cs typeface="Times New Roman"/>
              </a:rPr>
              <a:t> to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antenna's</a:t>
            </a:r>
            <a:r>
              <a:rPr sz="2700" dirty="0">
                <a:latin typeface="Times New Roman"/>
                <a:cs typeface="Times New Roman"/>
              </a:rPr>
              <a:t> terminals,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radiates</a:t>
            </a:r>
            <a:r>
              <a:rPr sz="2700" dirty="0">
                <a:latin typeface="Times New Roman"/>
                <a:cs typeface="Times New Roman"/>
              </a:rPr>
              <a:t> 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energy </a:t>
            </a:r>
            <a:r>
              <a:rPr sz="2700" spc="-5" dirty="0">
                <a:latin typeface="Times New Roman"/>
                <a:cs typeface="Times New Roman"/>
              </a:rPr>
              <a:t>from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current </a:t>
            </a:r>
            <a:r>
              <a:rPr sz="2700" spc="-10" dirty="0">
                <a:latin typeface="Times New Roman"/>
                <a:cs typeface="Times New Roman"/>
              </a:rPr>
              <a:t>as </a:t>
            </a:r>
            <a:r>
              <a:rPr sz="2700" spc="-5" dirty="0">
                <a:latin typeface="Times New Roman"/>
                <a:cs typeface="Times New Roman"/>
              </a:rPr>
              <a:t>electromagnetic waves </a:t>
            </a:r>
            <a:r>
              <a:rPr sz="2700" dirty="0">
                <a:latin typeface="Times New Roman"/>
                <a:cs typeface="Times New Roman"/>
              </a:rPr>
              <a:t> (radio</a:t>
            </a:r>
            <a:r>
              <a:rPr sz="2700" spc="-5" dirty="0">
                <a:latin typeface="Times New Roman"/>
                <a:cs typeface="Times New Roman"/>
              </a:rPr>
              <a:t> waves).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58342"/>
            <a:ext cx="22015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solidFill>
                  <a:srgbClr val="009999"/>
                </a:solidFill>
                <a:latin typeface="Times New Roman"/>
                <a:cs typeface="Times New Roman"/>
              </a:rPr>
              <a:t>Transmitting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47230" y="958342"/>
            <a:ext cx="56629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50670" algn="l"/>
                <a:tab pos="2395855" algn="l"/>
                <a:tab pos="3872229" algn="l"/>
                <a:tab pos="5373370" algn="l"/>
              </a:tabLst>
            </a:pPr>
            <a:r>
              <a:rPr sz="2800" spc="-5" dirty="0">
                <a:solidFill>
                  <a:srgbClr val="009999"/>
                </a:solidFill>
                <a:latin typeface="Times New Roman"/>
                <a:cs typeface="Times New Roman"/>
              </a:rPr>
              <a:t>Antenna:	</a:t>
            </a:r>
            <a:r>
              <a:rPr sz="2800" spc="-5" dirty="0">
                <a:latin typeface="Times New Roman"/>
                <a:cs typeface="Times New Roman"/>
              </a:rPr>
              <a:t>Any	st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-5" dirty="0">
                <a:latin typeface="Times New Roman"/>
                <a:cs typeface="Times New Roman"/>
              </a:rPr>
              <a:t>uct</a:t>
            </a:r>
            <a:r>
              <a:rPr sz="2800" dirty="0">
                <a:latin typeface="Times New Roman"/>
                <a:cs typeface="Times New Roman"/>
              </a:rPr>
              <a:t>u</a:t>
            </a:r>
            <a:r>
              <a:rPr sz="2800" spc="-5" dirty="0">
                <a:latin typeface="Times New Roman"/>
                <a:cs typeface="Times New Roman"/>
              </a:rPr>
              <a:t>re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desi</a:t>
            </a:r>
            <a:r>
              <a:rPr sz="2800" spc="5" dirty="0">
                <a:latin typeface="Times New Roman"/>
                <a:cs typeface="Times New Roman"/>
              </a:rPr>
              <a:t>g</a:t>
            </a:r>
            <a:r>
              <a:rPr sz="2800" spc="-5" dirty="0">
                <a:latin typeface="Times New Roman"/>
                <a:cs typeface="Times New Roman"/>
              </a:rPr>
              <a:t>n</a:t>
            </a:r>
            <a:r>
              <a:rPr sz="2800" spc="20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1366773"/>
            <a:ext cx="7731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34820" algn="l"/>
                <a:tab pos="2964815" algn="l"/>
                <a:tab pos="5495925" algn="l"/>
                <a:tab pos="7022465" algn="l"/>
                <a:tab pos="7560309" algn="l"/>
              </a:tabLst>
            </a:pPr>
            <a:r>
              <a:rPr sz="2800" spc="-5" dirty="0">
                <a:latin typeface="Times New Roman"/>
                <a:cs typeface="Times New Roman"/>
              </a:rPr>
              <a:t>efficient</a:t>
            </a:r>
            <a:r>
              <a:rPr sz="2800" dirty="0">
                <a:latin typeface="Times New Roman"/>
                <a:cs typeface="Times New Roman"/>
              </a:rPr>
              <a:t>l</a:t>
            </a:r>
            <a:r>
              <a:rPr sz="2800" spc="-5" dirty="0">
                <a:latin typeface="Times New Roman"/>
                <a:cs typeface="Times New Roman"/>
              </a:rPr>
              <a:t>y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radiate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electr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ma</a:t>
            </a:r>
            <a:r>
              <a:rPr sz="2800" dirty="0">
                <a:latin typeface="Times New Roman"/>
                <a:cs typeface="Times New Roman"/>
              </a:rPr>
              <a:t>g</a:t>
            </a:r>
            <a:r>
              <a:rPr sz="2800" spc="-5" dirty="0">
                <a:latin typeface="Times New Roman"/>
                <a:cs typeface="Times New Roman"/>
              </a:rPr>
              <a:t>netic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ation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653819"/>
            <a:ext cx="8072120" cy="1955164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52425" algn="just">
              <a:lnSpc>
                <a:spcPct val="100000"/>
              </a:lnSpc>
              <a:spcBef>
                <a:spcPts val="1060"/>
              </a:spcBef>
            </a:pPr>
            <a:r>
              <a:rPr sz="2800" spc="-5" dirty="0">
                <a:latin typeface="Times New Roman"/>
                <a:cs typeface="Times New Roman"/>
              </a:rPr>
              <a:t>preferred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direction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called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transmitting</a:t>
            </a:r>
            <a:r>
              <a:rPr sz="2800" i="1" spc="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9200"/>
              </a:lnSpc>
              <a:spcBef>
                <a:spcPts val="99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In reception, an antenna intercepts some of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power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 an electromagnetic wave in order to produce a </a:t>
            </a:r>
            <a:r>
              <a:rPr sz="2800" dirty="0">
                <a:latin typeface="Times New Roman"/>
                <a:cs typeface="Times New Roman"/>
              </a:rPr>
              <a:t>tiny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voltage</a:t>
            </a:r>
            <a:r>
              <a:rPr sz="2700" spc="28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at</a:t>
            </a:r>
            <a:r>
              <a:rPr sz="2700" spc="27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its</a:t>
            </a:r>
            <a:r>
              <a:rPr sz="2700" spc="27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terminals,</a:t>
            </a:r>
            <a:r>
              <a:rPr sz="2700" spc="28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that</a:t>
            </a:r>
            <a:r>
              <a:rPr sz="2700" spc="28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spc="27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applied</a:t>
            </a:r>
            <a:r>
              <a:rPr sz="2700" spc="28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to</a:t>
            </a:r>
            <a:r>
              <a:rPr sz="2700" spc="27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</a:t>
            </a:r>
            <a:r>
              <a:rPr sz="2700" spc="28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receiver</a:t>
            </a:r>
            <a:r>
              <a:rPr sz="2700" spc="27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to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578732"/>
            <a:ext cx="8073390" cy="21869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2425" marR="5080" algn="just">
              <a:lnSpc>
                <a:spcPts val="3200"/>
              </a:lnSpc>
              <a:spcBef>
                <a:spcPts val="240"/>
              </a:spcBef>
            </a:pPr>
            <a:r>
              <a:rPr sz="2700" dirty="0">
                <a:latin typeface="Times New Roman"/>
                <a:cs typeface="Times New Roman"/>
              </a:rPr>
              <a:t>be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amplified.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</a:t>
            </a:r>
            <a:r>
              <a:rPr sz="2700" dirty="0">
                <a:latin typeface="Times New Roman"/>
                <a:cs typeface="Times New Roman"/>
              </a:rPr>
              <a:t> antenna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can</a:t>
            </a:r>
            <a:r>
              <a:rPr sz="2700" dirty="0">
                <a:latin typeface="Times New Roman"/>
                <a:cs typeface="Times New Roman"/>
              </a:rPr>
              <a:t> be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used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for</a:t>
            </a:r>
            <a:r>
              <a:rPr sz="2700" dirty="0">
                <a:latin typeface="Times New Roman"/>
                <a:cs typeface="Times New Roman"/>
              </a:rPr>
              <a:t> both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transmitting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 </a:t>
            </a:r>
            <a:r>
              <a:rPr sz="2700" spc="-5" dirty="0">
                <a:latin typeface="Times New Roman"/>
                <a:cs typeface="Times New Roman"/>
              </a:rPr>
              <a:t>receiving.</a:t>
            </a:r>
            <a:endParaRPr sz="2700">
              <a:latin typeface="Times New Roman"/>
              <a:cs typeface="Times New Roman"/>
            </a:endParaRPr>
          </a:p>
          <a:p>
            <a:pPr marL="352425" marR="5715" indent="-340360" algn="just">
              <a:lnSpc>
                <a:spcPct val="96200"/>
              </a:lnSpc>
              <a:spcBef>
                <a:spcPts val="1010"/>
              </a:spcBef>
              <a:buChar char="•"/>
              <a:tabLst>
                <a:tab pos="353060" algn="l"/>
              </a:tabLst>
            </a:pPr>
            <a:r>
              <a:rPr sz="2800" spc="-5" dirty="0">
                <a:solidFill>
                  <a:srgbClr val="009999"/>
                </a:solidFill>
                <a:latin typeface="Times New Roman"/>
                <a:cs typeface="Times New Roman"/>
              </a:rPr>
              <a:t>Receiving</a:t>
            </a:r>
            <a:r>
              <a:rPr sz="280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9999"/>
                </a:solidFill>
                <a:latin typeface="Times New Roman"/>
                <a:cs typeface="Times New Roman"/>
              </a:rPr>
              <a:t>Antenna:</a:t>
            </a:r>
            <a:r>
              <a:rPr sz="2800" dirty="0">
                <a:solidFill>
                  <a:srgbClr val="009999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structure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designed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efficiently </a:t>
            </a:r>
            <a:r>
              <a:rPr sz="2700" dirty="0">
                <a:latin typeface="Times New Roman"/>
                <a:cs typeface="Times New Roman"/>
              </a:rPr>
              <a:t>receive </a:t>
            </a:r>
            <a:r>
              <a:rPr sz="2700" spc="-5" dirty="0">
                <a:latin typeface="Times New Roman"/>
                <a:cs typeface="Times New Roman"/>
              </a:rPr>
              <a:t>electromagnetic radiation is called </a:t>
            </a:r>
            <a:r>
              <a:rPr sz="2700" dirty="0">
                <a:latin typeface="Times New Roman"/>
                <a:cs typeface="Times New Roman"/>
              </a:rPr>
              <a:t>a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receiving</a:t>
            </a:r>
            <a:r>
              <a:rPr sz="2700" spc="-5" dirty="0">
                <a:latin typeface="Times New Roman"/>
                <a:cs typeface="Times New Roman"/>
              </a:rPr>
              <a:t> antenna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761" y="478282"/>
            <a:ext cx="50730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BASIC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STRUCTURE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1499361"/>
            <a:ext cx="7848600" cy="4243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2425" marR="5080" indent="-340360" algn="just">
              <a:lnSpc>
                <a:spcPts val="2860"/>
              </a:lnSpc>
              <a:spcBef>
                <a:spcPts val="60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It is a metallic </a:t>
            </a:r>
            <a:r>
              <a:rPr sz="2800" dirty="0">
                <a:latin typeface="Times New Roman"/>
                <a:cs typeface="Times New Roman"/>
              </a:rPr>
              <a:t>conductor </a:t>
            </a:r>
            <a:r>
              <a:rPr sz="2800" spc="-5" dirty="0">
                <a:latin typeface="Times New Roman"/>
                <a:cs typeface="Times New Roman"/>
              </a:rPr>
              <a:t>system capable of </a:t>
            </a:r>
            <a:r>
              <a:rPr sz="2700" spc="-5" dirty="0">
                <a:latin typeface="Times New Roman"/>
                <a:cs typeface="Times New Roman"/>
              </a:rPr>
              <a:t>radiating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receiving</a:t>
            </a:r>
            <a:r>
              <a:rPr sz="2700" dirty="0">
                <a:latin typeface="Times New Roman"/>
                <a:cs typeface="Times New Roman"/>
              </a:rPr>
              <a:t> em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waves.</a:t>
            </a:r>
            <a:endParaRPr sz="2700">
              <a:latin typeface="Times New Roman"/>
              <a:cs typeface="Times New Roman"/>
            </a:endParaRPr>
          </a:p>
          <a:p>
            <a:pPr marL="352425" marR="9525" indent="-340360" algn="just">
              <a:lnSpc>
                <a:spcPct val="84900"/>
              </a:lnSpc>
              <a:spcBef>
                <a:spcPts val="5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Typically an antenna consists of an arrangement of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metallic</a:t>
            </a:r>
            <a:r>
              <a:rPr sz="2800" spc="6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conductors</a:t>
            </a:r>
            <a:r>
              <a:rPr sz="2800" spc="6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(“elements"),</a:t>
            </a:r>
            <a:r>
              <a:rPr sz="2800" spc="6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electrically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connected (often through a transmission </a:t>
            </a:r>
            <a:r>
              <a:rPr sz="2700" spc="-5" dirty="0">
                <a:latin typeface="Times New Roman"/>
                <a:cs typeface="Times New Roman"/>
              </a:rPr>
              <a:t>line) </a:t>
            </a:r>
            <a:r>
              <a:rPr sz="2700" dirty="0">
                <a:latin typeface="Times New Roman"/>
                <a:cs typeface="Times New Roman"/>
              </a:rPr>
              <a:t>to 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receiver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or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transmitter.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125"/>
              </a:lnSpc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An</a:t>
            </a:r>
            <a:r>
              <a:rPr sz="2800" spc="5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oscillating</a:t>
            </a:r>
            <a:r>
              <a:rPr sz="2800" spc="5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current</a:t>
            </a:r>
            <a:r>
              <a:rPr sz="2800" spc="5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5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electrons</a:t>
            </a:r>
            <a:r>
              <a:rPr sz="2800" spc="5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forced</a:t>
            </a:r>
            <a:r>
              <a:rPr sz="2800" spc="5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through</a:t>
            </a:r>
            <a:endParaRPr sz="2800">
              <a:latin typeface="Times New Roman"/>
              <a:cs typeface="Times New Roman"/>
            </a:endParaRPr>
          </a:p>
          <a:p>
            <a:pPr marL="352425" marR="6985" algn="just">
              <a:lnSpc>
                <a:spcPct val="95800"/>
              </a:lnSpc>
              <a:spcBef>
                <a:spcPts val="75"/>
              </a:spcBef>
            </a:pP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antenna </a:t>
            </a:r>
            <a:r>
              <a:rPr sz="2800" dirty="0">
                <a:latin typeface="Times New Roman"/>
                <a:cs typeface="Times New Roman"/>
              </a:rPr>
              <a:t>by </a:t>
            </a:r>
            <a:r>
              <a:rPr sz="2800" spc="-5" dirty="0">
                <a:latin typeface="Times New Roman"/>
                <a:cs typeface="Times New Roman"/>
              </a:rPr>
              <a:t>a transmitter will create an </a:t>
            </a:r>
            <a:r>
              <a:rPr sz="2700" spc="-5" dirty="0">
                <a:latin typeface="Times New Roman"/>
                <a:cs typeface="Times New Roman"/>
              </a:rPr>
              <a:t>oscillating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magnetic </a:t>
            </a:r>
            <a:r>
              <a:rPr sz="2700" spc="-5" dirty="0">
                <a:latin typeface="Times New Roman"/>
                <a:cs typeface="Times New Roman"/>
              </a:rPr>
              <a:t>field </a:t>
            </a:r>
            <a:r>
              <a:rPr sz="2700" dirty="0">
                <a:latin typeface="Times New Roman"/>
                <a:cs typeface="Times New Roman"/>
              </a:rPr>
              <a:t>around the antenna elements, while the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charge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electrons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also</a:t>
            </a:r>
            <a:r>
              <a:rPr sz="2700" dirty="0">
                <a:latin typeface="Times New Roman"/>
                <a:cs typeface="Times New Roman"/>
              </a:rPr>
              <a:t> creates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an</a:t>
            </a:r>
            <a:r>
              <a:rPr sz="2700" spc="-5" dirty="0">
                <a:latin typeface="Times New Roman"/>
                <a:cs typeface="Times New Roman"/>
              </a:rPr>
              <a:t> oscillating </a:t>
            </a:r>
            <a:r>
              <a:rPr sz="2700" dirty="0">
                <a:latin typeface="Times New Roman"/>
                <a:cs typeface="Times New Roman"/>
              </a:rPr>
              <a:t> electric</a:t>
            </a:r>
            <a:r>
              <a:rPr sz="2700" spc="-5" dirty="0">
                <a:latin typeface="Times New Roman"/>
                <a:cs typeface="Times New Roman"/>
              </a:rPr>
              <a:t> field</a:t>
            </a:r>
            <a:r>
              <a:rPr sz="2700" dirty="0">
                <a:latin typeface="Times New Roman"/>
                <a:cs typeface="Times New Roman"/>
              </a:rPr>
              <a:t> along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elements.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799846"/>
            <a:ext cx="7616825" cy="403288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2425" marR="5715" indent="-340360" algn="just">
              <a:lnSpc>
                <a:spcPct val="85700"/>
              </a:lnSpc>
              <a:spcBef>
                <a:spcPts val="57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These time-varying </a:t>
            </a:r>
            <a:r>
              <a:rPr sz="2800" dirty="0">
                <a:latin typeface="Times New Roman"/>
                <a:cs typeface="Times New Roman"/>
              </a:rPr>
              <a:t>fields </a:t>
            </a:r>
            <a:r>
              <a:rPr sz="2800" spc="-5" dirty="0">
                <a:latin typeface="Times New Roman"/>
                <a:cs typeface="Times New Roman"/>
              </a:rPr>
              <a:t>radiate away from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 </a:t>
            </a:r>
            <a:r>
              <a:rPr sz="2800" dirty="0">
                <a:latin typeface="Times New Roman"/>
                <a:cs typeface="Times New Roman"/>
              </a:rPr>
              <a:t>into </a:t>
            </a:r>
            <a:r>
              <a:rPr sz="2800" spc="-5" dirty="0">
                <a:latin typeface="Times New Roman"/>
                <a:cs typeface="Times New Roman"/>
              </a:rPr>
              <a:t>space as a moving electromagnetic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field </a:t>
            </a:r>
            <a:r>
              <a:rPr sz="2700" dirty="0">
                <a:latin typeface="Times New Roman"/>
                <a:cs typeface="Times New Roman"/>
              </a:rPr>
              <a:t>wave.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84300"/>
              </a:lnSpc>
              <a:spcBef>
                <a:spcPts val="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Conversely,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during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reception,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oscillating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electric and magnetic fields of an incoming radio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 exert force on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electrons in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antenna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elements,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causing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them</a:t>
            </a:r>
            <a:r>
              <a:rPr sz="2700" dirty="0">
                <a:latin typeface="Times New Roman"/>
                <a:cs typeface="Times New Roman"/>
              </a:rPr>
              <a:t> to</a:t>
            </a:r>
            <a:r>
              <a:rPr sz="2700" spc="5" dirty="0">
                <a:latin typeface="Times New Roman"/>
                <a:cs typeface="Times New Roman"/>
              </a:rPr>
              <a:t> move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back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and</a:t>
            </a:r>
            <a:r>
              <a:rPr sz="2700" spc="-5" dirty="0">
                <a:latin typeface="Times New Roman"/>
                <a:cs typeface="Times New Roman"/>
              </a:rPr>
              <a:t> forth, </a:t>
            </a:r>
            <a:r>
              <a:rPr sz="2700" dirty="0">
                <a:latin typeface="Times New Roman"/>
                <a:cs typeface="Times New Roman"/>
              </a:rPr>
              <a:t> creating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oscillating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currents in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antenna.</a:t>
            </a:r>
            <a:endParaRPr sz="2700">
              <a:latin typeface="Times New Roman"/>
              <a:cs typeface="Times New Roman"/>
            </a:endParaRPr>
          </a:p>
          <a:p>
            <a:pPr marL="352425" marR="8255" indent="-340360" algn="just">
              <a:lnSpc>
                <a:spcPct val="85600"/>
              </a:lnSpc>
              <a:spcBef>
                <a:spcPts val="5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Antenna reciprocity : </a:t>
            </a:r>
            <a:r>
              <a:rPr sz="2800" spc="-10" dirty="0">
                <a:latin typeface="Times New Roman"/>
                <a:cs typeface="Times New Roman"/>
              </a:rPr>
              <a:t>can </a:t>
            </a:r>
            <a:r>
              <a:rPr sz="2800" dirty="0">
                <a:latin typeface="Times New Roman"/>
                <a:cs typeface="Times New Roman"/>
              </a:rPr>
              <a:t>be </a:t>
            </a:r>
            <a:r>
              <a:rPr sz="2800" spc="-5" dirty="0">
                <a:latin typeface="Times New Roman"/>
                <a:cs typeface="Times New Roman"/>
              </a:rPr>
              <a:t>used as transmitter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receiver.In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two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communication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same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antenna</a:t>
            </a:r>
            <a:r>
              <a:rPr sz="2700" spc="-5" dirty="0">
                <a:latin typeface="Times New Roman"/>
                <a:cs typeface="Times New Roman"/>
              </a:rPr>
              <a:t> can</a:t>
            </a:r>
            <a:r>
              <a:rPr sz="2700" dirty="0">
                <a:latin typeface="Times New Roman"/>
                <a:cs typeface="Times New Roman"/>
              </a:rPr>
              <a:t> be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used </a:t>
            </a:r>
            <a:r>
              <a:rPr sz="2700" spc="-10" dirty="0">
                <a:latin typeface="Times New Roman"/>
                <a:cs typeface="Times New Roman"/>
              </a:rPr>
              <a:t>as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transmitter </a:t>
            </a:r>
            <a:r>
              <a:rPr sz="2700" dirty="0">
                <a:latin typeface="Times New Roman"/>
                <a:cs typeface="Times New Roman"/>
              </a:rPr>
              <a:t>and receiver.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708405"/>
            <a:ext cx="7619365" cy="22320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352425" marR="5080" indent="-340360" algn="just">
              <a:lnSpc>
                <a:spcPct val="83400"/>
              </a:lnSpc>
              <a:spcBef>
                <a:spcPts val="65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Antennas </a:t>
            </a:r>
            <a:r>
              <a:rPr sz="2800" spc="-10" dirty="0">
                <a:latin typeface="Times New Roman"/>
                <a:cs typeface="Times New Roman"/>
              </a:rPr>
              <a:t>may </a:t>
            </a:r>
            <a:r>
              <a:rPr sz="2800" spc="-5" dirty="0">
                <a:latin typeface="Times New Roman"/>
                <a:cs typeface="Times New Roman"/>
              </a:rPr>
              <a:t>also contain reflective or </a:t>
            </a:r>
            <a:r>
              <a:rPr sz="2800" dirty="0">
                <a:latin typeface="Times New Roman"/>
                <a:cs typeface="Times New Roman"/>
              </a:rPr>
              <a:t>directive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elements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surfaces</a:t>
            </a:r>
            <a:r>
              <a:rPr sz="2800" dirty="0">
                <a:latin typeface="Times New Roman"/>
                <a:cs typeface="Times New Roman"/>
              </a:rPr>
              <a:t> not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connected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transmitter or receiver, such as parasitic elements,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parabolic reflectors or horns, which serve to direct 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waves</a:t>
            </a:r>
            <a:r>
              <a:rPr sz="2800" dirty="0">
                <a:latin typeface="Times New Roman"/>
                <a:cs typeface="Times New Roman"/>
              </a:rPr>
              <a:t> into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beam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other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desired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radiation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pattern.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2845435"/>
            <a:ext cx="149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•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3088" y="2845435"/>
            <a:ext cx="71894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92885" algn="l"/>
                <a:tab pos="2121535" algn="l"/>
                <a:tab pos="2594610" algn="l"/>
                <a:tab pos="3996690" algn="l"/>
                <a:tab pos="4408805" algn="l"/>
                <a:tab pos="5709920" algn="l"/>
                <a:tab pos="6151880" algn="l"/>
              </a:tabLst>
            </a:pPr>
            <a:r>
              <a:rPr sz="2800" spc="-5" dirty="0">
                <a:latin typeface="Times New Roman"/>
                <a:cs typeface="Times New Roman"/>
              </a:rPr>
              <a:t>Anten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c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be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si</a:t>
            </a:r>
            <a:r>
              <a:rPr sz="2800" spc="5" dirty="0">
                <a:latin typeface="Times New Roman"/>
                <a:cs typeface="Times New Roman"/>
              </a:rPr>
              <a:t>g</a:t>
            </a:r>
            <a:r>
              <a:rPr sz="2800" spc="-5" dirty="0">
                <a:latin typeface="Times New Roman"/>
                <a:cs typeface="Times New Roman"/>
              </a:rPr>
              <a:t>ned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tran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spc="-5" dirty="0">
                <a:latin typeface="Times New Roman"/>
                <a:cs typeface="Times New Roman"/>
              </a:rPr>
              <a:t>it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5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rec</a:t>
            </a:r>
            <a:r>
              <a:rPr sz="2800" spc="-20" dirty="0">
                <a:latin typeface="Times New Roman"/>
                <a:cs typeface="Times New Roman"/>
              </a:rPr>
              <a:t>e</a:t>
            </a:r>
            <a:r>
              <a:rPr sz="2800" spc="-5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v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4696" y="3200526"/>
            <a:ext cx="7275195" cy="18580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 algn="just">
              <a:lnSpc>
                <a:spcPct val="83100"/>
              </a:lnSpc>
              <a:spcBef>
                <a:spcPts val="660"/>
              </a:spcBef>
            </a:pP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directions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equally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(omnidirectional antennas), or transmit </a:t>
            </a:r>
            <a:r>
              <a:rPr sz="2800" dirty="0">
                <a:latin typeface="Times New Roman"/>
                <a:cs typeface="Times New Roman"/>
              </a:rPr>
              <a:t>them </a:t>
            </a:r>
            <a:r>
              <a:rPr sz="2800" spc="-5" dirty="0">
                <a:latin typeface="Times New Roman"/>
                <a:cs typeface="Times New Roman"/>
              </a:rPr>
              <a:t>in 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beam in a particular direction, and receive from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that one direction only ( directional or high gain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antennas).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59" y="821689"/>
            <a:ext cx="8459470" cy="50838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77766" y="2234310"/>
            <a:ext cx="4568190" cy="310896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4330" marR="5080" indent="-341630">
              <a:lnSpc>
                <a:spcPct val="91000"/>
              </a:lnSpc>
              <a:spcBef>
                <a:spcPts val="359"/>
              </a:spcBef>
              <a:buChar char="•"/>
              <a:tabLst>
                <a:tab pos="353695" algn="l"/>
                <a:tab pos="35433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Patch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slot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derived</a:t>
            </a:r>
            <a:r>
              <a:rPr sz="2400" dirty="0">
                <a:latin typeface="Microsoft Sans Serif"/>
                <a:cs typeface="Microsoft Sans Serif"/>
              </a:rPr>
              <a:t> from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printed-circuit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micro-strip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technologies</a:t>
            </a:r>
            <a:endParaRPr sz="2400">
              <a:latin typeface="Microsoft Sans Serif"/>
              <a:cs typeface="Microsoft Sans Serif"/>
            </a:endParaRPr>
          </a:p>
          <a:p>
            <a:pPr marL="354330" marR="5715" indent="-341630">
              <a:lnSpc>
                <a:spcPct val="90700"/>
              </a:lnSpc>
              <a:spcBef>
                <a:spcPts val="480"/>
              </a:spcBef>
              <a:buChar char="•"/>
              <a:tabLst>
                <a:tab pos="353695" algn="l"/>
                <a:tab pos="35433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Ceramic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chip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are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typically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helical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inverted-F </a:t>
            </a:r>
            <a:r>
              <a:rPr sz="2400" dirty="0">
                <a:latin typeface="Microsoft Sans Serif"/>
                <a:cs typeface="Microsoft Sans Serif"/>
              </a:rPr>
              <a:t> (INF)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variations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these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two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types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with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high 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dielectric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loading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reduce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size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5423" y="6279717"/>
            <a:ext cx="2774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11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5936691"/>
            <a:ext cx="3668395" cy="2654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Microsoft Sans Serif"/>
                <a:cs typeface="Microsoft Sans Serif"/>
              </a:rPr>
              <a:t>Source: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D.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Liu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et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al.: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Developing</a:t>
            </a:r>
            <a:r>
              <a:rPr sz="80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integrated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antenna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subsystems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for</a:t>
            </a:r>
            <a:r>
              <a:rPr sz="80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laptop </a:t>
            </a:r>
            <a:r>
              <a:rPr sz="80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computers;</a:t>
            </a:r>
            <a:r>
              <a:rPr sz="800" spc="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IBM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J.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RES.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&amp;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DEV.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VOL.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47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NO.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2/3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MARCH/MAY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2003</a:t>
            </a:r>
            <a:r>
              <a:rPr sz="800" spc="1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p.</a:t>
            </a:r>
            <a:r>
              <a:rPr sz="800" spc="20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Microsoft Sans Serif"/>
                <a:cs typeface="Microsoft Sans Serif"/>
              </a:rPr>
              <a:t>355-367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1154" y="478282"/>
            <a:ext cx="48990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WHY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ANTENNAS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1593849"/>
            <a:ext cx="7769225" cy="365315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52425" marR="5080" indent="-340360" algn="just">
              <a:lnSpc>
                <a:spcPct val="95900"/>
              </a:lnSpc>
              <a:spcBef>
                <a:spcPts val="229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Need of antenna arisen when </a:t>
            </a:r>
            <a:r>
              <a:rPr sz="2800" dirty="0">
                <a:latin typeface="Times New Roman"/>
                <a:cs typeface="Times New Roman"/>
              </a:rPr>
              <a:t>two </a:t>
            </a:r>
            <a:r>
              <a:rPr sz="2800" spc="-5" dirty="0">
                <a:latin typeface="Times New Roman"/>
                <a:cs typeface="Times New Roman"/>
              </a:rPr>
              <a:t>person wanted to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communicate between </a:t>
            </a:r>
            <a:r>
              <a:rPr sz="2700" dirty="0">
                <a:latin typeface="Times New Roman"/>
                <a:cs typeface="Times New Roman"/>
              </a:rPr>
              <a:t>them when </a:t>
            </a:r>
            <a:r>
              <a:rPr sz="2700" spc="-5" dirty="0">
                <a:latin typeface="Times New Roman"/>
                <a:cs typeface="Times New Roman"/>
              </a:rPr>
              <a:t>separated </a:t>
            </a:r>
            <a:r>
              <a:rPr sz="2700" dirty="0">
                <a:latin typeface="Times New Roman"/>
                <a:cs typeface="Times New Roman"/>
              </a:rPr>
              <a:t>by </a:t>
            </a:r>
            <a:r>
              <a:rPr sz="2700" spc="-5" dirty="0">
                <a:latin typeface="Times New Roman"/>
                <a:cs typeface="Times New Roman"/>
              </a:rPr>
              <a:t>some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distance</a:t>
            </a:r>
            <a:r>
              <a:rPr sz="2700" dirty="0">
                <a:latin typeface="Times New Roman"/>
                <a:cs typeface="Times New Roman"/>
              </a:rPr>
              <a:t> and </a:t>
            </a:r>
            <a:r>
              <a:rPr sz="2700" spc="-5" dirty="0">
                <a:latin typeface="Times New Roman"/>
                <a:cs typeface="Times New Roman"/>
              </a:rPr>
              <a:t>wired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communication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not possible.</a:t>
            </a:r>
            <a:endParaRPr sz="2700">
              <a:latin typeface="Times New Roman"/>
              <a:cs typeface="Times New Roman"/>
            </a:endParaRPr>
          </a:p>
          <a:p>
            <a:pPr marL="352425" marR="6985" indent="-340360" algn="just">
              <a:lnSpc>
                <a:spcPct val="86600"/>
              </a:lnSpc>
              <a:spcBef>
                <a:spcPts val="191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required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receiver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transmitter </a:t>
            </a:r>
            <a:r>
              <a:rPr sz="2700" spc="-5" dirty="0">
                <a:latin typeface="Times New Roman"/>
                <a:cs typeface="Times New Roman"/>
              </a:rPr>
              <a:t>to couple its electrical connection </a:t>
            </a:r>
            <a:r>
              <a:rPr sz="2700" dirty="0">
                <a:latin typeface="Times New Roman"/>
                <a:cs typeface="Times New Roman"/>
              </a:rPr>
              <a:t>to 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electromagnetic</a:t>
            </a:r>
            <a:r>
              <a:rPr sz="2700" spc="-5" dirty="0">
                <a:latin typeface="Times New Roman"/>
                <a:cs typeface="Times New Roman"/>
              </a:rPr>
              <a:t> field.</a:t>
            </a:r>
            <a:endParaRPr sz="2700">
              <a:latin typeface="Times New Roman"/>
              <a:cs typeface="Times New Roman"/>
            </a:endParaRPr>
          </a:p>
          <a:p>
            <a:pPr marL="352425" marR="6350" indent="-340360" algn="just">
              <a:lnSpc>
                <a:spcPct val="86600"/>
              </a:lnSpc>
              <a:spcBef>
                <a:spcPts val="5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electromagnetic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waves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which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carry </a:t>
            </a:r>
            <a:r>
              <a:rPr sz="2700" spc="-5" dirty="0">
                <a:latin typeface="Times New Roman"/>
                <a:cs typeface="Times New Roman"/>
              </a:rPr>
              <a:t>signals </a:t>
            </a:r>
            <a:r>
              <a:rPr sz="2700" dirty="0">
                <a:latin typeface="Times New Roman"/>
                <a:cs typeface="Times New Roman"/>
              </a:rPr>
              <a:t>through the </a:t>
            </a:r>
            <a:r>
              <a:rPr sz="2700" spc="-5" dirty="0">
                <a:latin typeface="Times New Roman"/>
                <a:cs typeface="Times New Roman"/>
              </a:rPr>
              <a:t>air </a:t>
            </a:r>
            <a:r>
              <a:rPr sz="2700" dirty="0">
                <a:latin typeface="Times New Roman"/>
                <a:cs typeface="Times New Roman"/>
              </a:rPr>
              <a:t>(or </a:t>
            </a:r>
            <a:r>
              <a:rPr sz="2700" spc="-5" dirty="0">
                <a:latin typeface="Times New Roman"/>
                <a:cs typeface="Times New Roman"/>
              </a:rPr>
              <a:t>through space) </a:t>
            </a:r>
            <a:r>
              <a:rPr sz="2700" dirty="0">
                <a:latin typeface="Times New Roman"/>
                <a:cs typeface="Times New Roman"/>
              </a:rPr>
              <a:t>at 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speed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light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with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almost </a:t>
            </a:r>
            <a:r>
              <a:rPr sz="2700" dirty="0">
                <a:latin typeface="Times New Roman"/>
                <a:cs typeface="Times New Roman"/>
              </a:rPr>
              <a:t>no </a:t>
            </a:r>
            <a:r>
              <a:rPr sz="2700" spc="-5" dirty="0">
                <a:latin typeface="Times New Roman"/>
                <a:cs typeface="Times New Roman"/>
              </a:rPr>
              <a:t>transmission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loss.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55066"/>
            <a:ext cx="8232140" cy="12827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52425" marR="5080" indent="-340360" algn="just">
              <a:lnSpc>
                <a:spcPct val="97300"/>
              </a:lnSpc>
              <a:spcBef>
                <a:spcPts val="185"/>
              </a:spcBef>
              <a:buFont typeface="Times New Roman"/>
              <a:buChar char="•"/>
              <a:tabLst>
                <a:tab pos="443230" algn="l"/>
              </a:tabLst>
            </a:pPr>
            <a:r>
              <a:rPr dirty="0"/>
              <a:t>	</a:t>
            </a:r>
            <a:r>
              <a:rPr sz="2800" spc="-5" dirty="0">
                <a:latin typeface="Times New Roman"/>
                <a:cs typeface="Times New Roman"/>
              </a:rPr>
              <a:t>Radio transmitters and receivers are used to convey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signals (information) in systems</a:t>
            </a:r>
            <a:r>
              <a:rPr sz="2800" dirty="0">
                <a:latin typeface="Times New Roman"/>
                <a:cs typeface="Times New Roman"/>
              </a:rPr>
              <a:t> including </a:t>
            </a:r>
            <a:r>
              <a:rPr sz="2800" spc="-5" dirty="0">
                <a:latin typeface="Times New Roman"/>
                <a:cs typeface="Times New Roman"/>
              </a:rPr>
              <a:t>broadcast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(audio)</a:t>
            </a:r>
            <a:r>
              <a:rPr sz="2800" spc="2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radio,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television,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mobile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telephones</a:t>
            </a:r>
            <a:r>
              <a:rPr sz="2800" spc="2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point-to-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6096" y="1901698"/>
            <a:ext cx="78822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19835" algn="l"/>
                <a:tab pos="4046220" algn="l"/>
                <a:tab pos="5213985" algn="l"/>
                <a:tab pos="7279005" algn="l"/>
              </a:tabLst>
            </a:pPr>
            <a:r>
              <a:rPr sz="2800" spc="-5" dirty="0">
                <a:latin typeface="Times New Roman"/>
                <a:cs typeface="Times New Roman"/>
              </a:rPr>
              <a:t>p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commun</a:t>
            </a:r>
            <a:r>
              <a:rPr sz="2800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c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spc="5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links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(telep</a:t>
            </a:r>
            <a:r>
              <a:rPr sz="2800" dirty="0">
                <a:latin typeface="Times New Roman"/>
                <a:cs typeface="Times New Roman"/>
              </a:rPr>
              <a:t>h</a:t>
            </a:r>
            <a:r>
              <a:rPr sz="2800" spc="-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e,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d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ta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189504"/>
            <a:ext cx="8222615" cy="11353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2425">
              <a:lnSpc>
                <a:spcPct val="100000"/>
              </a:lnSpc>
              <a:spcBef>
                <a:spcPts val="1105"/>
              </a:spcBef>
            </a:pPr>
            <a:r>
              <a:rPr sz="2800" spc="-5" dirty="0">
                <a:latin typeface="Times New Roman"/>
                <a:cs typeface="Times New Roman"/>
              </a:rPr>
              <a:t>networks),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satellite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links.</a:t>
            </a:r>
            <a:endParaRPr sz="2800">
              <a:latin typeface="Times New Roman"/>
              <a:cs typeface="Times New Roman"/>
            </a:endParaRPr>
          </a:p>
          <a:p>
            <a:pPr marL="352425" indent="-340360">
              <a:lnSpc>
                <a:spcPct val="100000"/>
              </a:lnSpc>
              <a:spcBef>
                <a:spcPts val="101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spc="3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waves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spc="3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also</a:t>
            </a:r>
            <a:r>
              <a:rPr sz="2800" spc="3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used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directly</a:t>
            </a:r>
            <a:r>
              <a:rPr sz="2800" spc="3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</a:t>
            </a:r>
            <a:r>
              <a:rPr sz="2800" spc="3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measurements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096" y="3281298"/>
            <a:ext cx="7882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41655" algn="l"/>
                <a:tab pos="2591435" algn="l"/>
                <a:tab pos="4187825" algn="l"/>
                <a:tab pos="5377180" algn="l"/>
                <a:tab pos="6371590" algn="l"/>
                <a:tab pos="7138034" algn="l"/>
              </a:tabLst>
            </a:pPr>
            <a:r>
              <a:rPr sz="2800" spc="-5" dirty="0">
                <a:latin typeface="Times New Roman"/>
                <a:cs typeface="Times New Roman"/>
              </a:rPr>
              <a:t>in	techn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l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g</a:t>
            </a:r>
            <a:r>
              <a:rPr sz="2800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es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clu</a:t>
            </a:r>
            <a:r>
              <a:rPr sz="2800" dirty="0">
                <a:latin typeface="Times New Roman"/>
                <a:cs typeface="Times New Roman"/>
              </a:rPr>
              <a:t>d</a:t>
            </a:r>
            <a:r>
              <a:rPr sz="2800" spc="-5" dirty="0">
                <a:latin typeface="Times New Roman"/>
                <a:cs typeface="Times New Roman"/>
              </a:rPr>
              <a:t>ing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Radar,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GPS,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ra</a:t>
            </a:r>
            <a:r>
              <a:rPr sz="2800" spc="5" dirty="0">
                <a:latin typeface="Times New Roman"/>
                <a:cs typeface="Times New Roman"/>
              </a:rPr>
              <a:t>d</a:t>
            </a:r>
            <a:r>
              <a:rPr sz="2800" spc="-5" dirty="0">
                <a:latin typeface="Times New Roman"/>
                <a:cs typeface="Times New Roman"/>
              </a:rPr>
              <a:t>io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568979"/>
            <a:ext cx="8225790" cy="23418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52425">
              <a:lnSpc>
                <a:spcPct val="100000"/>
              </a:lnSpc>
              <a:spcBef>
                <a:spcPts val="1060"/>
              </a:spcBef>
            </a:pPr>
            <a:r>
              <a:rPr sz="2800" spc="-5" dirty="0">
                <a:latin typeface="Times New Roman"/>
                <a:cs typeface="Times New Roman"/>
              </a:rPr>
              <a:t>astronomy.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8700"/>
              </a:lnSpc>
              <a:spcBef>
                <a:spcPts val="100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In </a:t>
            </a:r>
            <a:r>
              <a:rPr sz="2800" spc="-10" dirty="0">
                <a:latin typeface="Times New Roman"/>
                <a:cs typeface="Times New Roman"/>
              </a:rPr>
              <a:t>each </a:t>
            </a:r>
            <a:r>
              <a:rPr sz="2800" spc="-5" dirty="0">
                <a:latin typeface="Times New Roman"/>
                <a:cs typeface="Times New Roman"/>
              </a:rPr>
              <a:t>and every case,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transmitters and receivers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involved </a:t>
            </a:r>
            <a:r>
              <a:rPr sz="2700" dirty="0">
                <a:latin typeface="Times New Roman"/>
                <a:cs typeface="Times New Roman"/>
              </a:rPr>
              <a:t>require </a:t>
            </a:r>
            <a:r>
              <a:rPr sz="2700" spc="-5" dirty="0">
                <a:latin typeface="Times New Roman"/>
                <a:cs typeface="Times New Roman"/>
              </a:rPr>
              <a:t>antennas, </a:t>
            </a:r>
            <a:r>
              <a:rPr sz="2700" dirty="0">
                <a:latin typeface="Times New Roman"/>
                <a:cs typeface="Times New Roman"/>
              </a:rPr>
              <a:t>although </a:t>
            </a:r>
            <a:r>
              <a:rPr sz="2700" spc="-5" dirty="0">
                <a:latin typeface="Times New Roman"/>
                <a:cs typeface="Times New Roman"/>
              </a:rPr>
              <a:t>these </a:t>
            </a:r>
            <a:r>
              <a:rPr sz="2700" dirty="0">
                <a:latin typeface="Times New Roman"/>
                <a:cs typeface="Times New Roman"/>
              </a:rPr>
              <a:t>are </a:t>
            </a:r>
            <a:r>
              <a:rPr sz="2700" spc="-5" dirty="0">
                <a:latin typeface="Times New Roman"/>
                <a:cs typeface="Times New Roman"/>
              </a:rPr>
              <a:t>sometimes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hidden (such as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antenna </a:t>
            </a:r>
            <a:r>
              <a:rPr sz="2700" dirty="0">
                <a:latin typeface="Times New Roman"/>
                <a:cs typeface="Times New Roman"/>
              </a:rPr>
              <a:t>inside </a:t>
            </a:r>
            <a:r>
              <a:rPr sz="2700" spc="-10" dirty="0">
                <a:latin typeface="Times New Roman"/>
                <a:cs typeface="Times New Roman"/>
              </a:rPr>
              <a:t>an </a:t>
            </a:r>
            <a:r>
              <a:rPr sz="2700" spc="-5" dirty="0">
                <a:latin typeface="Times New Roman"/>
                <a:cs typeface="Times New Roman"/>
              </a:rPr>
              <a:t>AM </a:t>
            </a:r>
            <a:r>
              <a:rPr sz="2700" dirty="0">
                <a:latin typeface="Times New Roman"/>
                <a:cs typeface="Times New Roman"/>
              </a:rPr>
              <a:t>radio or </a:t>
            </a:r>
            <a:r>
              <a:rPr sz="2700" spc="-5" dirty="0">
                <a:latin typeface="Times New Roman"/>
                <a:cs typeface="Times New Roman"/>
              </a:rPr>
              <a:t>inside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laptop </a:t>
            </a:r>
            <a:r>
              <a:rPr sz="2700" spc="-5" dirty="0">
                <a:latin typeface="Times New Roman"/>
                <a:cs typeface="Times New Roman"/>
              </a:rPr>
              <a:t>computer</a:t>
            </a:r>
            <a:r>
              <a:rPr sz="2700" dirty="0">
                <a:latin typeface="Times New Roman"/>
                <a:cs typeface="Times New Roman"/>
              </a:rPr>
              <a:t> equipped with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wi-fi).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1219" y="478282"/>
            <a:ext cx="3860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WHERE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USED?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5666"/>
            <a:ext cx="80695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  <a:tab pos="1905635" algn="l"/>
                <a:tab pos="2548890" algn="l"/>
                <a:tab pos="3412490" algn="l"/>
                <a:tab pos="3898900" algn="l"/>
                <a:tab pos="5234940" algn="l"/>
                <a:tab pos="6096635" algn="l"/>
                <a:tab pos="6602730" algn="l"/>
                <a:tab pos="7543165" algn="l"/>
              </a:tabLst>
            </a:pPr>
            <a:r>
              <a:rPr sz="2800" spc="-5" dirty="0">
                <a:latin typeface="Times New Roman"/>
                <a:cs typeface="Times New Roman"/>
              </a:rPr>
              <a:t>Anten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u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5" dirty="0">
                <a:latin typeface="Times New Roman"/>
                <a:cs typeface="Times New Roman"/>
              </a:rPr>
              <a:t>ed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y</a:t>
            </a:r>
            <a:r>
              <a:rPr sz="2800" spc="-5" dirty="0">
                <a:latin typeface="Times New Roman"/>
                <a:cs typeface="Times New Roman"/>
              </a:rPr>
              <a:t>stems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s</a:t>
            </a:r>
            <a:r>
              <a:rPr sz="2800" dirty="0">
                <a:latin typeface="Times New Roman"/>
                <a:cs typeface="Times New Roman"/>
              </a:rPr>
              <a:t>u</a:t>
            </a:r>
            <a:r>
              <a:rPr sz="2800" spc="-5" dirty="0">
                <a:latin typeface="Times New Roman"/>
                <a:cs typeface="Times New Roman"/>
              </a:rPr>
              <a:t>ch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066671"/>
            <a:ext cx="362966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6095" algn="l"/>
              </a:tabLst>
            </a:pPr>
            <a:r>
              <a:rPr sz="2700" dirty="0">
                <a:latin typeface="Times New Roman"/>
                <a:cs typeface="Times New Roman"/>
              </a:rPr>
              <a:t>te</a:t>
            </a:r>
            <a:r>
              <a:rPr sz="2700" spc="5" dirty="0">
                <a:latin typeface="Times New Roman"/>
                <a:cs typeface="Times New Roman"/>
              </a:rPr>
              <a:t>l</a:t>
            </a:r>
            <a:r>
              <a:rPr sz="2700" spc="-15" dirty="0">
                <a:latin typeface="Times New Roman"/>
                <a:cs typeface="Times New Roman"/>
              </a:rPr>
              <a:t>e</a:t>
            </a:r>
            <a:r>
              <a:rPr sz="2700" dirty="0">
                <a:latin typeface="Times New Roman"/>
                <a:cs typeface="Times New Roman"/>
              </a:rPr>
              <a:t>vision	</a:t>
            </a:r>
            <a:r>
              <a:rPr sz="2700" spc="15" dirty="0">
                <a:latin typeface="Times New Roman"/>
                <a:cs typeface="Times New Roman"/>
              </a:rPr>
              <a:t>b</a:t>
            </a:r>
            <a:r>
              <a:rPr sz="2700" dirty="0">
                <a:latin typeface="Times New Roman"/>
                <a:cs typeface="Times New Roman"/>
              </a:rPr>
              <a:t>roadcastin</a:t>
            </a:r>
            <a:r>
              <a:rPr sz="2700" spc="5" dirty="0">
                <a:latin typeface="Times New Roman"/>
                <a:cs typeface="Times New Roman"/>
              </a:rPr>
              <a:t>g</a:t>
            </a:r>
            <a:r>
              <a:rPr sz="2700" dirty="0">
                <a:latin typeface="Times New Roman"/>
                <a:cs typeface="Times New Roman"/>
              </a:rPr>
              <a:t>,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4413" y="2066671"/>
            <a:ext cx="814705" cy="8439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44450">
              <a:lnSpc>
                <a:spcPts val="3200"/>
              </a:lnSpc>
              <a:spcBef>
                <a:spcPts val="240"/>
              </a:spcBef>
            </a:pPr>
            <a:r>
              <a:rPr sz="2700" dirty="0">
                <a:latin typeface="Times New Roman"/>
                <a:cs typeface="Times New Roman"/>
              </a:rPr>
              <a:t>point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L</a:t>
            </a:r>
            <a:r>
              <a:rPr sz="2700" spc="-20" dirty="0">
                <a:latin typeface="Times New Roman"/>
                <a:cs typeface="Times New Roman"/>
              </a:rPr>
              <a:t>A</a:t>
            </a:r>
            <a:r>
              <a:rPr sz="2700" spc="-5" dirty="0">
                <a:latin typeface="Times New Roman"/>
                <a:cs typeface="Times New Roman"/>
              </a:rPr>
              <a:t>N,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5067" y="2066671"/>
            <a:ext cx="1548765" cy="8439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9850">
              <a:lnSpc>
                <a:spcPts val="3200"/>
              </a:lnSpc>
              <a:spcBef>
                <a:spcPts val="240"/>
              </a:spcBef>
              <a:tabLst>
                <a:tab pos="779780" algn="l"/>
                <a:tab pos="1040130" algn="l"/>
              </a:tabLst>
            </a:pPr>
            <a:r>
              <a:rPr sz="2700" dirty="0">
                <a:latin typeface="Times New Roman"/>
                <a:cs typeface="Times New Roman"/>
              </a:rPr>
              <a:t>to	point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ra</a:t>
            </a:r>
            <a:r>
              <a:rPr sz="2700" spc="5" dirty="0">
                <a:latin typeface="Times New Roman"/>
                <a:cs typeface="Times New Roman"/>
              </a:rPr>
              <a:t>d</a:t>
            </a:r>
            <a:r>
              <a:rPr sz="2700" dirty="0">
                <a:latin typeface="Times New Roman"/>
                <a:cs typeface="Times New Roman"/>
              </a:rPr>
              <a:t>ar		and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20923" y="2066671"/>
            <a:ext cx="787400" cy="8439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59055">
              <a:lnSpc>
                <a:spcPts val="3200"/>
              </a:lnSpc>
              <a:spcBef>
                <a:spcPts val="240"/>
              </a:spcBef>
            </a:pPr>
            <a:r>
              <a:rPr sz="2700" spc="-15" dirty="0">
                <a:latin typeface="Times New Roman"/>
                <a:cs typeface="Times New Roman"/>
              </a:rPr>
              <a:t>ra</a:t>
            </a:r>
            <a:r>
              <a:rPr sz="2700" dirty="0">
                <a:latin typeface="Times New Roman"/>
                <a:cs typeface="Times New Roman"/>
              </a:rPr>
              <a:t>dio  space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096" y="2473578"/>
            <a:ext cx="3690620" cy="842644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245"/>
              </a:spcBef>
              <a:tabLst>
                <a:tab pos="2554605" algn="l"/>
              </a:tabLst>
            </a:pPr>
            <a:r>
              <a:rPr sz="2700" dirty="0">
                <a:latin typeface="Times New Roman"/>
                <a:cs typeface="Times New Roman"/>
              </a:rPr>
              <a:t>com</a:t>
            </a:r>
            <a:r>
              <a:rPr sz="2700" spc="-20" dirty="0">
                <a:latin typeface="Times New Roman"/>
                <a:cs typeface="Times New Roman"/>
              </a:rPr>
              <a:t>m</a:t>
            </a:r>
            <a:r>
              <a:rPr sz="2700" dirty="0">
                <a:latin typeface="Times New Roman"/>
                <a:cs typeface="Times New Roman"/>
              </a:rPr>
              <a:t>u</a:t>
            </a:r>
            <a:r>
              <a:rPr sz="2700" spc="5" dirty="0">
                <a:latin typeface="Times New Roman"/>
                <a:cs typeface="Times New Roman"/>
              </a:rPr>
              <a:t>n</a:t>
            </a:r>
            <a:r>
              <a:rPr sz="2700" dirty="0">
                <a:latin typeface="Times New Roman"/>
                <a:cs typeface="Times New Roman"/>
              </a:rPr>
              <a:t>ica</a:t>
            </a:r>
            <a:r>
              <a:rPr sz="2700" spc="10" dirty="0">
                <a:latin typeface="Times New Roman"/>
                <a:cs typeface="Times New Roman"/>
              </a:rPr>
              <a:t>t</a:t>
            </a:r>
            <a:r>
              <a:rPr sz="2700" dirty="0">
                <a:latin typeface="Times New Roman"/>
                <a:cs typeface="Times New Roman"/>
              </a:rPr>
              <a:t>ion,	</a:t>
            </a:r>
            <a:r>
              <a:rPr sz="2700" spc="-5" dirty="0">
                <a:latin typeface="Times New Roman"/>
                <a:cs typeface="Times New Roman"/>
              </a:rPr>
              <a:t>wi</a:t>
            </a:r>
            <a:r>
              <a:rPr sz="2700" spc="-20" dirty="0">
                <a:latin typeface="Times New Roman"/>
                <a:cs typeface="Times New Roman"/>
              </a:rPr>
              <a:t>r</a:t>
            </a:r>
            <a:r>
              <a:rPr sz="2700" spc="-5" dirty="0">
                <a:latin typeface="Times New Roman"/>
                <a:cs typeface="Times New Roman"/>
              </a:rPr>
              <a:t>eless  exploration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3268243"/>
            <a:ext cx="8054975" cy="150114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7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Antennas are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most utilized in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air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 </a:t>
            </a:r>
            <a:r>
              <a:rPr sz="2800" dirty="0">
                <a:latin typeface="Times New Roman"/>
                <a:cs typeface="Times New Roman"/>
              </a:rPr>
              <a:t>outer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space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>
              <a:lnSpc>
                <a:spcPts val="3140"/>
              </a:lnSpc>
              <a:spcBef>
                <a:spcPts val="117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But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also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be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operated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under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water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even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through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soil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rock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at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certain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frequencies</a:t>
            </a:r>
            <a:r>
              <a:rPr sz="2800" dirty="0">
                <a:latin typeface="Times New Roman"/>
                <a:cs typeface="Times New Roman"/>
              </a:rPr>
              <a:t> for </a:t>
            </a:r>
            <a:r>
              <a:rPr sz="2800" spc="-5" dirty="0">
                <a:latin typeface="Times New Roman"/>
                <a:cs typeface="Times New Roman"/>
              </a:rPr>
              <a:t>short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distances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400" y="4091304"/>
            <a:ext cx="7180789" cy="22404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2712" y="478282"/>
            <a:ext cx="66859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RADIATION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MECHANISM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1342390"/>
            <a:ext cx="7842250" cy="241744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352425" marR="5080" indent="-340360" algn="just">
              <a:lnSpc>
                <a:spcPct val="91400"/>
              </a:lnSpc>
              <a:spcBef>
                <a:spcPts val="384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Ideally all incident energy must be reflected back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when open circuit. </a:t>
            </a:r>
            <a:r>
              <a:rPr sz="2700" spc="-10" dirty="0">
                <a:latin typeface="Times New Roman"/>
                <a:cs typeface="Times New Roman"/>
              </a:rPr>
              <a:t>But </a:t>
            </a:r>
            <a:r>
              <a:rPr sz="2700" spc="-5" dirty="0">
                <a:latin typeface="Times New Roman"/>
                <a:cs typeface="Times New Roman"/>
              </a:rPr>
              <a:t>practically a small portion of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electromagnetic</a:t>
            </a:r>
            <a:r>
              <a:rPr sz="2700" spc="32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energy</a:t>
            </a:r>
            <a:r>
              <a:rPr sz="2700" spc="32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escapes</a:t>
            </a:r>
            <a:r>
              <a:rPr sz="2700" spc="32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from</a:t>
            </a:r>
            <a:r>
              <a:rPr sz="2700" spc="3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3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system</a:t>
            </a:r>
            <a:r>
              <a:rPr sz="2700" spc="3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that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it</a:t>
            </a:r>
            <a:r>
              <a:rPr sz="2700" dirty="0">
                <a:latin typeface="Times New Roman"/>
                <a:cs typeface="Times New Roman"/>
              </a:rPr>
              <a:t> gets </a:t>
            </a:r>
            <a:r>
              <a:rPr sz="2700" spc="-5" dirty="0">
                <a:latin typeface="Times New Roman"/>
                <a:cs typeface="Times New Roman"/>
              </a:rPr>
              <a:t>radiated.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200"/>
              </a:lnSpc>
              <a:spcBef>
                <a:spcPts val="30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This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occurs because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-5" dirty="0">
                <a:latin typeface="Times New Roman"/>
                <a:cs typeface="Times New Roman"/>
              </a:rPr>
              <a:t> line of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force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don’t </a:t>
            </a:r>
            <a:r>
              <a:rPr sz="2800" spc="-5" dirty="0">
                <a:latin typeface="Times New Roman"/>
                <a:cs typeface="Times New Roman"/>
              </a:rPr>
              <a:t>undergo</a:t>
            </a:r>
            <a:endParaRPr sz="2800">
              <a:latin typeface="Times New Roman"/>
              <a:cs typeface="Times New Roman"/>
            </a:endParaRPr>
          </a:p>
          <a:p>
            <a:pPr marL="352425" algn="just">
              <a:lnSpc>
                <a:spcPts val="3080"/>
              </a:lnSpc>
            </a:pPr>
            <a:r>
              <a:rPr sz="2700" dirty="0">
                <a:latin typeface="Times New Roman"/>
                <a:cs typeface="Times New Roman"/>
              </a:rPr>
              <a:t>complete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phase </a:t>
            </a:r>
            <a:r>
              <a:rPr sz="2700" spc="-5" dirty="0">
                <a:latin typeface="Times New Roman"/>
                <a:cs typeface="Times New Roman"/>
              </a:rPr>
              <a:t>reversal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some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them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escapes.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1053" y="4950332"/>
            <a:ext cx="203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600" y="3960495"/>
            <a:ext cx="7180789" cy="2240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4540" y="498093"/>
            <a:ext cx="7695565" cy="320802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352425" marR="10795" indent="-340360" algn="just">
              <a:lnSpc>
                <a:spcPts val="3050"/>
              </a:lnSpc>
              <a:spcBef>
                <a:spcPts val="45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amount of escaped energy is very small due to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mismatch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between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transmission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line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surrounding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space.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1800"/>
              </a:lnSpc>
              <a:spcBef>
                <a:spcPts val="57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Also because two wires are </a:t>
            </a:r>
            <a:r>
              <a:rPr sz="2800" dirty="0">
                <a:latin typeface="Times New Roman"/>
                <a:cs typeface="Times New Roman"/>
              </a:rPr>
              <a:t>too </a:t>
            </a:r>
            <a:r>
              <a:rPr sz="2800" spc="-5" dirty="0">
                <a:latin typeface="Times New Roman"/>
                <a:cs typeface="Times New Roman"/>
              </a:rPr>
              <a:t>close to </a:t>
            </a:r>
            <a:r>
              <a:rPr sz="2800" spc="-10" dirty="0">
                <a:latin typeface="Times New Roman"/>
                <a:cs typeface="Times New Roman"/>
              </a:rPr>
              <a:t>each </a:t>
            </a:r>
            <a:r>
              <a:rPr sz="2800" spc="-5" dirty="0">
                <a:latin typeface="Times New Roman"/>
                <a:cs typeface="Times New Roman"/>
              </a:rPr>
              <a:t>other,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radiation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from</a:t>
            </a:r>
            <a:r>
              <a:rPr sz="2700" dirty="0">
                <a:latin typeface="Times New Roman"/>
                <a:cs typeface="Times New Roman"/>
              </a:rPr>
              <a:t> one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tip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will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cancel</a:t>
            </a:r>
            <a:r>
              <a:rPr sz="2700" dirty="0">
                <a:latin typeface="Times New Roman"/>
                <a:cs typeface="Times New Roman"/>
              </a:rPr>
              <a:t> radiation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from </a:t>
            </a:r>
            <a:r>
              <a:rPr sz="2700" dirty="0">
                <a:latin typeface="Times New Roman"/>
                <a:cs typeface="Times New Roman"/>
              </a:rPr>
              <a:t> other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tip.(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as</a:t>
            </a:r>
            <a:r>
              <a:rPr sz="2700" dirty="0">
                <a:latin typeface="Times New Roman"/>
                <a:cs typeface="Times New Roman"/>
              </a:rPr>
              <a:t> they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are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opposite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polarities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and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distance </a:t>
            </a:r>
            <a:r>
              <a:rPr sz="2700" dirty="0">
                <a:latin typeface="Times New Roman"/>
                <a:cs typeface="Times New Roman"/>
              </a:rPr>
              <a:t>between </a:t>
            </a:r>
            <a:r>
              <a:rPr sz="2700" spc="-5" dirty="0">
                <a:latin typeface="Times New Roman"/>
                <a:cs typeface="Times New Roman"/>
              </a:rPr>
              <a:t>them is </a:t>
            </a:r>
            <a:r>
              <a:rPr sz="2700" dirty="0">
                <a:latin typeface="Times New Roman"/>
                <a:cs typeface="Times New Roman"/>
              </a:rPr>
              <a:t>too </a:t>
            </a:r>
            <a:r>
              <a:rPr sz="2700" spc="-5" dirty="0">
                <a:latin typeface="Times New Roman"/>
                <a:cs typeface="Times New Roman"/>
              </a:rPr>
              <a:t>small as compared </a:t>
            </a:r>
            <a:r>
              <a:rPr sz="2700" dirty="0">
                <a:latin typeface="Times New Roman"/>
                <a:cs typeface="Times New Roman"/>
              </a:rPr>
              <a:t>to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wavelength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)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304" y="4820792"/>
            <a:ext cx="203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800" y="4542154"/>
            <a:ext cx="5309234" cy="15328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417322"/>
            <a:ext cx="8071484" cy="36442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2425" marR="537845" indent="-340360">
              <a:lnSpc>
                <a:spcPts val="3130"/>
              </a:lnSpc>
              <a:spcBef>
                <a:spcPts val="39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increase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amount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radiated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power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open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circuit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must be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enlarged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spreading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two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wires.</a:t>
            </a:r>
            <a:endParaRPr sz="2800">
              <a:latin typeface="Times New Roman"/>
              <a:cs typeface="Times New Roman"/>
            </a:endParaRPr>
          </a:p>
          <a:p>
            <a:pPr marL="352425" marR="1304925" indent="-340360">
              <a:lnSpc>
                <a:spcPts val="3130"/>
              </a:lnSpc>
              <a:spcBef>
                <a:spcPts val="113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Due to this arrangement, </a:t>
            </a:r>
            <a:r>
              <a:rPr sz="2800" dirty="0">
                <a:latin typeface="Times New Roman"/>
                <a:cs typeface="Times New Roman"/>
              </a:rPr>
              <a:t>coupling </a:t>
            </a:r>
            <a:r>
              <a:rPr sz="2800" spc="-5" dirty="0">
                <a:latin typeface="Times New Roman"/>
                <a:cs typeface="Times New Roman"/>
              </a:rPr>
              <a:t>between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transmission line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free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space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improved.</a:t>
            </a:r>
            <a:endParaRPr sz="2800">
              <a:latin typeface="Times New Roman"/>
              <a:cs typeface="Times New Roman"/>
            </a:endParaRPr>
          </a:p>
          <a:p>
            <a:pPr marL="352425" indent="-340360" algn="just">
              <a:lnSpc>
                <a:spcPct val="100000"/>
              </a:lnSpc>
              <a:spcBef>
                <a:spcPts val="62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Also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amount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cancellation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reduced.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6600"/>
              </a:lnSpc>
              <a:spcBef>
                <a:spcPts val="106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radiation </a:t>
            </a:r>
            <a:r>
              <a:rPr sz="2800" spc="-5" dirty="0">
                <a:latin typeface="Times New Roman"/>
                <a:cs typeface="Times New Roman"/>
              </a:rPr>
              <a:t>efficiency will increase </a:t>
            </a:r>
            <a:r>
              <a:rPr sz="2800" dirty="0">
                <a:latin typeface="Times New Roman"/>
                <a:cs typeface="Times New Roman"/>
              </a:rPr>
              <a:t>further </a:t>
            </a:r>
            <a:r>
              <a:rPr sz="2800" spc="-5" dirty="0">
                <a:latin typeface="Times New Roman"/>
                <a:cs typeface="Times New Roman"/>
              </a:rPr>
              <a:t>if </a:t>
            </a:r>
            <a:r>
              <a:rPr sz="2800" spc="-10" dirty="0">
                <a:latin typeface="Times New Roman"/>
                <a:cs typeface="Times New Roman"/>
              </a:rPr>
              <a:t>two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conductors </a:t>
            </a:r>
            <a:r>
              <a:rPr sz="2700" dirty="0">
                <a:latin typeface="Times New Roman"/>
                <a:cs typeface="Times New Roman"/>
              </a:rPr>
              <a:t>of transmission line are bent </a:t>
            </a:r>
            <a:r>
              <a:rPr sz="2700" spc="-5" dirty="0">
                <a:latin typeface="Times New Roman"/>
                <a:cs typeface="Times New Roman"/>
              </a:rPr>
              <a:t>so as </a:t>
            </a:r>
            <a:r>
              <a:rPr sz="2700" dirty="0">
                <a:latin typeface="Times New Roman"/>
                <a:cs typeface="Times New Roman"/>
              </a:rPr>
              <a:t>to bring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them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same</a:t>
            </a:r>
            <a:r>
              <a:rPr sz="2700" dirty="0">
                <a:latin typeface="Times New Roman"/>
                <a:cs typeface="Times New Roman"/>
              </a:rPr>
              <a:t> line.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2054" y="478282"/>
            <a:ext cx="57416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TYPES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OF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420113"/>
            <a:ext cx="8304530" cy="451421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619125" marR="6350" indent="-607060" algn="just">
              <a:lnSpc>
                <a:spcPts val="2840"/>
              </a:lnSpc>
              <a:spcBef>
                <a:spcPts val="430"/>
              </a:spcBef>
              <a:buFont typeface="Microsoft Sans Serif"/>
              <a:buChar char="•"/>
              <a:tabLst>
                <a:tab pos="619760" algn="l"/>
              </a:tabLst>
            </a:pPr>
            <a:r>
              <a:rPr sz="2600" dirty="0">
                <a:latin typeface="Times New Roman"/>
                <a:cs typeface="Times New Roman"/>
              </a:rPr>
              <a:t>According to their </a:t>
            </a:r>
            <a:r>
              <a:rPr sz="2600" spc="-5" dirty="0">
                <a:latin typeface="Times New Roman"/>
                <a:cs typeface="Times New Roman"/>
              </a:rPr>
              <a:t>applications </a:t>
            </a:r>
            <a:r>
              <a:rPr sz="2600" dirty="0">
                <a:latin typeface="Times New Roman"/>
                <a:cs typeface="Times New Roman"/>
              </a:rPr>
              <a:t>and </a:t>
            </a:r>
            <a:r>
              <a:rPr sz="2600" spc="-5" dirty="0">
                <a:latin typeface="Times New Roman"/>
                <a:cs typeface="Times New Roman"/>
              </a:rPr>
              <a:t>technology available, </a:t>
            </a:r>
            <a:r>
              <a:rPr sz="2600" dirty="0">
                <a:latin typeface="Times New Roman"/>
                <a:cs typeface="Times New Roman"/>
              </a:rPr>
              <a:t> antennas </a:t>
            </a:r>
            <a:r>
              <a:rPr sz="2600" spc="-5" dirty="0">
                <a:latin typeface="Times New Roman"/>
                <a:cs typeface="Times New Roman"/>
              </a:rPr>
              <a:t>generally fall </a:t>
            </a:r>
            <a:r>
              <a:rPr sz="2600" dirty="0">
                <a:latin typeface="Times New Roman"/>
                <a:cs typeface="Times New Roman"/>
              </a:rPr>
              <a:t>in one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of two </a:t>
            </a:r>
            <a:r>
              <a:rPr sz="2600" spc="-5" dirty="0">
                <a:latin typeface="Times New Roman"/>
                <a:cs typeface="Times New Roman"/>
              </a:rPr>
              <a:t>categories:</a:t>
            </a:r>
            <a:endParaRPr sz="2600">
              <a:latin typeface="Times New Roman"/>
              <a:cs typeface="Times New Roman"/>
            </a:endParaRPr>
          </a:p>
          <a:p>
            <a:pPr marL="619125" marR="5715" lvl="1" indent="48260" algn="just">
              <a:lnSpc>
                <a:spcPct val="90200"/>
              </a:lnSpc>
              <a:spcBef>
                <a:spcPts val="515"/>
              </a:spcBef>
              <a:buClr>
                <a:srgbClr val="000000"/>
              </a:buClr>
              <a:buSzPct val="96153"/>
              <a:buAutoNum type="arabicPeriod"/>
              <a:tabLst>
                <a:tab pos="918210" algn="l"/>
              </a:tabLst>
            </a:pPr>
            <a:r>
              <a:rPr sz="2600" u="heavy" spc="-5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Omnidirectional</a:t>
            </a:r>
            <a:r>
              <a:rPr sz="2600" dirty="0">
                <a:solidFill>
                  <a:srgbClr val="71BEC5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or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only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weakly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directional</a:t>
            </a:r>
            <a:r>
              <a:rPr sz="2600" dirty="0">
                <a:latin typeface="Times New Roman"/>
                <a:cs typeface="Times New Roman"/>
              </a:rPr>
              <a:t> antennas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which </a:t>
            </a:r>
            <a:r>
              <a:rPr sz="2600" spc="-5" dirty="0">
                <a:latin typeface="Times New Roman"/>
                <a:cs typeface="Times New Roman"/>
              </a:rPr>
              <a:t>receive </a:t>
            </a:r>
            <a:r>
              <a:rPr sz="2600" dirty="0">
                <a:latin typeface="Times New Roman"/>
                <a:cs typeface="Times New Roman"/>
              </a:rPr>
              <a:t>or </a:t>
            </a:r>
            <a:r>
              <a:rPr sz="2600" spc="-5" dirty="0">
                <a:latin typeface="Times New Roman"/>
                <a:cs typeface="Times New Roman"/>
              </a:rPr>
              <a:t>radiate more </a:t>
            </a:r>
            <a:r>
              <a:rPr sz="2600" dirty="0">
                <a:latin typeface="Times New Roman"/>
                <a:cs typeface="Times New Roman"/>
              </a:rPr>
              <a:t>or </a:t>
            </a:r>
            <a:r>
              <a:rPr sz="2600" spc="-5" dirty="0">
                <a:latin typeface="Times New Roman"/>
                <a:cs typeface="Times New Roman"/>
              </a:rPr>
              <a:t>less </a:t>
            </a:r>
            <a:r>
              <a:rPr sz="2600" dirty="0">
                <a:latin typeface="Times New Roman"/>
                <a:cs typeface="Times New Roman"/>
              </a:rPr>
              <a:t>in all directions. 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These</a:t>
            </a:r>
            <a:r>
              <a:rPr sz="2600" dirty="0">
                <a:latin typeface="Times New Roman"/>
                <a:cs typeface="Times New Roman"/>
              </a:rPr>
              <a:t> are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employed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when</a:t>
            </a:r>
            <a:r>
              <a:rPr sz="2600" dirty="0">
                <a:latin typeface="Times New Roman"/>
                <a:cs typeface="Times New Roman"/>
              </a:rPr>
              <a:t> the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relative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position</a:t>
            </a:r>
            <a:r>
              <a:rPr sz="2600" dirty="0">
                <a:latin typeface="Times New Roman"/>
                <a:cs typeface="Times New Roman"/>
              </a:rPr>
              <a:t> of</a:t>
            </a:r>
            <a:r>
              <a:rPr sz="2600" spc="65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the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other </a:t>
            </a:r>
            <a:r>
              <a:rPr sz="2600" spc="-5" dirty="0">
                <a:latin typeface="Times New Roman"/>
                <a:cs typeface="Times New Roman"/>
              </a:rPr>
              <a:t>station </a:t>
            </a:r>
            <a:r>
              <a:rPr sz="2600" dirty="0">
                <a:latin typeface="Times New Roman"/>
                <a:cs typeface="Times New Roman"/>
              </a:rPr>
              <a:t>is unknown or </a:t>
            </a:r>
            <a:r>
              <a:rPr sz="2600" spc="-5" dirty="0">
                <a:latin typeface="Times New Roman"/>
                <a:cs typeface="Times New Roman"/>
              </a:rPr>
              <a:t>arbitrary. They </a:t>
            </a:r>
            <a:r>
              <a:rPr sz="2600" dirty="0">
                <a:latin typeface="Times New Roman"/>
                <a:cs typeface="Times New Roman"/>
              </a:rPr>
              <a:t>are </a:t>
            </a:r>
            <a:r>
              <a:rPr sz="2600" spc="-5" dirty="0">
                <a:latin typeface="Times New Roman"/>
                <a:cs typeface="Times New Roman"/>
              </a:rPr>
              <a:t>also </a:t>
            </a:r>
            <a:r>
              <a:rPr sz="2600" dirty="0">
                <a:latin typeface="Times New Roman"/>
                <a:cs typeface="Times New Roman"/>
              </a:rPr>
              <a:t>used 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at</a:t>
            </a:r>
            <a:r>
              <a:rPr sz="2600" spc="39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lower</a:t>
            </a:r>
            <a:r>
              <a:rPr sz="2600" spc="4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frequencies</a:t>
            </a:r>
            <a:r>
              <a:rPr sz="2600" spc="4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where</a:t>
            </a:r>
            <a:r>
              <a:rPr sz="2600" spc="38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</a:t>
            </a:r>
            <a:r>
              <a:rPr sz="2600" spc="39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directional</a:t>
            </a:r>
            <a:r>
              <a:rPr sz="2600" spc="39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antenna</a:t>
            </a:r>
            <a:r>
              <a:rPr sz="2600" spc="39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would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be</a:t>
            </a:r>
            <a:r>
              <a:rPr sz="2600" spc="16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too</a:t>
            </a:r>
            <a:r>
              <a:rPr sz="2600" spc="16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large,</a:t>
            </a:r>
            <a:r>
              <a:rPr sz="2600" spc="15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or</a:t>
            </a:r>
            <a:r>
              <a:rPr sz="2600" spc="1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simply</a:t>
            </a:r>
            <a:r>
              <a:rPr sz="2600" spc="16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to</a:t>
            </a:r>
            <a:r>
              <a:rPr sz="2600" spc="1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cut</a:t>
            </a:r>
            <a:r>
              <a:rPr sz="2600" spc="15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costs</a:t>
            </a:r>
            <a:r>
              <a:rPr sz="2600" spc="15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in</a:t>
            </a:r>
            <a:r>
              <a:rPr sz="2600" spc="1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applications</a:t>
            </a:r>
            <a:r>
              <a:rPr sz="2600" spc="15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where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</a:t>
            </a:r>
            <a:r>
              <a:rPr sz="2600" spc="-5" dirty="0">
                <a:latin typeface="Times New Roman"/>
                <a:cs typeface="Times New Roman"/>
              </a:rPr>
              <a:t> directional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antenna </a:t>
            </a:r>
            <a:r>
              <a:rPr sz="2600" spc="-5" dirty="0">
                <a:latin typeface="Times New Roman"/>
                <a:cs typeface="Times New Roman"/>
              </a:rPr>
              <a:t>isn't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required.</a:t>
            </a:r>
            <a:endParaRPr sz="2600">
              <a:latin typeface="Times New Roman"/>
              <a:cs typeface="Times New Roman"/>
            </a:endParaRPr>
          </a:p>
          <a:p>
            <a:pPr marL="619125" marR="5080" lvl="1" indent="48260" algn="just">
              <a:lnSpc>
                <a:spcPct val="91200"/>
              </a:lnSpc>
              <a:spcBef>
                <a:spcPts val="575"/>
              </a:spcBef>
              <a:buClr>
                <a:srgbClr val="000000"/>
              </a:buClr>
              <a:buSzPct val="96153"/>
              <a:buAutoNum type="arabicPeriod"/>
              <a:tabLst>
                <a:tab pos="1058545" algn="l"/>
              </a:tabLst>
            </a:pPr>
            <a:r>
              <a:rPr sz="2600" u="heavy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Directional</a:t>
            </a:r>
            <a:r>
              <a:rPr sz="2600" dirty="0">
                <a:solidFill>
                  <a:srgbClr val="71BEC5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or </a:t>
            </a:r>
            <a:r>
              <a:rPr sz="2600" i="1" spc="-5" dirty="0">
                <a:latin typeface="Times New Roman"/>
                <a:cs typeface="Times New Roman"/>
              </a:rPr>
              <a:t>beam </a:t>
            </a:r>
            <a:r>
              <a:rPr sz="2600" dirty="0">
                <a:latin typeface="Times New Roman"/>
                <a:cs typeface="Times New Roman"/>
              </a:rPr>
              <a:t>antennas </a:t>
            </a:r>
            <a:r>
              <a:rPr sz="2600" spc="-5" dirty="0">
                <a:latin typeface="Times New Roman"/>
                <a:cs typeface="Times New Roman"/>
              </a:rPr>
              <a:t>which </a:t>
            </a:r>
            <a:r>
              <a:rPr sz="2600" dirty="0">
                <a:latin typeface="Times New Roman"/>
                <a:cs typeface="Times New Roman"/>
              </a:rPr>
              <a:t>are </a:t>
            </a:r>
            <a:r>
              <a:rPr sz="2600" spc="-5" dirty="0">
                <a:latin typeface="Times New Roman"/>
                <a:cs typeface="Times New Roman"/>
              </a:rPr>
              <a:t>intended </a:t>
            </a:r>
            <a:r>
              <a:rPr sz="2600" dirty="0">
                <a:latin typeface="Times New Roman"/>
                <a:cs typeface="Times New Roman"/>
              </a:rPr>
              <a:t>to 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preferentially</a:t>
            </a:r>
            <a:r>
              <a:rPr sz="2600" spc="39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radiate</a:t>
            </a:r>
            <a:r>
              <a:rPr sz="2600" spc="3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or</a:t>
            </a:r>
            <a:r>
              <a:rPr sz="2600" spc="4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receive</a:t>
            </a:r>
            <a:r>
              <a:rPr sz="2600" spc="38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in</a:t>
            </a:r>
            <a:r>
              <a:rPr sz="2600" spc="4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a</a:t>
            </a:r>
            <a:r>
              <a:rPr sz="2600" spc="38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particular</a:t>
            </a:r>
            <a:r>
              <a:rPr sz="2600" spc="39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direction </a:t>
            </a:r>
            <a:r>
              <a:rPr sz="2600" spc="-64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or</a:t>
            </a:r>
            <a:r>
              <a:rPr sz="2600" spc="-5" dirty="0">
                <a:latin typeface="Times New Roman"/>
                <a:cs typeface="Times New Roman"/>
              </a:rPr>
              <a:t> directional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pattern.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879093"/>
            <a:ext cx="7696200" cy="52095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2425" marR="10795" indent="-340360" algn="just">
              <a:lnSpc>
                <a:spcPct val="89900"/>
              </a:lnSpc>
              <a:spcBef>
                <a:spcPts val="434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According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length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6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transmission</a:t>
            </a:r>
            <a:r>
              <a:rPr sz="2800" spc="6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lines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available,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generally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fall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one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two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categories:</a:t>
            </a:r>
            <a:endParaRPr sz="2700">
              <a:latin typeface="Times New Roman"/>
              <a:cs typeface="Times New Roman"/>
            </a:endParaRPr>
          </a:p>
          <a:p>
            <a:pPr marL="352425" marR="8255" lvl="1" indent="10160" algn="just">
              <a:lnSpc>
                <a:spcPct val="90500"/>
              </a:lnSpc>
              <a:spcBef>
                <a:spcPts val="630"/>
              </a:spcBef>
              <a:buClr>
                <a:srgbClr val="000000"/>
              </a:buClr>
              <a:buAutoNum type="arabicPeriod"/>
              <a:tabLst>
                <a:tab pos="749300" algn="l"/>
              </a:tabLst>
            </a:pPr>
            <a:r>
              <a:rPr sz="2800" u="heavy" spc="-5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Resonant Antennas</a:t>
            </a:r>
            <a:r>
              <a:rPr sz="2800" spc="-5" dirty="0">
                <a:solidFill>
                  <a:srgbClr val="71BEC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– is a transmission line,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length</a:t>
            </a:r>
            <a:r>
              <a:rPr sz="2800" spc="6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6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which</a:t>
            </a:r>
            <a:r>
              <a:rPr sz="2800" spc="6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spc="6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exactly</a:t>
            </a:r>
            <a:r>
              <a:rPr sz="2800" spc="6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equal</a:t>
            </a:r>
            <a:r>
              <a:rPr sz="2800" spc="6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spc="6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multiples</a:t>
            </a:r>
            <a:r>
              <a:rPr sz="2800" spc="6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half wavelength 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 open at both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ends.</a:t>
            </a:r>
            <a:endParaRPr sz="2800">
              <a:latin typeface="Times New Roman"/>
              <a:cs typeface="Times New Roman"/>
            </a:endParaRPr>
          </a:p>
          <a:p>
            <a:pPr marL="352425" marR="5080" lvl="1" indent="10160">
              <a:lnSpc>
                <a:spcPct val="90800"/>
              </a:lnSpc>
              <a:spcBef>
                <a:spcPts val="630"/>
              </a:spcBef>
              <a:buClr>
                <a:srgbClr val="000000"/>
              </a:buClr>
              <a:buAutoNum type="arabicPeriod"/>
              <a:tabLst>
                <a:tab pos="631825" algn="l"/>
                <a:tab pos="970915" algn="l"/>
                <a:tab pos="1409700" algn="l"/>
                <a:tab pos="1774189" algn="l"/>
                <a:tab pos="2106930" algn="l"/>
                <a:tab pos="2148840" algn="l"/>
                <a:tab pos="2190115" algn="l"/>
                <a:tab pos="2289810" algn="l"/>
                <a:tab pos="2610485" algn="l"/>
                <a:tab pos="2773045" algn="l"/>
                <a:tab pos="2821305" algn="l"/>
                <a:tab pos="3201670" algn="l"/>
                <a:tab pos="3767454" algn="l"/>
                <a:tab pos="4003675" algn="l"/>
                <a:tab pos="4188460" algn="l"/>
                <a:tab pos="4219575" algn="l"/>
                <a:tab pos="4324350" algn="l"/>
                <a:tab pos="4601210" algn="l"/>
                <a:tab pos="4710430" algn="l"/>
                <a:tab pos="5150485" algn="l"/>
                <a:tab pos="5351145" algn="l"/>
                <a:tab pos="5691505" algn="l"/>
                <a:tab pos="6021705" algn="l"/>
                <a:tab pos="6265545" algn="l"/>
                <a:tab pos="6447155" algn="l"/>
                <a:tab pos="6650355" algn="l"/>
                <a:tab pos="6708140" algn="l"/>
                <a:tab pos="6806565" algn="l"/>
                <a:tab pos="6951345" algn="l"/>
                <a:tab pos="7124065" algn="l"/>
              </a:tabLst>
            </a:pPr>
            <a:r>
              <a:rPr sz="2800" u="heavy" spc="-5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No</a:t>
            </a:r>
            <a:r>
              <a:rPr sz="2800" u="heavy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2800" u="heavy" spc="-5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-res</a:t>
            </a:r>
            <a:r>
              <a:rPr sz="2800" u="heavy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2800" u="heavy" spc="-5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nant</a:t>
            </a:r>
            <a:r>
              <a:rPr sz="2800" u="heavy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		</a:t>
            </a:r>
            <a:r>
              <a:rPr sz="2800" u="heavy" spc="-5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Anten</a:t>
            </a:r>
            <a:r>
              <a:rPr sz="2800" u="heavy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2800" u="heavy" spc="-5" dirty="0">
                <a:solidFill>
                  <a:srgbClr val="71BEC5"/>
                </a:solidFill>
                <a:uFill>
                  <a:solidFill>
                    <a:srgbClr val="71BEC5"/>
                  </a:solidFill>
                </a:uFill>
                <a:latin typeface="Times New Roman"/>
                <a:cs typeface="Times New Roman"/>
              </a:rPr>
              <a:t>as</a:t>
            </a:r>
            <a:r>
              <a:rPr sz="2800" dirty="0">
                <a:solidFill>
                  <a:srgbClr val="71BEC5"/>
                </a:solidFill>
                <a:latin typeface="Times New Roman"/>
                <a:cs typeface="Times New Roman"/>
              </a:rPr>
              <a:t>			</a:t>
            </a:r>
            <a:r>
              <a:rPr sz="2800" spc="-5" dirty="0">
                <a:latin typeface="Times New Roman"/>
                <a:cs typeface="Times New Roman"/>
              </a:rPr>
              <a:t>–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h</a:t>
            </a:r>
            <a:r>
              <a:rPr sz="2800" spc="-5" dirty="0">
                <a:latin typeface="Times New Roman"/>
                <a:cs typeface="Times New Roman"/>
              </a:rPr>
              <a:t>e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len</a:t>
            </a:r>
            <a:r>
              <a:rPr sz="2800" dirty="0">
                <a:latin typeface="Times New Roman"/>
                <a:cs typeface="Times New Roman"/>
              </a:rPr>
              <a:t>g</a:t>
            </a:r>
            <a:r>
              <a:rPr sz="2800" spc="-5" dirty="0">
                <a:latin typeface="Times New Roman"/>
                <a:cs typeface="Times New Roman"/>
              </a:rPr>
              <a:t>th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h</a:t>
            </a:r>
            <a:r>
              <a:rPr sz="2800" spc="-5" dirty="0">
                <a:latin typeface="Times New Roman"/>
                <a:cs typeface="Times New Roman"/>
              </a:rPr>
              <a:t>ese  anten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			</a:t>
            </a:r>
            <a:r>
              <a:rPr sz="2800" spc="-5" dirty="0">
                <a:latin typeface="Times New Roman"/>
                <a:cs typeface="Times New Roman"/>
              </a:rPr>
              <a:t>n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t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equ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l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exact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spc="-5" dirty="0">
                <a:latin typeface="Times New Roman"/>
                <a:cs typeface="Times New Roman"/>
              </a:rPr>
              <a:t>u</a:t>
            </a:r>
            <a:r>
              <a:rPr sz="2800" dirty="0">
                <a:latin typeface="Times New Roman"/>
                <a:cs typeface="Times New Roman"/>
              </a:rPr>
              <a:t>l</a:t>
            </a:r>
            <a:r>
              <a:rPr sz="2800" spc="-5" dirty="0">
                <a:latin typeface="Times New Roman"/>
                <a:cs typeface="Times New Roman"/>
              </a:rPr>
              <a:t>ti</a:t>
            </a:r>
            <a:r>
              <a:rPr sz="2800" dirty="0">
                <a:latin typeface="Times New Roman"/>
                <a:cs typeface="Times New Roman"/>
              </a:rPr>
              <a:t>p</a:t>
            </a:r>
            <a:r>
              <a:rPr sz="2800" spc="-5" dirty="0">
                <a:latin typeface="Times New Roman"/>
                <a:cs typeface="Times New Roman"/>
              </a:rPr>
              <a:t>les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half  wavelength. 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these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 </a:t>
            </a:r>
            <a:r>
              <a:rPr sz="2800" dirty="0">
                <a:latin typeface="Times New Roman"/>
                <a:cs typeface="Times New Roman"/>
              </a:rPr>
              <a:t>standing </a:t>
            </a:r>
            <a:r>
              <a:rPr sz="2800" spc="-5" dirty="0">
                <a:latin typeface="Times New Roman"/>
                <a:cs typeface="Times New Roman"/>
              </a:rPr>
              <a:t>waves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50" dirty="0">
                <a:latin typeface="Times New Roman"/>
                <a:cs typeface="Times New Roman"/>
              </a:rPr>
              <a:t>no</a:t>
            </a:r>
            <a:r>
              <a:rPr sz="2750" spc="-5" dirty="0">
                <a:latin typeface="Times New Roman"/>
                <a:cs typeface="Times New Roman"/>
              </a:rPr>
              <a:t>t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prese</a:t>
            </a:r>
            <a:r>
              <a:rPr sz="2750" spc="-15" dirty="0">
                <a:latin typeface="Times New Roman"/>
                <a:cs typeface="Times New Roman"/>
              </a:rPr>
              <a:t>n</a:t>
            </a:r>
            <a:r>
              <a:rPr sz="2750" spc="-5" dirty="0">
                <a:latin typeface="Times New Roman"/>
                <a:cs typeface="Times New Roman"/>
              </a:rPr>
              <a:t>t</a:t>
            </a:r>
            <a:r>
              <a:rPr sz="2750" dirty="0">
                <a:latin typeface="Times New Roman"/>
                <a:cs typeface="Times New Roman"/>
              </a:rPr>
              <a:t>		</a:t>
            </a:r>
            <a:r>
              <a:rPr sz="2750" spc="-5" dirty="0">
                <a:latin typeface="Times New Roman"/>
                <a:cs typeface="Times New Roman"/>
              </a:rPr>
              <a:t>as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a</a:t>
            </a:r>
            <a:r>
              <a:rPr sz="2750" dirty="0">
                <a:latin typeface="Times New Roman"/>
                <a:cs typeface="Times New Roman"/>
              </a:rPr>
              <a:t>n</a:t>
            </a:r>
            <a:r>
              <a:rPr sz="2750" spc="-5" dirty="0">
                <a:latin typeface="Times New Roman"/>
                <a:cs typeface="Times New Roman"/>
              </a:rPr>
              <a:t>tenn</a:t>
            </a:r>
            <a:r>
              <a:rPr sz="2750" dirty="0">
                <a:latin typeface="Times New Roman"/>
                <a:cs typeface="Times New Roman"/>
              </a:rPr>
              <a:t>a</a:t>
            </a:r>
            <a:r>
              <a:rPr sz="2750" spc="-5" dirty="0">
                <a:latin typeface="Times New Roman"/>
                <a:cs typeface="Times New Roman"/>
              </a:rPr>
              <a:t>s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are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te</a:t>
            </a:r>
            <a:r>
              <a:rPr sz="2750" spc="5" dirty="0">
                <a:latin typeface="Times New Roman"/>
                <a:cs typeface="Times New Roman"/>
              </a:rPr>
              <a:t>r</a:t>
            </a:r>
            <a:r>
              <a:rPr sz="2750" spc="-30" dirty="0">
                <a:latin typeface="Times New Roman"/>
                <a:cs typeface="Times New Roman"/>
              </a:rPr>
              <a:t>m</a:t>
            </a:r>
            <a:r>
              <a:rPr sz="2750" spc="-5" dirty="0">
                <a:latin typeface="Times New Roman"/>
                <a:cs typeface="Times New Roman"/>
              </a:rPr>
              <a:t>i</a:t>
            </a:r>
            <a:r>
              <a:rPr sz="2750" dirty="0">
                <a:latin typeface="Times New Roman"/>
                <a:cs typeface="Times New Roman"/>
              </a:rPr>
              <a:t>n</a:t>
            </a:r>
            <a:r>
              <a:rPr sz="2750" spc="-5" dirty="0">
                <a:latin typeface="Times New Roman"/>
                <a:cs typeface="Times New Roman"/>
              </a:rPr>
              <a:t>at</a:t>
            </a:r>
            <a:r>
              <a:rPr sz="2750" dirty="0">
                <a:latin typeface="Times New Roman"/>
                <a:cs typeface="Times New Roman"/>
              </a:rPr>
              <a:t>e</a:t>
            </a:r>
            <a:r>
              <a:rPr sz="2750" spc="-5" dirty="0">
                <a:latin typeface="Times New Roman"/>
                <a:cs typeface="Times New Roman"/>
              </a:rPr>
              <a:t>d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in</a:t>
            </a:r>
            <a:r>
              <a:rPr sz="2750" dirty="0">
                <a:latin typeface="Times New Roman"/>
                <a:cs typeface="Times New Roman"/>
              </a:rPr>
              <a:t>		</a:t>
            </a:r>
            <a:r>
              <a:rPr sz="2750" spc="-5" dirty="0">
                <a:latin typeface="Times New Roman"/>
                <a:cs typeface="Times New Roman"/>
              </a:rPr>
              <a:t>c</a:t>
            </a:r>
            <a:r>
              <a:rPr sz="2750" dirty="0">
                <a:latin typeface="Times New Roman"/>
                <a:cs typeface="Times New Roman"/>
              </a:rPr>
              <a:t>o</a:t>
            </a:r>
            <a:r>
              <a:rPr sz="2750" spc="-5" dirty="0">
                <a:latin typeface="Times New Roman"/>
                <a:cs typeface="Times New Roman"/>
              </a:rPr>
              <a:t>rrect  </a:t>
            </a:r>
            <a:r>
              <a:rPr sz="2750" spc="5" dirty="0">
                <a:latin typeface="Times New Roman"/>
                <a:cs typeface="Times New Roman"/>
              </a:rPr>
              <a:t>i</a:t>
            </a:r>
            <a:r>
              <a:rPr sz="2750" spc="-30" dirty="0">
                <a:latin typeface="Times New Roman"/>
                <a:cs typeface="Times New Roman"/>
              </a:rPr>
              <a:t>m</a:t>
            </a:r>
            <a:r>
              <a:rPr sz="2750" spc="-5" dirty="0">
                <a:latin typeface="Times New Roman"/>
                <a:cs typeface="Times New Roman"/>
              </a:rPr>
              <a:t>p</a:t>
            </a:r>
            <a:r>
              <a:rPr sz="2750" dirty="0">
                <a:latin typeface="Times New Roman"/>
                <a:cs typeface="Times New Roman"/>
              </a:rPr>
              <a:t>e</a:t>
            </a:r>
            <a:r>
              <a:rPr sz="2750" spc="-5" dirty="0">
                <a:latin typeface="Times New Roman"/>
                <a:cs typeface="Times New Roman"/>
              </a:rPr>
              <a:t>d</a:t>
            </a:r>
            <a:r>
              <a:rPr sz="2750" dirty="0">
                <a:latin typeface="Times New Roman"/>
                <a:cs typeface="Times New Roman"/>
              </a:rPr>
              <a:t>a</a:t>
            </a:r>
            <a:r>
              <a:rPr sz="2750" spc="-5" dirty="0">
                <a:latin typeface="Times New Roman"/>
                <a:cs typeface="Times New Roman"/>
              </a:rPr>
              <a:t>n</a:t>
            </a:r>
            <a:r>
              <a:rPr sz="2750" dirty="0">
                <a:latin typeface="Times New Roman"/>
                <a:cs typeface="Times New Roman"/>
              </a:rPr>
              <a:t>c</a:t>
            </a:r>
            <a:r>
              <a:rPr sz="2750" spc="-5" dirty="0">
                <a:latin typeface="Times New Roman"/>
                <a:cs typeface="Times New Roman"/>
              </a:rPr>
              <a:t>e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whi</a:t>
            </a:r>
            <a:r>
              <a:rPr sz="2750" dirty="0">
                <a:latin typeface="Times New Roman"/>
                <a:cs typeface="Times New Roman"/>
              </a:rPr>
              <a:t>c</a:t>
            </a:r>
            <a:r>
              <a:rPr sz="2750" spc="-5" dirty="0">
                <a:latin typeface="Times New Roman"/>
                <a:cs typeface="Times New Roman"/>
              </a:rPr>
              <a:t>h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avoid</a:t>
            </a:r>
            <a:r>
              <a:rPr sz="2750" dirty="0">
                <a:latin typeface="Times New Roman"/>
                <a:cs typeface="Times New Roman"/>
              </a:rPr>
              <a:t>			</a:t>
            </a:r>
            <a:r>
              <a:rPr sz="2750" spc="-5" dirty="0">
                <a:latin typeface="Times New Roman"/>
                <a:cs typeface="Times New Roman"/>
              </a:rPr>
              <a:t>reflections.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The</a:t>
            </a:r>
            <a:r>
              <a:rPr sz="2750" dirty="0">
                <a:latin typeface="Times New Roman"/>
                <a:cs typeface="Times New Roman"/>
              </a:rPr>
              <a:t>			</a:t>
            </a:r>
            <a:r>
              <a:rPr sz="2750" spc="-5" dirty="0">
                <a:latin typeface="Times New Roman"/>
                <a:cs typeface="Times New Roman"/>
              </a:rPr>
              <a:t>wav</a:t>
            </a:r>
            <a:r>
              <a:rPr sz="2750" dirty="0">
                <a:latin typeface="Times New Roman"/>
                <a:cs typeface="Times New Roman"/>
              </a:rPr>
              <a:t>e</a:t>
            </a:r>
            <a:r>
              <a:rPr sz="2750" spc="-5" dirty="0">
                <a:latin typeface="Times New Roman"/>
                <a:cs typeface="Times New Roman"/>
              </a:rPr>
              <a:t>s  tra</a:t>
            </a:r>
            <a:r>
              <a:rPr sz="2750" dirty="0">
                <a:latin typeface="Times New Roman"/>
                <a:cs typeface="Times New Roman"/>
              </a:rPr>
              <a:t>v</a:t>
            </a:r>
            <a:r>
              <a:rPr sz="2750" spc="-5" dirty="0">
                <a:latin typeface="Times New Roman"/>
                <a:cs typeface="Times New Roman"/>
              </a:rPr>
              <a:t>el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only</a:t>
            </a:r>
            <a:r>
              <a:rPr sz="2750" dirty="0">
                <a:latin typeface="Times New Roman"/>
                <a:cs typeface="Times New Roman"/>
              </a:rPr>
              <a:t>				</a:t>
            </a:r>
            <a:r>
              <a:rPr sz="2750" spc="-5" dirty="0">
                <a:latin typeface="Times New Roman"/>
                <a:cs typeface="Times New Roman"/>
              </a:rPr>
              <a:t>in</a:t>
            </a:r>
            <a:r>
              <a:rPr sz="2750" dirty="0">
                <a:latin typeface="Times New Roman"/>
                <a:cs typeface="Times New Roman"/>
              </a:rPr>
              <a:t>			</a:t>
            </a:r>
            <a:r>
              <a:rPr sz="2750" spc="-675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forward</a:t>
            </a:r>
            <a:r>
              <a:rPr sz="2750" dirty="0">
                <a:latin typeface="Times New Roman"/>
                <a:cs typeface="Times New Roman"/>
              </a:rPr>
              <a:t>		</a:t>
            </a:r>
            <a:r>
              <a:rPr sz="2750" spc="-5" dirty="0">
                <a:latin typeface="Times New Roman"/>
                <a:cs typeface="Times New Roman"/>
              </a:rPr>
              <a:t>d</a:t>
            </a:r>
            <a:r>
              <a:rPr sz="2750" dirty="0">
                <a:latin typeface="Times New Roman"/>
                <a:cs typeface="Times New Roman"/>
              </a:rPr>
              <a:t>i</a:t>
            </a:r>
            <a:r>
              <a:rPr sz="2750" spc="-5" dirty="0">
                <a:latin typeface="Times New Roman"/>
                <a:cs typeface="Times New Roman"/>
              </a:rPr>
              <a:t>rec</a:t>
            </a:r>
            <a:r>
              <a:rPr sz="2750" dirty="0">
                <a:latin typeface="Times New Roman"/>
                <a:cs typeface="Times New Roman"/>
              </a:rPr>
              <a:t>t</a:t>
            </a:r>
            <a:r>
              <a:rPr sz="2750" spc="-5" dirty="0">
                <a:latin typeface="Times New Roman"/>
                <a:cs typeface="Times New Roman"/>
              </a:rPr>
              <a:t>ion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.No</a:t>
            </a:r>
            <a:r>
              <a:rPr sz="2750" spc="30" dirty="0">
                <a:latin typeface="Times New Roman"/>
                <a:cs typeface="Times New Roman"/>
              </a:rPr>
              <a:t>n</a:t>
            </a:r>
            <a:r>
              <a:rPr sz="2750" spc="-10" dirty="0">
                <a:latin typeface="Times New Roman"/>
                <a:cs typeface="Times New Roman"/>
              </a:rPr>
              <a:t>-</a:t>
            </a:r>
            <a:r>
              <a:rPr sz="2750" spc="-5" dirty="0">
                <a:latin typeface="Times New Roman"/>
                <a:cs typeface="Times New Roman"/>
              </a:rPr>
              <a:t>reso</a:t>
            </a:r>
            <a:r>
              <a:rPr sz="2750" dirty="0">
                <a:latin typeface="Times New Roman"/>
                <a:cs typeface="Times New Roman"/>
              </a:rPr>
              <a:t>n</a:t>
            </a:r>
            <a:r>
              <a:rPr sz="2750" spc="-5" dirty="0">
                <a:latin typeface="Times New Roman"/>
                <a:cs typeface="Times New Roman"/>
              </a:rPr>
              <a:t>ant  antenna</a:t>
            </a:r>
            <a:r>
              <a:rPr sz="275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is</a:t>
            </a:r>
            <a:r>
              <a:rPr sz="2750" spc="-15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a </a:t>
            </a:r>
            <a:r>
              <a:rPr sz="2750" dirty="0">
                <a:latin typeface="Times New Roman"/>
                <a:cs typeface="Times New Roman"/>
              </a:rPr>
              <a:t>unidirectional</a:t>
            </a:r>
            <a:r>
              <a:rPr sz="2750" spc="-5" dirty="0">
                <a:latin typeface="Times New Roman"/>
                <a:cs typeface="Times New Roman"/>
              </a:rPr>
              <a:t> antenna.</a:t>
            </a:r>
            <a:endParaRPr sz="2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1676400"/>
            <a:ext cx="4419600" cy="4876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9194" y="836421"/>
            <a:ext cx="57854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RADIATION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PATTERN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72769"/>
            <a:ext cx="8072755" cy="547941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52425" marR="6985" indent="-340360" algn="just">
              <a:lnSpc>
                <a:spcPct val="85900"/>
              </a:lnSpc>
              <a:spcBef>
                <a:spcPts val="57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radiation </a:t>
            </a:r>
            <a:r>
              <a:rPr sz="2800" spc="-5" dirty="0">
                <a:latin typeface="Times New Roman"/>
                <a:cs typeface="Times New Roman"/>
              </a:rPr>
              <a:t>pattern of an antenna is a plot of the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relative field strength of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radio waves emitted by 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at different angles.</a:t>
            </a:r>
            <a:endParaRPr sz="2800">
              <a:latin typeface="Times New Roman"/>
              <a:cs typeface="Times New Roman"/>
            </a:endParaRPr>
          </a:p>
          <a:p>
            <a:pPr marL="352425" marR="6985" indent="-340360" algn="just">
              <a:lnSpc>
                <a:spcPct val="85800"/>
              </a:lnSpc>
              <a:spcBef>
                <a:spcPts val="8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typically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represented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three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dimensional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graph, or polar plots of the horizontal </a:t>
            </a:r>
            <a:r>
              <a:rPr sz="2700" spc="-5" dirty="0">
                <a:latin typeface="Times New Roman"/>
                <a:cs typeface="Times New Roman"/>
              </a:rPr>
              <a:t>and </a:t>
            </a:r>
            <a:r>
              <a:rPr sz="2700" dirty="0">
                <a:latin typeface="Times New Roman"/>
                <a:cs typeface="Times New Roman"/>
              </a:rPr>
              <a:t>vertical </a:t>
            </a:r>
            <a:r>
              <a:rPr sz="2700" spc="-5" dirty="0">
                <a:latin typeface="Times New Roman"/>
                <a:cs typeface="Times New Roman"/>
              </a:rPr>
              <a:t>cross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sections. </a:t>
            </a:r>
            <a:r>
              <a:rPr sz="2700" spc="-10" dirty="0">
                <a:latin typeface="Times New Roman"/>
                <a:cs typeface="Times New Roman"/>
              </a:rPr>
              <a:t>It </a:t>
            </a:r>
            <a:r>
              <a:rPr sz="2700" spc="-5" dirty="0">
                <a:latin typeface="Times New Roman"/>
                <a:cs typeface="Times New Roman"/>
              </a:rPr>
              <a:t>is </a:t>
            </a:r>
            <a:r>
              <a:rPr sz="2700" dirty="0">
                <a:latin typeface="Times New Roman"/>
                <a:cs typeface="Times New Roman"/>
              </a:rPr>
              <a:t>a plot of </a:t>
            </a:r>
            <a:r>
              <a:rPr sz="2700" spc="-5" dirty="0">
                <a:latin typeface="Times New Roman"/>
                <a:cs typeface="Times New Roman"/>
              </a:rPr>
              <a:t>field strength </a:t>
            </a:r>
            <a:r>
              <a:rPr sz="2700" dirty="0">
                <a:latin typeface="Times New Roman"/>
                <a:cs typeface="Times New Roman"/>
              </a:rPr>
              <a:t>in </a:t>
            </a:r>
            <a:r>
              <a:rPr sz="2700" spc="-10" dirty="0">
                <a:latin typeface="Times New Roman"/>
                <a:cs typeface="Times New Roman"/>
              </a:rPr>
              <a:t>V/m </a:t>
            </a:r>
            <a:r>
              <a:rPr sz="2700" dirty="0">
                <a:latin typeface="Times New Roman"/>
                <a:cs typeface="Times New Roman"/>
              </a:rPr>
              <a:t>versus 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angle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degrees.</a:t>
            </a:r>
            <a:endParaRPr sz="2700">
              <a:latin typeface="Times New Roman"/>
              <a:cs typeface="Times New Roman"/>
            </a:endParaRPr>
          </a:p>
          <a:p>
            <a:pPr marL="352425" marR="6350" indent="-340360" algn="just">
              <a:lnSpc>
                <a:spcPct val="86800"/>
              </a:lnSpc>
              <a:spcBef>
                <a:spcPts val="4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pattern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ideal</a:t>
            </a:r>
            <a:r>
              <a:rPr sz="2800" dirty="0">
                <a:latin typeface="Times New Roman"/>
                <a:cs typeface="Times New Roman"/>
              </a:rPr>
              <a:t> isotropic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sz="2800" dirty="0">
                <a:latin typeface="Times New Roman"/>
                <a:cs typeface="Times New Roman"/>
              </a:rPr>
              <a:t> which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radiates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equally</a:t>
            </a:r>
            <a:r>
              <a:rPr sz="2700" dirty="0">
                <a:latin typeface="Times New Roman"/>
                <a:cs typeface="Times New Roman"/>
              </a:rPr>
              <a:t> in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all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directions,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would</a:t>
            </a:r>
            <a:r>
              <a:rPr sz="2700" dirty="0">
                <a:latin typeface="Times New Roman"/>
                <a:cs typeface="Times New Roman"/>
              </a:rPr>
              <a:t> look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like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sphere.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85100"/>
              </a:lnSpc>
              <a:spcBef>
                <a:spcPts val="5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Many </a:t>
            </a:r>
            <a:r>
              <a:rPr sz="2800" dirty="0">
                <a:latin typeface="Times New Roman"/>
                <a:cs typeface="Times New Roman"/>
              </a:rPr>
              <a:t>non-directional </a:t>
            </a:r>
            <a:r>
              <a:rPr sz="2800" spc="-5" dirty="0">
                <a:latin typeface="Times New Roman"/>
                <a:cs typeface="Times New Roman"/>
              </a:rPr>
              <a:t>antennas, such as dipoles, emit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equal power </a:t>
            </a:r>
            <a:r>
              <a:rPr sz="2700" dirty="0">
                <a:latin typeface="Times New Roman"/>
                <a:cs typeface="Times New Roman"/>
              </a:rPr>
              <a:t>in </a:t>
            </a:r>
            <a:r>
              <a:rPr sz="2700" spc="-5" dirty="0">
                <a:latin typeface="Times New Roman"/>
                <a:cs typeface="Times New Roman"/>
              </a:rPr>
              <a:t>all horizontal directions, with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power </a:t>
            </a:r>
            <a:r>
              <a:rPr sz="2700" dirty="0">
                <a:latin typeface="Times New Roman"/>
                <a:cs typeface="Times New Roman"/>
              </a:rPr>
              <a:t> dropping</a:t>
            </a:r>
            <a:r>
              <a:rPr sz="2700" spc="3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off</a:t>
            </a:r>
            <a:r>
              <a:rPr sz="2700" spc="30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at</a:t>
            </a:r>
            <a:r>
              <a:rPr sz="2700" spc="33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higher</a:t>
            </a:r>
            <a:r>
              <a:rPr sz="2700" spc="33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33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lower</a:t>
            </a:r>
            <a:r>
              <a:rPr sz="2700" spc="3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angles;</a:t>
            </a:r>
            <a:r>
              <a:rPr sz="2700" spc="3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this</a:t>
            </a:r>
            <a:r>
              <a:rPr sz="2700" spc="33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spc="32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called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 omni directional pattern </a:t>
            </a:r>
            <a:r>
              <a:rPr sz="2700" spc="-5" dirty="0">
                <a:latin typeface="Times New Roman"/>
                <a:cs typeface="Times New Roman"/>
              </a:rPr>
              <a:t>and </a:t>
            </a:r>
            <a:r>
              <a:rPr sz="2700" dirty="0">
                <a:latin typeface="Times New Roman"/>
                <a:cs typeface="Times New Roman"/>
              </a:rPr>
              <a:t>when plotted looks like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donut.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79717"/>
            <a:ext cx="2774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12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670" y="473709"/>
            <a:ext cx="50272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Slot</a:t>
            </a:r>
            <a:r>
              <a:rPr spc="35" dirty="0"/>
              <a:t> </a:t>
            </a:r>
            <a:r>
              <a:rPr dirty="0"/>
              <a:t>&amp;</a:t>
            </a:r>
            <a:r>
              <a:rPr spc="20" dirty="0"/>
              <a:t> </a:t>
            </a:r>
            <a:r>
              <a:rPr dirty="0"/>
              <a:t>INF</a:t>
            </a:r>
            <a:r>
              <a:rPr spc="40" dirty="0"/>
              <a:t> </a:t>
            </a:r>
            <a:r>
              <a:rPr spc="-5" dirty="0"/>
              <a:t>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171702"/>
            <a:ext cx="7994015" cy="464947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2425" marR="302260" indent="-340360">
              <a:lnSpc>
                <a:spcPts val="3000"/>
              </a:lnSpc>
              <a:spcBef>
                <a:spcPts val="4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Slot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antenna: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slot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cut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from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large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(relative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slot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length)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metal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plate.</a:t>
            </a:r>
            <a:endParaRPr sz="2800">
              <a:latin typeface="Microsoft Sans Serif"/>
              <a:cs typeface="Microsoft Sans Serif"/>
            </a:endParaRPr>
          </a:p>
          <a:p>
            <a:pPr marL="1152525" lvl="1" indent="-226060">
              <a:lnSpc>
                <a:spcPts val="1895"/>
              </a:lnSpc>
              <a:buChar char="•"/>
              <a:tabLst>
                <a:tab pos="1152525" algn="l"/>
                <a:tab pos="11531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center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conductor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feeding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coaxial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cable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is</a:t>
            </a:r>
            <a:endParaRPr sz="2000">
              <a:latin typeface="Microsoft Sans Serif"/>
              <a:cs typeface="Microsoft Sans Serif"/>
            </a:endParaRPr>
          </a:p>
          <a:p>
            <a:pPr marL="1152525" marR="1042035">
              <a:lnSpc>
                <a:spcPts val="2080"/>
              </a:lnSpc>
              <a:spcBef>
                <a:spcPts val="175"/>
              </a:spcBef>
            </a:pPr>
            <a:r>
              <a:rPr sz="2000" dirty="0">
                <a:latin typeface="Microsoft Sans Serif"/>
                <a:cs typeface="Microsoft Sans Serif"/>
              </a:rPr>
              <a:t>connected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one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side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slot,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outside </a:t>
            </a:r>
            <a:r>
              <a:rPr sz="2000" dirty="0">
                <a:latin typeface="Microsoft Sans Serif"/>
                <a:cs typeface="Microsoft Sans Serif"/>
              </a:rPr>
              <a:t> conductor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cable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other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side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slot.</a:t>
            </a:r>
            <a:endParaRPr sz="20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3010"/>
              </a:lnSpc>
              <a:spcBef>
                <a:spcPts val="4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slot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length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some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(</a:t>
            </a:r>
            <a:r>
              <a:rPr sz="2800" dirty="0">
                <a:latin typeface="Symbol"/>
                <a:cs typeface="Symbol"/>
              </a:rPr>
              <a:t></a:t>
            </a:r>
            <a:r>
              <a:rPr sz="2800" dirty="0">
                <a:latin typeface="Microsoft Sans Serif"/>
                <a:cs typeface="Microsoft Sans Serif"/>
              </a:rPr>
              <a:t>/2)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for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slot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(</a:t>
            </a:r>
            <a:r>
              <a:rPr sz="2800" dirty="0">
                <a:latin typeface="Symbol"/>
                <a:cs typeface="Symbol"/>
              </a:rPr>
              <a:t></a:t>
            </a:r>
            <a:r>
              <a:rPr sz="2800" dirty="0">
                <a:latin typeface="Microsoft Sans Serif"/>
                <a:cs typeface="Microsoft Sans Serif"/>
              </a:rPr>
              <a:t>/4)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long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for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INF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antenna.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3100"/>
              </a:lnSpc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slot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INF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behave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similarly.</a:t>
            </a:r>
            <a:endParaRPr sz="2800">
              <a:latin typeface="Microsoft Sans Serif"/>
              <a:cs typeface="Microsoft Sans Serif"/>
            </a:endParaRPr>
          </a:p>
          <a:p>
            <a:pPr marL="1152525" marR="137160" lvl="1" indent="-226060">
              <a:lnSpc>
                <a:spcPts val="2090"/>
              </a:lnSpc>
              <a:spcBef>
                <a:spcPts val="200"/>
              </a:spcBef>
              <a:buChar char="•"/>
              <a:tabLst>
                <a:tab pos="1152525" algn="l"/>
                <a:tab pos="11531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slot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can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considered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loaded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version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INF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antenna.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load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quarter-wavelength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stub,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i.e.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narrowband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device.</a:t>
            </a:r>
            <a:endParaRPr sz="2000">
              <a:latin typeface="Microsoft Sans Serif"/>
              <a:cs typeface="Microsoft Sans Serif"/>
            </a:endParaRPr>
          </a:p>
          <a:p>
            <a:pPr marL="1152525" lvl="1" indent="-226060">
              <a:lnSpc>
                <a:spcPts val="1850"/>
              </a:lnSpc>
              <a:buChar char="•"/>
              <a:tabLst>
                <a:tab pos="1152525" algn="l"/>
                <a:tab pos="1153160" algn="l"/>
              </a:tabLst>
            </a:pPr>
            <a:r>
              <a:rPr sz="2000" dirty="0">
                <a:latin typeface="Microsoft Sans Serif"/>
                <a:cs typeface="Microsoft Sans Serif"/>
              </a:rPr>
              <a:t>When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feed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point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moved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short-circuited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end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endParaRPr sz="2000">
              <a:latin typeface="Microsoft Sans Serif"/>
              <a:cs typeface="Microsoft Sans Serif"/>
            </a:endParaRPr>
          </a:p>
          <a:p>
            <a:pPr marL="1152525" marR="239395">
              <a:lnSpc>
                <a:spcPct val="85100"/>
              </a:lnSpc>
              <a:spcBef>
                <a:spcPts val="180"/>
              </a:spcBef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9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slot</a:t>
            </a:r>
            <a:r>
              <a:rPr sz="2000" spc="9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(or</a:t>
            </a:r>
            <a:r>
              <a:rPr sz="2000" spc="10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INF)</a:t>
            </a:r>
            <a:r>
              <a:rPr sz="2000" spc="10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antenna,</a:t>
            </a:r>
            <a:r>
              <a:rPr sz="2000" spc="9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9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impedance</a:t>
            </a:r>
            <a:r>
              <a:rPr sz="2000" spc="9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decreases.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When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it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moved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slot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center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(or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open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INF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antenna),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impedance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increases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85902"/>
            <a:ext cx="8072755" cy="495236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52425" marR="6985" indent="-340360" algn="just">
              <a:lnSpc>
                <a:spcPct val="77500"/>
              </a:lnSpc>
              <a:spcBef>
                <a:spcPts val="85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radiation </a:t>
            </a:r>
            <a:r>
              <a:rPr sz="2800" spc="-5" dirty="0">
                <a:latin typeface="Times New Roman"/>
                <a:cs typeface="Times New Roman"/>
              </a:rPr>
              <a:t>of many antennas shows a pattern of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maxima</a:t>
            </a:r>
            <a:r>
              <a:rPr sz="2800" spc="6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</a:t>
            </a:r>
            <a:r>
              <a:rPr sz="2800" dirty="0">
                <a:latin typeface="Times New Roman"/>
                <a:cs typeface="Times New Roman"/>
              </a:rPr>
              <a:t> "</a:t>
            </a:r>
            <a:r>
              <a:rPr sz="2800" i="1" dirty="0">
                <a:latin typeface="Times New Roman"/>
                <a:cs typeface="Times New Roman"/>
              </a:rPr>
              <a:t>lobes</a:t>
            </a:r>
            <a:r>
              <a:rPr sz="2800" dirty="0">
                <a:latin typeface="Times New Roman"/>
                <a:cs typeface="Times New Roman"/>
              </a:rPr>
              <a:t>"</a:t>
            </a:r>
            <a:r>
              <a:rPr sz="2800" spc="6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at</a:t>
            </a:r>
            <a:r>
              <a:rPr sz="2800" spc="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various</a:t>
            </a:r>
            <a:r>
              <a:rPr sz="2800" spc="6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angles,</a:t>
            </a:r>
            <a:r>
              <a:rPr sz="2800" spc="6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separated</a:t>
            </a:r>
            <a:r>
              <a:rPr sz="2800" spc="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“</a:t>
            </a:r>
            <a:r>
              <a:rPr sz="2800" i="1" spc="-5" dirty="0">
                <a:latin typeface="Times New Roman"/>
                <a:cs typeface="Times New Roman"/>
              </a:rPr>
              <a:t>nulls</a:t>
            </a:r>
            <a:r>
              <a:rPr sz="2800" spc="-5" dirty="0">
                <a:latin typeface="Times New Roman"/>
                <a:cs typeface="Times New Roman"/>
              </a:rPr>
              <a:t>", angles where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radiation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falls to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zero.</a:t>
            </a:r>
            <a:endParaRPr sz="2800">
              <a:latin typeface="Times New Roman"/>
              <a:cs typeface="Times New Roman"/>
            </a:endParaRPr>
          </a:p>
          <a:p>
            <a:pPr marL="352425" marR="6350" indent="-340360" algn="just">
              <a:lnSpc>
                <a:spcPct val="75100"/>
              </a:lnSpc>
              <a:spcBef>
                <a:spcPts val="55"/>
              </a:spcBef>
              <a:buFont typeface="Microsoft Sans Serif"/>
              <a:buChar char="•"/>
              <a:tabLst>
                <a:tab pos="443230" algn="l"/>
              </a:tabLst>
            </a:pPr>
            <a:r>
              <a:rPr dirty="0"/>
              <a:t>	</a:t>
            </a:r>
            <a:r>
              <a:rPr sz="2800" spc="-5" dirty="0">
                <a:latin typeface="Times New Roman"/>
                <a:cs typeface="Times New Roman"/>
              </a:rPr>
              <a:t>This is because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radio waves emitted by different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parts of the antenna typically interfere, causing </a:t>
            </a:r>
            <a:r>
              <a:rPr sz="2700" spc="-5" dirty="0">
                <a:latin typeface="Times New Roman"/>
                <a:cs typeface="Times New Roman"/>
              </a:rPr>
              <a:t>maxima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at </a:t>
            </a:r>
            <a:r>
              <a:rPr sz="2700" spc="-5" dirty="0">
                <a:latin typeface="Times New Roman"/>
                <a:cs typeface="Times New Roman"/>
              </a:rPr>
              <a:t>angles </a:t>
            </a:r>
            <a:r>
              <a:rPr sz="2700" dirty="0">
                <a:latin typeface="Times New Roman"/>
                <a:cs typeface="Times New Roman"/>
              </a:rPr>
              <a:t>where the radio </a:t>
            </a:r>
            <a:r>
              <a:rPr sz="2700" spc="-5" dirty="0">
                <a:latin typeface="Times New Roman"/>
                <a:cs typeface="Times New Roman"/>
              </a:rPr>
              <a:t>waves arrive </a:t>
            </a:r>
            <a:r>
              <a:rPr sz="2700" dirty="0">
                <a:latin typeface="Times New Roman"/>
                <a:cs typeface="Times New Roman"/>
              </a:rPr>
              <a:t>at </a:t>
            </a:r>
            <a:r>
              <a:rPr sz="2700" spc="-5" dirty="0">
                <a:latin typeface="Times New Roman"/>
                <a:cs typeface="Times New Roman"/>
              </a:rPr>
              <a:t>distant </a:t>
            </a:r>
            <a:r>
              <a:rPr sz="2700" dirty="0">
                <a:latin typeface="Times New Roman"/>
                <a:cs typeface="Times New Roman"/>
              </a:rPr>
              <a:t>points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 phase, </a:t>
            </a:r>
            <a:r>
              <a:rPr sz="2700" spc="-5" dirty="0">
                <a:latin typeface="Times New Roman"/>
                <a:cs typeface="Times New Roman"/>
              </a:rPr>
              <a:t>and </a:t>
            </a:r>
            <a:r>
              <a:rPr sz="2700" dirty="0">
                <a:latin typeface="Times New Roman"/>
                <a:cs typeface="Times New Roman"/>
              </a:rPr>
              <a:t>zero </a:t>
            </a:r>
            <a:r>
              <a:rPr sz="2700" spc="-5" dirty="0">
                <a:latin typeface="Times New Roman"/>
                <a:cs typeface="Times New Roman"/>
              </a:rPr>
              <a:t>radiation </a:t>
            </a:r>
            <a:r>
              <a:rPr sz="2700" dirty="0">
                <a:latin typeface="Times New Roman"/>
                <a:cs typeface="Times New Roman"/>
              </a:rPr>
              <a:t>at other </a:t>
            </a:r>
            <a:r>
              <a:rPr sz="2700" spc="-5" dirty="0">
                <a:latin typeface="Times New Roman"/>
                <a:cs typeface="Times New Roman"/>
              </a:rPr>
              <a:t>angles </a:t>
            </a:r>
            <a:r>
              <a:rPr sz="2700" dirty="0">
                <a:latin typeface="Times New Roman"/>
                <a:cs typeface="Times New Roman"/>
              </a:rPr>
              <a:t>where 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radio</a:t>
            </a:r>
            <a:r>
              <a:rPr sz="2700" spc="-5" dirty="0">
                <a:latin typeface="Times New Roman"/>
                <a:cs typeface="Times New Roman"/>
              </a:rPr>
              <a:t> waves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arrive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out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of</a:t>
            </a:r>
            <a:r>
              <a:rPr sz="2700" dirty="0">
                <a:latin typeface="Times New Roman"/>
                <a:cs typeface="Times New Roman"/>
              </a:rPr>
              <a:t> phase.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75900"/>
              </a:lnSpc>
              <a:spcBef>
                <a:spcPts val="75"/>
              </a:spcBef>
              <a:buFont typeface="Microsoft Sans Serif"/>
              <a:buChar char="•"/>
              <a:tabLst>
                <a:tab pos="443230" algn="l"/>
              </a:tabLst>
            </a:pPr>
            <a:r>
              <a:rPr dirty="0"/>
              <a:t>	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directional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designed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project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waves </a:t>
            </a:r>
            <a:r>
              <a:rPr sz="2700" dirty="0">
                <a:latin typeface="Times New Roman"/>
                <a:cs typeface="Times New Roman"/>
              </a:rPr>
              <a:t>in a particular direction, the lobe in that </a:t>
            </a:r>
            <a:r>
              <a:rPr sz="2700" spc="-5" dirty="0">
                <a:latin typeface="Times New Roman"/>
                <a:cs typeface="Times New Roman"/>
              </a:rPr>
              <a:t>direction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designed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larger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than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others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called</a:t>
            </a:r>
            <a:r>
              <a:rPr sz="2700" spc="66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"</a:t>
            </a:r>
            <a:r>
              <a:rPr sz="2700" i="1" spc="-5" dirty="0">
                <a:latin typeface="Times New Roman"/>
                <a:cs typeface="Times New Roman"/>
              </a:rPr>
              <a:t>main</a:t>
            </a:r>
            <a:r>
              <a:rPr sz="2700" i="1" dirty="0">
                <a:latin typeface="Times New Roman"/>
                <a:cs typeface="Times New Roman"/>
              </a:rPr>
              <a:t> </a:t>
            </a:r>
            <a:r>
              <a:rPr sz="2700" i="1" spc="-5" dirty="0">
                <a:latin typeface="Times New Roman"/>
                <a:cs typeface="Times New Roman"/>
              </a:rPr>
              <a:t>lobe</a:t>
            </a:r>
            <a:r>
              <a:rPr sz="2700" spc="-5" dirty="0">
                <a:latin typeface="Times New Roman"/>
                <a:cs typeface="Times New Roman"/>
              </a:rPr>
              <a:t>".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80200"/>
              </a:lnSpc>
              <a:spcBef>
                <a:spcPts val="4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other lobes usually represent unwanted radiation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 are </a:t>
            </a:r>
            <a:r>
              <a:rPr sz="2700" spc="-5" dirty="0">
                <a:latin typeface="Times New Roman"/>
                <a:cs typeface="Times New Roman"/>
              </a:rPr>
              <a:t>called </a:t>
            </a:r>
            <a:r>
              <a:rPr sz="2700" dirty="0">
                <a:latin typeface="Times New Roman"/>
                <a:cs typeface="Times New Roman"/>
              </a:rPr>
              <a:t>“</a:t>
            </a:r>
            <a:r>
              <a:rPr sz="2700" i="1" dirty="0">
                <a:latin typeface="Times New Roman"/>
                <a:cs typeface="Times New Roman"/>
              </a:rPr>
              <a:t>sidelobes</a:t>
            </a:r>
            <a:r>
              <a:rPr sz="2700" dirty="0">
                <a:latin typeface="Times New Roman"/>
                <a:cs typeface="Times New Roman"/>
              </a:rPr>
              <a:t>". The axis </a:t>
            </a:r>
            <a:r>
              <a:rPr sz="2700" spc="-5" dirty="0">
                <a:latin typeface="Times New Roman"/>
                <a:cs typeface="Times New Roman"/>
              </a:rPr>
              <a:t>through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main </a:t>
            </a:r>
            <a:r>
              <a:rPr sz="2700" dirty="0">
                <a:latin typeface="Times New Roman"/>
                <a:cs typeface="Times New Roman"/>
              </a:rPr>
              <a:t> lobe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called</a:t>
            </a:r>
            <a:r>
              <a:rPr sz="2700" dirty="0">
                <a:latin typeface="Times New Roman"/>
                <a:cs typeface="Times New Roman"/>
              </a:rPr>
              <a:t> the </a:t>
            </a:r>
            <a:r>
              <a:rPr sz="2700" spc="-5" dirty="0">
                <a:latin typeface="Times New Roman"/>
                <a:cs typeface="Times New Roman"/>
              </a:rPr>
              <a:t>"</a:t>
            </a:r>
            <a:r>
              <a:rPr sz="2700" i="1" spc="-5" dirty="0">
                <a:latin typeface="Times New Roman"/>
                <a:cs typeface="Times New Roman"/>
              </a:rPr>
              <a:t>principle</a:t>
            </a:r>
            <a:r>
              <a:rPr sz="2700" i="1" dirty="0">
                <a:latin typeface="Times New Roman"/>
                <a:cs typeface="Times New Roman"/>
              </a:rPr>
              <a:t> axis</a:t>
            </a:r>
            <a:r>
              <a:rPr sz="2700" dirty="0">
                <a:latin typeface="Times New Roman"/>
                <a:cs typeface="Times New Roman"/>
              </a:rPr>
              <a:t>"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or “</a:t>
            </a:r>
            <a:r>
              <a:rPr sz="2700" i="1" dirty="0">
                <a:latin typeface="Times New Roman"/>
                <a:cs typeface="Times New Roman"/>
              </a:rPr>
              <a:t>boresight axis</a:t>
            </a:r>
            <a:r>
              <a:rPr sz="2700" dirty="0">
                <a:latin typeface="Times New Roman"/>
                <a:cs typeface="Times New Roman"/>
              </a:rPr>
              <a:t>".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3573" y="478282"/>
            <a:ext cx="42640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ANTENNA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GAIN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84122"/>
            <a:ext cx="8078470" cy="361822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52425" marR="5080" indent="-340360" algn="just">
              <a:lnSpc>
                <a:spcPct val="85800"/>
              </a:lnSpc>
              <a:spcBef>
                <a:spcPts val="57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Gain is a parameter which measures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degree of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directivity </a:t>
            </a:r>
            <a:r>
              <a:rPr sz="2700" dirty="0">
                <a:latin typeface="Times New Roman"/>
                <a:cs typeface="Times New Roman"/>
              </a:rPr>
              <a:t>of the </a:t>
            </a:r>
            <a:r>
              <a:rPr sz="2700" spc="-5" dirty="0">
                <a:latin typeface="Times New Roman"/>
                <a:cs typeface="Times New Roman"/>
              </a:rPr>
              <a:t>antenna's </a:t>
            </a:r>
            <a:r>
              <a:rPr sz="2700" dirty="0">
                <a:latin typeface="Times New Roman"/>
                <a:cs typeface="Times New Roman"/>
              </a:rPr>
              <a:t>radiation pattern. </a:t>
            </a:r>
            <a:r>
              <a:rPr sz="2700" spc="-5" dirty="0">
                <a:latin typeface="Times New Roman"/>
                <a:cs typeface="Times New Roman"/>
              </a:rPr>
              <a:t>A </a:t>
            </a:r>
            <a:r>
              <a:rPr sz="2700" spc="5" dirty="0">
                <a:latin typeface="Times New Roman"/>
                <a:cs typeface="Times New Roman"/>
              </a:rPr>
              <a:t>high- 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gain </a:t>
            </a:r>
            <a:r>
              <a:rPr sz="2700" spc="-5" dirty="0">
                <a:latin typeface="Times New Roman"/>
                <a:cs typeface="Times New Roman"/>
              </a:rPr>
              <a:t>antenna will preferentially </a:t>
            </a:r>
            <a:r>
              <a:rPr sz="2700" dirty="0">
                <a:latin typeface="Times New Roman"/>
                <a:cs typeface="Times New Roman"/>
              </a:rPr>
              <a:t>radiate in a particular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direction.</a:t>
            </a:r>
            <a:endParaRPr sz="2700">
              <a:latin typeface="Times New Roman"/>
              <a:cs typeface="Times New Roman"/>
            </a:endParaRPr>
          </a:p>
          <a:p>
            <a:pPr marL="352425" marR="6350" indent="-340360" algn="just">
              <a:lnSpc>
                <a:spcPct val="84700"/>
              </a:lnSpc>
              <a:spcBef>
                <a:spcPts val="3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Specifically,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i="1" spc="-5" dirty="0">
                <a:latin typeface="Times New Roman"/>
                <a:cs typeface="Times New Roman"/>
              </a:rPr>
              <a:t>antenna </a:t>
            </a:r>
            <a:r>
              <a:rPr sz="2800" i="1" dirty="0">
                <a:latin typeface="Times New Roman"/>
                <a:cs typeface="Times New Roman"/>
              </a:rPr>
              <a:t>gain</a:t>
            </a:r>
            <a:r>
              <a:rPr sz="2800" dirty="0">
                <a:latin typeface="Times New Roman"/>
                <a:cs typeface="Times New Roman"/>
              </a:rPr>
              <a:t>, </a:t>
            </a:r>
            <a:r>
              <a:rPr sz="2800" spc="-5" dirty="0">
                <a:latin typeface="Times New Roman"/>
                <a:cs typeface="Times New Roman"/>
              </a:rPr>
              <a:t>or </a:t>
            </a:r>
            <a:r>
              <a:rPr sz="2800" i="1" spc="-5" dirty="0">
                <a:latin typeface="Times New Roman"/>
                <a:cs typeface="Times New Roman"/>
              </a:rPr>
              <a:t>power gain </a:t>
            </a:r>
            <a:r>
              <a:rPr sz="2800" spc="-5" dirty="0">
                <a:latin typeface="Times New Roman"/>
                <a:cs typeface="Times New Roman"/>
              </a:rPr>
              <a:t>of an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antenna</a:t>
            </a:r>
            <a:r>
              <a:rPr sz="2700" spc="34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spc="3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defined</a:t>
            </a:r>
            <a:r>
              <a:rPr sz="2700" spc="36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as</a:t>
            </a:r>
            <a:r>
              <a:rPr sz="2700" spc="36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35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ratio</a:t>
            </a:r>
            <a:r>
              <a:rPr sz="2700" spc="35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35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3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intensity</a:t>
            </a:r>
            <a:r>
              <a:rPr sz="2700" spc="35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(power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per unit </a:t>
            </a:r>
            <a:r>
              <a:rPr sz="2700" spc="-5" dirty="0">
                <a:latin typeface="Times New Roman"/>
                <a:cs typeface="Times New Roman"/>
              </a:rPr>
              <a:t>surface) </a:t>
            </a:r>
            <a:r>
              <a:rPr sz="2700" dirty="0">
                <a:latin typeface="Times New Roman"/>
                <a:cs typeface="Times New Roman"/>
              </a:rPr>
              <a:t>radiated by the antenna in the </a:t>
            </a:r>
            <a:r>
              <a:rPr sz="2700" spc="-5" dirty="0">
                <a:latin typeface="Times New Roman"/>
                <a:cs typeface="Times New Roman"/>
              </a:rPr>
              <a:t>direction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 its </a:t>
            </a:r>
            <a:r>
              <a:rPr sz="2700" spc="-5" dirty="0">
                <a:latin typeface="Times New Roman"/>
                <a:cs typeface="Times New Roman"/>
              </a:rPr>
              <a:t>maximum </a:t>
            </a:r>
            <a:r>
              <a:rPr sz="2700" dirty="0">
                <a:latin typeface="Times New Roman"/>
                <a:cs typeface="Times New Roman"/>
              </a:rPr>
              <a:t>output, at </a:t>
            </a:r>
            <a:r>
              <a:rPr sz="2700" spc="-10" dirty="0">
                <a:latin typeface="Times New Roman"/>
                <a:cs typeface="Times New Roman"/>
              </a:rPr>
              <a:t>an </a:t>
            </a:r>
            <a:r>
              <a:rPr sz="2700" spc="-5" dirty="0">
                <a:latin typeface="Times New Roman"/>
                <a:cs typeface="Times New Roman"/>
              </a:rPr>
              <a:t>arbitrary distance, </a:t>
            </a:r>
            <a:r>
              <a:rPr sz="2700" dirty="0">
                <a:latin typeface="Times New Roman"/>
                <a:cs typeface="Times New Roman"/>
              </a:rPr>
              <a:t>divided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by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intensity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radiated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at</a:t>
            </a:r>
            <a:r>
              <a:rPr sz="2700" spc="-5" dirty="0">
                <a:latin typeface="Times New Roman"/>
                <a:cs typeface="Times New Roman"/>
              </a:rPr>
              <a:t> the</a:t>
            </a:r>
            <a:r>
              <a:rPr sz="2700" dirty="0">
                <a:latin typeface="Times New Roman"/>
                <a:cs typeface="Times New Roman"/>
              </a:rPr>
              <a:t> same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distance</a:t>
            </a:r>
            <a:r>
              <a:rPr sz="2700" dirty="0">
                <a:latin typeface="Times New Roman"/>
                <a:cs typeface="Times New Roman"/>
              </a:rPr>
              <a:t> by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hypothetical </a:t>
            </a:r>
            <a:r>
              <a:rPr sz="2700" dirty="0">
                <a:latin typeface="Times New Roman"/>
                <a:cs typeface="Times New Roman"/>
              </a:rPr>
              <a:t>isotropic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antenna.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58342"/>
            <a:ext cx="8152765" cy="40633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2425" marR="5080" indent="-340360" algn="just">
              <a:lnSpc>
                <a:spcPct val="91200"/>
              </a:lnSpc>
              <a:spcBef>
                <a:spcPts val="39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gain of an antenna is a passive phenomenon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-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power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not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added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antenna,</a:t>
            </a:r>
            <a:r>
              <a:rPr sz="2800" dirty="0">
                <a:latin typeface="Times New Roman"/>
                <a:cs typeface="Times New Roman"/>
              </a:rPr>
              <a:t> but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simply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redistributed to provide </a:t>
            </a:r>
            <a:r>
              <a:rPr sz="2700" spc="-5" dirty="0">
                <a:latin typeface="Times New Roman"/>
                <a:cs typeface="Times New Roman"/>
              </a:rPr>
              <a:t>more </a:t>
            </a:r>
            <a:r>
              <a:rPr sz="2700" dirty="0">
                <a:latin typeface="Times New Roman"/>
                <a:cs typeface="Times New Roman"/>
              </a:rPr>
              <a:t>radiated </a:t>
            </a:r>
            <a:r>
              <a:rPr sz="2700" spc="-5" dirty="0">
                <a:latin typeface="Times New Roman"/>
                <a:cs typeface="Times New Roman"/>
              </a:rPr>
              <a:t>power </a:t>
            </a:r>
            <a:r>
              <a:rPr sz="2700" dirty="0">
                <a:latin typeface="Times New Roman"/>
                <a:cs typeface="Times New Roman"/>
              </a:rPr>
              <a:t>in a </a:t>
            </a:r>
            <a:r>
              <a:rPr sz="2700" spc="-5" dirty="0">
                <a:latin typeface="Times New Roman"/>
                <a:cs typeface="Times New Roman"/>
              </a:rPr>
              <a:t>certain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direction</a:t>
            </a:r>
            <a:r>
              <a:rPr sz="2700" dirty="0">
                <a:latin typeface="Times New Roman"/>
                <a:cs typeface="Times New Roman"/>
              </a:rPr>
              <a:t> than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would</a:t>
            </a:r>
            <a:r>
              <a:rPr sz="2700" dirty="0">
                <a:latin typeface="Times New Roman"/>
                <a:cs typeface="Times New Roman"/>
              </a:rPr>
              <a:t> be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transmitted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by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isotropic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antenna.</a:t>
            </a:r>
            <a:endParaRPr sz="2700">
              <a:latin typeface="Times New Roman"/>
              <a:cs typeface="Times New Roman"/>
            </a:endParaRPr>
          </a:p>
          <a:p>
            <a:pPr marL="352425" marR="10795" indent="-340360" algn="just">
              <a:lnSpc>
                <a:spcPct val="91200"/>
              </a:lnSpc>
              <a:spcBef>
                <a:spcPts val="66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High-gain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have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advantage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longer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range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and</a:t>
            </a:r>
            <a:r>
              <a:rPr sz="2700" dirty="0">
                <a:latin typeface="Times New Roman"/>
                <a:cs typeface="Times New Roman"/>
              </a:rPr>
              <a:t> better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signal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quality,</a:t>
            </a:r>
            <a:r>
              <a:rPr sz="2700" dirty="0">
                <a:latin typeface="Times New Roman"/>
                <a:cs typeface="Times New Roman"/>
              </a:rPr>
              <a:t> but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must</a:t>
            </a:r>
            <a:r>
              <a:rPr sz="2700" dirty="0">
                <a:latin typeface="Times New Roman"/>
                <a:cs typeface="Times New Roman"/>
              </a:rPr>
              <a:t> be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aimed </a:t>
            </a:r>
            <a:r>
              <a:rPr sz="2700" dirty="0">
                <a:latin typeface="Times New Roman"/>
                <a:cs typeface="Times New Roman"/>
              </a:rPr>
              <a:t> carefully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 a </a:t>
            </a:r>
            <a:r>
              <a:rPr sz="2700" spc="-5" dirty="0">
                <a:latin typeface="Times New Roman"/>
                <a:cs typeface="Times New Roman"/>
              </a:rPr>
              <a:t>particular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direction.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250"/>
              </a:lnSpc>
              <a:spcBef>
                <a:spcPts val="50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Low-gain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have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shorter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range,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but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endParaRPr sz="2800">
              <a:latin typeface="Times New Roman"/>
              <a:cs typeface="Times New Roman"/>
            </a:endParaRPr>
          </a:p>
          <a:p>
            <a:pPr marL="352425" algn="just">
              <a:lnSpc>
                <a:spcPts val="3130"/>
              </a:lnSpc>
            </a:pPr>
            <a:r>
              <a:rPr sz="2700" spc="-5" dirty="0">
                <a:latin typeface="Times New Roman"/>
                <a:cs typeface="Times New Roman"/>
              </a:rPr>
              <a:t>orientation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</a:t>
            </a:r>
            <a:r>
              <a:rPr sz="2700" spc="1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is</a:t>
            </a:r>
            <a:r>
              <a:rPr sz="2700" spc="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relatively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inconsequential.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885190"/>
            <a:ext cx="8155940" cy="3589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2425" marR="5080" indent="-340360" algn="just">
              <a:lnSpc>
                <a:spcPct val="91500"/>
              </a:lnSpc>
              <a:spcBef>
                <a:spcPts val="38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For example, a dish antenna </a:t>
            </a:r>
            <a:r>
              <a:rPr sz="2800" dirty="0">
                <a:latin typeface="Times New Roman"/>
                <a:cs typeface="Times New Roman"/>
              </a:rPr>
              <a:t>on </a:t>
            </a:r>
            <a:r>
              <a:rPr sz="2800" spc="-5" dirty="0">
                <a:latin typeface="Times New Roman"/>
                <a:cs typeface="Times New Roman"/>
              </a:rPr>
              <a:t>a spacecraft is a </a:t>
            </a:r>
            <a:r>
              <a:rPr sz="2800" spc="15" dirty="0">
                <a:latin typeface="Times New Roman"/>
                <a:cs typeface="Times New Roman"/>
              </a:rPr>
              <a:t>high- 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gain device that must be pointed at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planet to be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effective, whereas a </a:t>
            </a:r>
            <a:r>
              <a:rPr sz="2700" spc="-5" dirty="0">
                <a:latin typeface="Times New Roman"/>
                <a:cs typeface="Times New Roman"/>
              </a:rPr>
              <a:t>typical </a:t>
            </a:r>
            <a:r>
              <a:rPr sz="2700" dirty="0">
                <a:latin typeface="Times New Roman"/>
                <a:cs typeface="Times New Roman"/>
              </a:rPr>
              <a:t>Wi-Fi </a:t>
            </a:r>
            <a:r>
              <a:rPr sz="2700" spc="-5" dirty="0">
                <a:latin typeface="Times New Roman"/>
                <a:cs typeface="Times New Roman"/>
              </a:rPr>
              <a:t>antenna </a:t>
            </a:r>
            <a:r>
              <a:rPr sz="2700" dirty="0">
                <a:latin typeface="Times New Roman"/>
                <a:cs typeface="Times New Roman"/>
              </a:rPr>
              <a:t>in a laptop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computer </a:t>
            </a:r>
            <a:r>
              <a:rPr sz="2700" spc="-5" dirty="0">
                <a:latin typeface="Times New Roman"/>
                <a:cs typeface="Times New Roman"/>
              </a:rPr>
              <a:t>is low-gain, </a:t>
            </a:r>
            <a:r>
              <a:rPr sz="2700" dirty="0">
                <a:latin typeface="Times New Roman"/>
                <a:cs typeface="Times New Roman"/>
              </a:rPr>
              <a:t>and </a:t>
            </a:r>
            <a:r>
              <a:rPr sz="2700" spc="-5" dirty="0">
                <a:latin typeface="Times New Roman"/>
                <a:cs typeface="Times New Roman"/>
              </a:rPr>
              <a:t>as </a:t>
            </a:r>
            <a:r>
              <a:rPr sz="2700" dirty="0">
                <a:latin typeface="Times New Roman"/>
                <a:cs typeface="Times New Roman"/>
              </a:rPr>
              <a:t>long </a:t>
            </a:r>
            <a:r>
              <a:rPr sz="2700" spc="-5" dirty="0">
                <a:latin typeface="Times New Roman"/>
                <a:cs typeface="Times New Roman"/>
              </a:rPr>
              <a:t>as </a:t>
            </a:r>
            <a:r>
              <a:rPr sz="2700" dirty="0">
                <a:latin typeface="Times New Roman"/>
                <a:cs typeface="Times New Roman"/>
              </a:rPr>
              <a:t>the base station </a:t>
            </a:r>
            <a:r>
              <a:rPr sz="2700" spc="-5" dirty="0">
                <a:latin typeface="Times New Roman"/>
                <a:cs typeface="Times New Roman"/>
              </a:rPr>
              <a:t>is </a:t>
            </a:r>
            <a:r>
              <a:rPr sz="2700" dirty="0">
                <a:latin typeface="Times New Roman"/>
                <a:cs typeface="Times New Roman"/>
              </a:rPr>
              <a:t> within </a:t>
            </a:r>
            <a:r>
              <a:rPr sz="2700" spc="-5" dirty="0">
                <a:latin typeface="Times New Roman"/>
                <a:cs typeface="Times New Roman"/>
              </a:rPr>
              <a:t>range, </a:t>
            </a:r>
            <a:r>
              <a:rPr sz="2700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antenna </a:t>
            </a:r>
            <a:r>
              <a:rPr sz="2700" spc="-10" dirty="0">
                <a:latin typeface="Times New Roman"/>
                <a:cs typeface="Times New Roman"/>
              </a:rPr>
              <a:t>can </a:t>
            </a:r>
            <a:r>
              <a:rPr sz="2700" spc="-5" dirty="0">
                <a:latin typeface="Times New Roman"/>
                <a:cs typeface="Times New Roman"/>
              </a:rPr>
              <a:t>be in any orientation in </a:t>
            </a:r>
            <a:r>
              <a:rPr sz="2700" dirty="0">
                <a:latin typeface="Times New Roman"/>
                <a:cs typeface="Times New Roman"/>
              </a:rPr>
              <a:t> space.</a:t>
            </a:r>
            <a:endParaRPr sz="2700">
              <a:latin typeface="Times New Roman"/>
              <a:cs typeface="Times New Roman"/>
            </a:endParaRPr>
          </a:p>
          <a:p>
            <a:pPr marL="352425" marR="9525" indent="-340360" algn="just">
              <a:lnSpc>
                <a:spcPct val="90600"/>
              </a:lnSpc>
              <a:spcBef>
                <a:spcPts val="65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practice,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half-wave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dipole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taken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reference </a:t>
            </a:r>
            <a:r>
              <a:rPr sz="2800" dirty="0">
                <a:latin typeface="Times New Roman"/>
                <a:cs typeface="Times New Roman"/>
              </a:rPr>
              <a:t>instead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dirty="0">
                <a:latin typeface="Times New Roman"/>
                <a:cs typeface="Times New Roman"/>
              </a:rPr>
              <a:t>the isotropic </a:t>
            </a:r>
            <a:r>
              <a:rPr sz="2800" spc="-5" dirty="0">
                <a:latin typeface="Times New Roman"/>
                <a:cs typeface="Times New Roman"/>
              </a:rPr>
              <a:t>radiator. The gain is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given in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dBd</a:t>
            </a:r>
            <a:r>
              <a:rPr sz="2800" b="1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(decibels </a:t>
            </a:r>
            <a:r>
              <a:rPr sz="2800" dirty="0">
                <a:latin typeface="Times New Roman"/>
                <a:cs typeface="Times New Roman"/>
              </a:rPr>
              <a:t>over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ipole)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2222" y="478282"/>
            <a:ext cx="60972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ANTENNA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EFFICIENCY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5666"/>
            <a:ext cx="8075930" cy="344614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52425" marR="5080" indent="-340360" algn="just">
              <a:lnSpc>
                <a:spcPct val="96200"/>
              </a:lnSpc>
              <a:spcBef>
                <a:spcPts val="22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Efficiency of a transmitting antenna is</a:t>
            </a:r>
            <a:r>
              <a:rPr sz="2800" dirty="0">
                <a:latin typeface="Times New Roman"/>
                <a:cs typeface="Times New Roman"/>
              </a:rPr>
              <a:t> the </a:t>
            </a:r>
            <a:r>
              <a:rPr sz="2800" spc="-5" dirty="0">
                <a:latin typeface="Times New Roman"/>
                <a:cs typeface="Times New Roman"/>
              </a:rPr>
              <a:t>ratio of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power </a:t>
            </a:r>
            <a:r>
              <a:rPr sz="2700" spc="-5" dirty="0">
                <a:latin typeface="Times New Roman"/>
                <a:cs typeface="Times New Roman"/>
              </a:rPr>
              <a:t>actually radiated </a:t>
            </a:r>
            <a:r>
              <a:rPr sz="2700" dirty="0">
                <a:latin typeface="Times New Roman"/>
                <a:cs typeface="Times New Roman"/>
              </a:rPr>
              <a:t>(in </a:t>
            </a:r>
            <a:r>
              <a:rPr sz="2700" spc="-5" dirty="0">
                <a:latin typeface="Times New Roman"/>
                <a:cs typeface="Times New Roman"/>
              </a:rPr>
              <a:t>all directions) </a:t>
            </a:r>
            <a:r>
              <a:rPr sz="2700" dirty="0">
                <a:latin typeface="Times New Roman"/>
                <a:cs typeface="Times New Roman"/>
              </a:rPr>
              <a:t>to the power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absorbed </a:t>
            </a:r>
            <a:r>
              <a:rPr sz="2700" dirty="0">
                <a:latin typeface="Times New Roman"/>
                <a:cs typeface="Times New Roman"/>
              </a:rPr>
              <a:t>by the </a:t>
            </a:r>
            <a:r>
              <a:rPr sz="2700" spc="-5" dirty="0">
                <a:latin typeface="Times New Roman"/>
                <a:cs typeface="Times New Roman"/>
              </a:rPr>
              <a:t>antenna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terminals.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100200"/>
              </a:lnSpc>
              <a:spcBef>
                <a:spcPts val="985"/>
              </a:spcBef>
              <a:buFont typeface="Times New Roman"/>
              <a:buChar char="•"/>
              <a:tabLst>
                <a:tab pos="441325" algn="l"/>
              </a:tabLst>
            </a:pPr>
            <a:r>
              <a:rPr dirty="0"/>
              <a:t>	</a:t>
            </a:r>
            <a:r>
              <a:rPr sz="2800" spc="-5" dirty="0">
                <a:latin typeface="Times New Roman"/>
                <a:cs typeface="Times New Roman"/>
              </a:rPr>
              <a:t>The power supplied </a:t>
            </a:r>
            <a:r>
              <a:rPr sz="2800" spc="-10" dirty="0">
                <a:latin typeface="Times New Roman"/>
                <a:cs typeface="Times New Roman"/>
              </a:rPr>
              <a:t>to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antenna terminals which </a:t>
            </a:r>
            <a:r>
              <a:rPr sz="2800" spc="-10" dirty="0">
                <a:latin typeface="Times New Roman"/>
                <a:cs typeface="Times New Roman"/>
              </a:rPr>
              <a:t>is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not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radiated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converted</a:t>
            </a:r>
            <a:r>
              <a:rPr sz="2700" dirty="0">
                <a:latin typeface="Times New Roman"/>
                <a:cs typeface="Times New Roman"/>
              </a:rPr>
              <a:t> into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heat.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This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usually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through loss </a:t>
            </a:r>
            <a:r>
              <a:rPr sz="2700" dirty="0">
                <a:latin typeface="Times New Roman"/>
                <a:cs typeface="Times New Roman"/>
              </a:rPr>
              <a:t>resistance in the </a:t>
            </a:r>
            <a:r>
              <a:rPr sz="2700" spc="-5" dirty="0">
                <a:latin typeface="Times New Roman"/>
                <a:cs typeface="Times New Roman"/>
              </a:rPr>
              <a:t>antenna's </a:t>
            </a:r>
            <a:r>
              <a:rPr sz="2700" spc="5" dirty="0">
                <a:latin typeface="Times New Roman"/>
                <a:cs typeface="Times New Roman"/>
              </a:rPr>
              <a:t>conductors, </a:t>
            </a:r>
            <a:r>
              <a:rPr sz="2700" spc="-5" dirty="0">
                <a:latin typeface="Times New Roman"/>
                <a:cs typeface="Times New Roman"/>
              </a:rPr>
              <a:t>but </a:t>
            </a:r>
            <a:r>
              <a:rPr sz="2700" dirty="0">
                <a:latin typeface="Times New Roman"/>
                <a:cs typeface="Times New Roman"/>
              </a:rPr>
              <a:t> can also be due to dielectric or magnetic </a:t>
            </a:r>
            <a:r>
              <a:rPr sz="2700" spc="-5" dirty="0">
                <a:latin typeface="Times New Roman"/>
                <a:cs typeface="Times New Roman"/>
              </a:rPr>
              <a:t>core losses </a:t>
            </a:r>
            <a:r>
              <a:rPr sz="2700" dirty="0">
                <a:latin typeface="Times New Roman"/>
                <a:cs typeface="Times New Roman"/>
              </a:rPr>
              <a:t>in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antennas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(or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</a:t>
            </a:r>
            <a:r>
              <a:rPr sz="2700" dirty="0">
                <a:latin typeface="Times New Roman"/>
                <a:cs typeface="Times New Roman"/>
              </a:rPr>
              <a:t> systems)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using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such</a:t>
            </a:r>
            <a:r>
              <a:rPr sz="2700" spc="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components.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6251" y="379221"/>
            <a:ext cx="412622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POLARIZATION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179322"/>
            <a:ext cx="8076565" cy="474916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2425" marR="7620" indent="-340360" algn="just">
              <a:lnSpc>
                <a:spcPct val="95000"/>
              </a:lnSpc>
              <a:spcBef>
                <a:spcPts val="26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spc="4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polarization</a:t>
            </a:r>
            <a:r>
              <a:rPr sz="2800" spc="4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4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</a:t>
            </a:r>
            <a:r>
              <a:rPr sz="2800" spc="4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antenna</a:t>
            </a:r>
            <a:r>
              <a:rPr sz="2800" spc="4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spc="4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4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orientation</a:t>
            </a:r>
            <a:r>
              <a:rPr sz="2800" spc="4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electric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field</a:t>
            </a:r>
            <a:r>
              <a:rPr sz="2700" dirty="0">
                <a:latin typeface="Times New Roman"/>
                <a:cs typeface="Times New Roman"/>
              </a:rPr>
              <a:t> (E-plane)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radio</a:t>
            </a:r>
            <a:r>
              <a:rPr sz="2700" dirty="0">
                <a:latin typeface="Times New Roman"/>
                <a:cs typeface="Times New Roman"/>
              </a:rPr>
              <a:t> wave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with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respect </a:t>
            </a:r>
            <a:r>
              <a:rPr sz="2700" dirty="0">
                <a:latin typeface="Times New Roman"/>
                <a:cs typeface="Times New Roman"/>
              </a:rPr>
              <a:t>to </a:t>
            </a:r>
            <a:r>
              <a:rPr sz="2700" spc="5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Earth's surface </a:t>
            </a:r>
            <a:r>
              <a:rPr sz="2700" dirty="0">
                <a:latin typeface="Times New Roman"/>
                <a:cs typeface="Times New Roman"/>
              </a:rPr>
              <a:t>and </a:t>
            </a:r>
            <a:r>
              <a:rPr sz="2700" spc="-5" dirty="0">
                <a:latin typeface="Times New Roman"/>
                <a:cs typeface="Times New Roman"/>
              </a:rPr>
              <a:t>is determined </a:t>
            </a:r>
            <a:r>
              <a:rPr sz="2700" dirty="0">
                <a:latin typeface="Times New Roman"/>
                <a:cs typeface="Times New Roman"/>
              </a:rPr>
              <a:t>by the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physical</a:t>
            </a:r>
            <a:r>
              <a:rPr sz="2700" spc="-5" dirty="0">
                <a:latin typeface="Times New Roman"/>
                <a:cs typeface="Times New Roman"/>
              </a:rPr>
              <a:t> structure</a:t>
            </a:r>
            <a:r>
              <a:rPr sz="2700" dirty="0">
                <a:latin typeface="Times New Roman"/>
                <a:cs typeface="Times New Roman"/>
              </a:rPr>
              <a:t> of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 antenna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by</a:t>
            </a:r>
            <a:r>
              <a:rPr sz="2700" dirty="0">
                <a:latin typeface="Times New Roman"/>
                <a:cs typeface="Times New Roman"/>
              </a:rPr>
              <a:t> its </a:t>
            </a:r>
            <a:r>
              <a:rPr sz="2700" spc="-5" dirty="0">
                <a:latin typeface="Times New Roman"/>
                <a:cs typeface="Times New Roman"/>
              </a:rPr>
              <a:t>orientation.</a:t>
            </a:r>
            <a:endParaRPr sz="2700">
              <a:latin typeface="Times New Roman"/>
              <a:cs typeface="Times New Roman"/>
            </a:endParaRPr>
          </a:p>
          <a:p>
            <a:pPr marL="352425" marR="10160" indent="-340360" algn="just">
              <a:lnSpc>
                <a:spcPts val="2880"/>
              </a:lnSpc>
              <a:spcBef>
                <a:spcPts val="127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simple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straight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will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have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one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polarization when mounted vertically, and a different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polarization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when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mounted horizontally.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84700"/>
              </a:lnSpc>
              <a:spcBef>
                <a:spcPts val="5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Reflections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generally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affect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polarization.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waves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most important reflector is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ionosphere -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signals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which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reflect</a:t>
            </a:r>
            <a:r>
              <a:rPr sz="2800" dirty="0">
                <a:latin typeface="Times New Roman"/>
                <a:cs typeface="Times New Roman"/>
              </a:rPr>
              <a:t> from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will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have</a:t>
            </a:r>
            <a:r>
              <a:rPr sz="2800" dirty="0">
                <a:latin typeface="Times New Roman"/>
                <a:cs typeface="Times New Roman"/>
              </a:rPr>
              <a:t> their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polarization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changed</a:t>
            </a:r>
            <a:endParaRPr sz="28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250"/>
              </a:lnSpc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LF,VLF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vertically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polarized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4182" y="478282"/>
            <a:ext cx="36893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BEA</a:t>
            </a:r>
            <a:r>
              <a:rPr spc="-15" dirty="0">
                <a:latin typeface="Times New Roman"/>
                <a:cs typeface="Times New Roman"/>
              </a:rPr>
              <a:t>M</a:t>
            </a:r>
            <a:r>
              <a:rPr spc="-5" dirty="0">
                <a:latin typeface="Times New Roman"/>
                <a:cs typeface="Times New Roman"/>
              </a:rPr>
              <a:t>-</a:t>
            </a:r>
            <a:r>
              <a:rPr dirty="0">
                <a:latin typeface="Times New Roman"/>
                <a:cs typeface="Times New Roman"/>
              </a:rPr>
              <a:t>WIDTH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69466"/>
            <a:ext cx="8073390" cy="24993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2425" marR="5080" indent="-340360" algn="just">
              <a:lnSpc>
                <a:spcPct val="91200"/>
              </a:lnSpc>
              <a:spcBef>
                <a:spcPts val="39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Beam-width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defined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angular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separation </a:t>
            </a:r>
            <a:r>
              <a:rPr sz="2700" dirty="0">
                <a:latin typeface="Times New Roman"/>
                <a:cs typeface="Times New Roman"/>
              </a:rPr>
              <a:t>between the </a:t>
            </a:r>
            <a:r>
              <a:rPr sz="2700" spc="-5" dirty="0">
                <a:latin typeface="Times New Roman"/>
                <a:cs typeface="Times New Roman"/>
              </a:rPr>
              <a:t>two </a:t>
            </a:r>
            <a:r>
              <a:rPr sz="2700" dirty="0">
                <a:latin typeface="Times New Roman"/>
                <a:cs typeface="Times New Roman"/>
              </a:rPr>
              <a:t>half power points on power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density radiation </a:t>
            </a:r>
            <a:r>
              <a:rPr sz="2700" spc="-5" dirty="0">
                <a:latin typeface="Times New Roman"/>
                <a:cs typeface="Times New Roman"/>
              </a:rPr>
              <a:t>pattern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OR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204"/>
              </a:lnSpc>
              <a:spcBef>
                <a:spcPts val="27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Angular separation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between </a:t>
            </a:r>
            <a:r>
              <a:rPr sz="2800" dirty="0">
                <a:latin typeface="Times New Roman"/>
                <a:cs typeface="Times New Roman"/>
              </a:rPr>
              <a:t>two </a:t>
            </a:r>
            <a:r>
              <a:rPr sz="2800" spc="-5" dirty="0">
                <a:latin typeface="Times New Roman"/>
                <a:cs typeface="Times New Roman"/>
              </a:rPr>
              <a:t>3dB down</a:t>
            </a:r>
            <a:r>
              <a:rPr sz="2800" dirty="0">
                <a:latin typeface="Times New Roman"/>
                <a:cs typeface="Times New Roman"/>
              </a:rPr>
              <a:t> points </a:t>
            </a:r>
            <a:r>
              <a:rPr sz="2800" spc="-5" dirty="0">
                <a:latin typeface="Times New Roman"/>
                <a:cs typeface="Times New Roman"/>
              </a:rPr>
              <a:t>on</a:t>
            </a:r>
            <a:endParaRPr sz="2800">
              <a:latin typeface="Times New Roman"/>
              <a:cs typeface="Times New Roman"/>
            </a:endParaRPr>
          </a:p>
          <a:p>
            <a:pPr marL="352425" algn="just">
              <a:lnSpc>
                <a:spcPts val="3085"/>
              </a:lnSpc>
            </a:pP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field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strength of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radiation pattern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ct val="100000"/>
              </a:lnSpc>
              <a:spcBef>
                <a:spcPts val="29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It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expressed in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degrees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71587"/>
            <a:ext cx="7986599" cy="4854178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055" y="2288539"/>
            <a:ext cx="2643079" cy="26015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9861" y="478282"/>
            <a:ext cx="57556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Times New Roman"/>
                <a:cs typeface="Times New Roman"/>
              </a:rPr>
              <a:t>ISOTROPIC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47998" y="1502410"/>
            <a:ext cx="4834890" cy="48031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0520" marR="5080" indent="-338455" algn="just">
              <a:lnSpc>
                <a:spcPct val="91200"/>
              </a:lnSpc>
              <a:spcBef>
                <a:spcPts val="390"/>
              </a:spcBef>
              <a:buFont typeface="Times New Roman"/>
              <a:buChar char="•"/>
              <a:tabLst>
                <a:tab pos="351155" algn="l"/>
              </a:tabLst>
            </a:pPr>
            <a:r>
              <a:rPr sz="2800" b="1" i="1" spc="-5" dirty="0">
                <a:latin typeface="Times New Roman"/>
                <a:cs typeface="Times New Roman"/>
              </a:rPr>
              <a:t>Isotropic </a:t>
            </a:r>
            <a:r>
              <a:rPr sz="2800" b="1" i="1" dirty="0">
                <a:latin typeface="Times New Roman"/>
                <a:cs typeface="Times New Roman"/>
              </a:rPr>
              <a:t>antenna </a:t>
            </a:r>
            <a:r>
              <a:rPr sz="2800" b="1" i="1" spc="-5" dirty="0">
                <a:latin typeface="Times New Roman"/>
                <a:cs typeface="Times New Roman"/>
              </a:rPr>
              <a:t>or isotropic </a:t>
            </a:r>
            <a:r>
              <a:rPr sz="2800" b="1" i="1" dirty="0">
                <a:latin typeface="Times New Roman"/>
                <a:cs typeface="Times New Roman"/>
              </a:rPr>
              <a:t> </a:t>
            </a:r>
            <a:r>
              <a:rPr sz="2700" b="1" i="1" dirty="0">
                <a:latin typeface="Times New Roman"/>
                <a:cs typeface="Times New Roman"/>
              </a:rPr>
              <a:t>radiator</a:t>
            </a:r>
            <a:r>
              <a:rPr sz="2700" b="1" i="1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a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hypothetical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(not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physically</a:t>
            </a:r>
            <a:r>
              <a:rPr sz="2700" dirty="0">
                <a:latin typeface="Times New Roman"/>
                <a:cs typeface="Times New Roman"/>
              </a:rPr>
              <a:t> realizable)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concept,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used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as</a:t>
            </a:r>
            <a:r>
              <a:rPr sz="2700" dirty="0">
                <a:latin typeface="Times New Roman"/>
                <a:cs typeface="Times New Roman"/>
              </a:rPr>
              <a:t> a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useful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reference</a:t>
            </a:r>
            <a:r>
              <a:rPr sz="2700" dirty="0">
                <a:latin typeface="Times New Roman"/>
                <a:cs typeface="Times New Roman"/>
              </a:rPr>
              <a:t> to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describe real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antennas.</a:t>
            </a:r>
            <a:endParaRPr sz="2700">
              <a:latin typeface="Times New Roman"/>
              <a:cs typeface="Times New Roman"/>
            </a:endParaRPr>
          </a:p>
          <a:p>
            <a:pPr marL="350520" marR="826769" indent="-338455" algn="just">
              <a:lnSpc>
                <a:spcPts val="3060"/>
              </a:lnSpc>
              <a:spcBef>
                <a:spcPts val="720"/>
              </a:spcBef>
              <a:buChar char="•"/>
              <a:tabLst>
                <a:tab pos="351155" algn="l"/>
              </a:tabLst>
            </a:pPr>
            <a:r>
              <a:rPr sz="2800" spc="-5" dirty="0">
                <a:latin typeface="Times New Roman"/>
                <a:cs typeface="Times New Roman"/>
              </a:rPr>
              <a:t>Isotropic antenna radiates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equally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 all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directions.</a:t>
            </a:r>
            <a:endParaRPr sz="2800">
              <a:latin typeface="Times New Roman"/>
              <a:cs typeface="Times New Roman"/>
            </a:endParaRPr>
          </a:p>
          <a:p>
            <a:pPr marL="757555" marR="52705" indent="-287020">
              <a:lnSpc>
                <a:spcPct val="90300"/>
              </a:lnSpc>
              <a:spcBef>
                <a:spcPts val="540"/>
              </a:spcBef>
            </a:pPr>
            <a:r>
              <a:rPr sz="2800" spc="-5" dirty="0">
                <a:latin typeface="Times New Roman"/>
                <a:cs typeface="Times New Roman"/>
              </a:rPr>
              <a:t>– Its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radiation pattern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represented </a:t>
            </a:r>
            <a:r>
              <a:rPr sz="2800" dirty="0">
                <a:latin typeface="Times New Roman"/>
                <a:cs typeface="Times New Roman"/>
              </a:rPr>
              <a:t>by </a:t>
            </a:r>
            <a:r>
              <a:rPr sz="2800" spc="-5" dirty="0">
                <a:latin typeface="Times New Roman"/>
                <a:cs typeface="Times New Roman"/>
              </a:rPr>
              <a:t>a sphere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whose center coincides with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location </a:t>
            </a:r>
            <a:r>
              <a:rPr sz="2800" dirty="0">
                <a:latin typeface="Times New Roman"/>
                <a:cs typeface="Times New Roman"/>
              </a:rPr>
              <a:t>of the isotropic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radiator.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2027047"/>
            <a:ext cx="7766684" cy="304165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619125" marR="6985" indent="-607060" algn="just">
              <a:lnSpc>
                <a:spcPct val="97000"/>
              </a:lnSpc>
              <a:spcBef>
                <a:spcPts val="195"/>
              </a:spcBef>
              <a:buSzPct val="89285"/>
              <a:buChar char="•"/>
              <a:tabLst>
                <a:tab pos="619760" algn="l"/>
              </a:tabLst>
            </a:pPr>
            <a:r>
              <a:rPr sz="2800" spc="-5" dirty="0">
                <a:latin typeface="Times New Roman"/>
                <a:cs typeface="Times New Roman"/>
              </a:rPr>
              <a:t>It is considered to be a </a:t>
            </a:r>
            <a:r>
              <a:rPr sz="2800" dirty="0">
                <a:latin typeface="Times New Roman"/>
                <a:cs typeface="Times New Roman"/>
              </a:rPr>
              <a:t>point </a:t>
            </a:r>
            <a:r>
              <a:rPr sz="2800" spc="-5" dirty="0">
                <a:latin typeface="Times New Roman"/>
                <a:cs typeface="Times New Roman"/>
              </a:rPr>
              <a:t>in space with no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dimensions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no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mass.</a:t>
            </a:r>
            <a:r>
              <a:rPr sz="2800" dirty="0">
                <a:latin typeface="Times New Roman"/>
                <a:cs typeface="Times New Roman"/>
              </a:rPr>
              <a:t> This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cannot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physically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exist,</a:t>
            </a:r>
            <a:r>
              <a:rPr sz="2800" dirty="0">
                <a:latin typeface="Times New Roman"/>
                <a:cs typeface="Times New Roman"/>
              </a:rPr>
              <a:t> but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useful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theoretical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model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comparison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all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other antennas.</a:t>
            </a:r>
            <a:endParaRPr sz="2800">
              <a:latin typeface="Times New Roman"/>
              <a:cs typeface="Times New Roman"/>
            </a:endParaRPr>
          </a:p>
          <a:p>
            <a:pPr marL="619125" marR="5080" indent="-607060" algn="just">
              <a:lnSpc>
                <a:spcPct val="95500"/>
              </a:lnSpc>
              <a:spcBef>
                <a:spcPts val="1100"/>
              </a:spcBef>
              <a:buSzPct val="89285"/>
              <a:buChar char="•"/>
              <a:tabLst>
                <a:tab pos="619760" algn="l"/>
              </a:tabLst>
            </a:pPr>
            <a:r>
              <a:rPr sz="2800" spc="-5" dirty="0">
                <a:latin typeface="Times New Roman"/>
                <a:cs typeface="Times New Roman"/>
              </a:rPr>
              <a:t>Most antennas' </a:t>
            </a:r>
            <a:r>
              <a:rPr sz="2800" dirty="0">
                <a:latin typeface="Times New Roman"/>
                <a:cs typeface="Times New Roman"/>
              </a:rPr>
              <a:t>gains </a:t>
            </a:r>
            <a:r>
              <a:rPr sz="2800" spc="-5" dirty="0">
                <a:latin typeface="Times New Roman"/>
                <a:cs typeface="Times New Roman"/>
              </a:rPr>
              <a:t>are measured with reference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</a:t>
            </a:r>
            <a:r>
              <a:rPr sz="2800" dirty="0">
                <a:latin typeface="Times New Roman"/>
                <a:cs typeface="Times New Roman"/>
              </a:rPr>
              <a:t> isotropic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radiator,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rated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dBi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(decibels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with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respect</a:t>
            </a:r>
            <a:r>
              <a:rPr sz="2700" dirty="0">
                <a:latin typeface="Times New Roman"/>
                <a:cs typeface="Times New Roman"/>
              </a:rPr>
              <a:t> to an </a:t>
            </a:r>
            <a:r>
              <a:rPr sz="2700" spc="-5" dirty="0">
                <a:latin typeface="Times New Roman"/>
                <a:cs typeface="Times New Roman"/>
              </a:rPr>
              <a:t>isotropic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radiator).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901" y="2018029"/>
            <a:ext cx="7045319" cy="44030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3700" rIns="0" bIns="0" rtlCol="0">
            <a:spAutoFit/>
          </a:bodyPr>
          <a:lstStyle/>
          <a:p>
            <a:pPr marL="2540" marR="9525" algn="ctr">
              <a:lnSpc>
                <a:spcPct val="100000"/>
              </a:lnSpc>
              <a:spcBef>
                <a:spcPts val="350"/>
              </a:spcBef>
            </a:pPr>
            <a:r>
              <a:rPr sz="4000" spc="-10" dirty="0"/>
              <a:t>Example</a:t>
            </a:r>
            <a:endParaRPr sz="4000"/>
          </a:p>
          <a:p>
            <a:pPr marL="2540" algn="ctr">
              <a:lnSpc>
                <a:spcPct val="100000"/>
              </a:lnSpc>
              <a:spcBef>
                <a:spcPts val="130"/>
              </a:spcBef>
            </a:pPr>
            <a:r>
              <a:rPr sz="1950" spc="-5" dirty="0"/>
              <a:t>double-layer</a:t>
            </a:r>
            <a:r>
              <a:rPr sz="1950" spc="20" dirty="0"/>
              <a:t> </a:t>
            </a:r>
            <a:r>
              <a:rPr sz="1950" spc="-5" dirty="0"/>
              <a:t>printed</a:t>
            </a:r>
            <a:r>
              <a:rPr sz="1950" spc="10" dirty="0"/>
              <a:t> </a:t>
            </a:r>
            <a:r>
              <a:rPr sz="1950" dirty="0"/>
              <a:t>Yagi</a:t>
            </a:r>
            <a:r>
              <a:rPr sz="1950" spc="20" dirty="0"/>
              <a:t> </a:t>
            </a:r>
            <a:r>
              <a:rPr sz="1950" spc="-5" dirty="0"/>
              <a:t>antenna</a:t>
            </a:r>
            <a:endParaRPr sz="1950"/>
          </a:p>
        </p:txBody>
      </p:sp>
      <p:sp>
        <p:nvSpPr>
          <p:cNvPr id="4" name="object 4"/>
          <p:cNvSpPr txBox="1"/>
          <p:nvPr/>
        </p:nvSpPr>
        <p:spPr>
          <a:xfrm>
            <a:off x="356108" y="5173217"/>
            <a:ext cx="3061335" cy="5486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1960"/>
              </a:lnSpc>
              <a:spcBef>
                <a:spcPts val="330"/>
              </a:spcBef>
            </a:pPr>
            <a:r>
              <a:rPr sz="1800" spc="-5" dirty="0">
                <a:latin typeface="Microsoft Sans Serif"/>
                <a:cs typeface="Microsoft Sans Serif"/>
              </a:rPr>
              <a:t>Note: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no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galvanic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contact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with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director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6185103"/>
            <a:ext cx="119126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Microsoft Sans Serif"/>
                <a:cs typeface="Microsoft Sans Serif"/>
              </a:rPr>
              <a:t>Source:</a:t>
            </a:r>
            <a:r>
              <a:rPr sz="950" spc="-10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N</a:t>
            </a:r>
            <a:r>
              <a:rPr sz="950" spc="-10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Gregorieva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70823" y="6165291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13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1783" y="508761"/>
            <a:ext cx="7515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imes New Roman"/>
                <a:cs typeface="Times New Roman"/>
              </a:rPr>
              <a:t>HALF WAVE DIPOLE</a:t>
            </a:r>
            <a:r>
              <a:rPr sz="4000" spc="-15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Times New Roman"/>
                <a:cs typeface="Times New Roman"/>
              </a:rPr>
              <a:t>ANTENNA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34998"/>
            <a:ext cx="8074659" cy="3965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 algn="just">
              <a:lnSpc>
                <a:spcPts val="3245"/>
              </a:lnSpc>
              <a:spcBef>
                <a:spcPts val="9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half-wave</a:t>
            </a:r>
            <a:r>
              <a:rPr sz="2800" b="1" dirty="0">
                <a:latin typeface="Times New Roman"/>
                <a:cs typeface="Times New Roman"/>
              </a:rPr>
              <a:t> dipole</a:t>
            </a:r>
            <a:r>
              <a:rPr sz="2800" b="1" spc="-5" dirty="0">
                <a:latin typeface="Times New Roman"/>
                <a:cs typeface="Times New Roman"/>
              </a:rPr>
              <a:t> antenna</a:t>
            </a:r>
            <a:r>
              <a:rPr sz="2800" b="1" spc="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 </a:t>
            </a:r>
            <a:r>
              <a:rPr sz="2800" dirty="0">
                <a:latin typeface="Times New Roman"/>
                <a:cs typeface="Times New Roman"/>
              </a:rPr>
              <a:t>just </a:t>
            </a:r>
            <a:r>
              <a:rPr sz="2800" spc="-5" dirty="0">
                <a:latin typeface="Times New Roman"/>
                <a:cs typeface="Times New Roman"/>
              </a:rPr>
              <a:t>a special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case</a:t>
            </a:r>
            <a:endParaRPr sz="2800">
              <a:latin typeface="Times New Roman"/>
              <a:cs typeface="Times New Roman"/>
            </a:endParaRPr>
          </a:p>
          <a:p>
            <a:pPr marL="352425" algn="just">
              <a:lnSpc>
                <a:spcPts val="3125"/>
              </a:lnSpc>
            </a:pP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dipole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antenna.</a:t>
            </a:r>
            <a:endParaRPr sz="2700">
              <a:latin typeface="Times New Roman"/>
              <a:cs typeface="Times New Roman"/>
            </a:endParaRPr>
          </a:p>
          <a:p>
            <a:pPr marL="352425" marR="6985" indent="-340360" algn="just">
              <a:lnSpc>
                <a:spcPct val="96200"/>
              </a:lnSpc>
              <a:spcBef>
                <a:spcPts val="107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Half-wave term means that the length of this dipole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antenna </a:t>
            </a:r>
            <a:r>
              <a:rPr sz="2700" spc="-5" dirty="0">
                <a:latin typeface="Times New Roman"/>
                <a:cs typeface="Times New Roman"/>
              </a:rPr>
              <a:t>is equal</a:t>
            </a:r>
            <a:r>
              <a:rPr sz="2700" dirty="0">
                <a:latin typeface="Times New Roman"/>
                <a:cs typeface="Times New Roman"/>
              </a:rPr>
              <a:t> to a half-wavelength </a:t>
            </a:r>
            <a:r>
              <a:rPr sz="2700" spc="-10" dirty="0">
                <a:latin typeface="Times New Roman"/>
                <a:cs typeface="Times New Roman"/>
              </a:rPr>
              <a:t>at</a:t>
            </a:r>
            <a:r>
              <a:rPr sz="2700" spc="65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the frequency </a:t>
            </a:r>
            <a:r>
              <a:rPr sz="2700" dirty="0">
                <a:latin typeface="Times New Roman"/>
                <a:cs typeface="Times New Roman"/>
              </a:rPr>
              <a:t> of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operation.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7100"/>
              </a:lnSpc>
              <a:spcBef>
                <a:spcPts val="108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dipole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basis</a:t>
            </a:r>
            <a:r>
              <a:rPr sz="2800" dirty="0">
                <a:latin typeface="Times New Roman"/>
                <a:cs typeface="Times New Roman"/>
              </a:rPr>
              <a:t> for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most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designs,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balanced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component,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equal</a:t>
            </a:r>
            <a:r>
              <a:rPr sz="2800" dirty="0">
                <a:latin typeface="Times New Roman"/>
                <a:cs typeface="Times New Roman"/>
              </a:rPr>
              <a:t> but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opposite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voltages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currents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applied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at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its</a:t>
            </a:r>
            <a:r>
              <a:rPr sz="2800" dirty="0">
                <a:latin typeface="Times New Roman"/>
                <a:cs typeface="Times New Roman"/>
              </a:rPr>
              <a:t> two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terminals </a:t>
            </a:r>
            <a:r>
              <a:rPr sz="2800" dirty="0">
                <a:latin typeface="Times New Roman"/>
                <a:cs typeface="Times New Roman"/>
              </a:rPr>
              <a:t>through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 balanced transmission line.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45666"/>
            <a:ext cx="8075930" cy="395668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52425" marR="5080" indent="-340360" algn="just">
              <a:lnSpc>
                <a:spcPct val="96200"/>
              </a:lnSpc>
              <a:spcBef>
                <a:spcPts val="22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To make it crystal clear, if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antenna is to radiate at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600 </a:t>
            </a:r>
            <a:r>
              <a:rPr sz="2700" spc="-5" dirty="0">
                <a:latin typeface="Times New Roman"/>
                <a:cs typeface="Times New Roman"/>
              </a:rPr>
              <a:t>MHz, </a:t>
            </a:r>
            <a:r>
              <a:rPr sz="2700" dirty="0">
                <a:latin typeface="Times New Roman"/>
                <a:cs typeface="Times New Roman"/>
              </a:rPr>
              <a:t>what </a:t>
            </a:r>
            <a:r>
              <a:rPr sz="2700" spc="-5" dirty="0">
                <a:latin typeface="Times New Roman"/>
                <a:cs typeface="Times New Roman"/>
              </a:rPr>
              <a:t>size </a:t>
            </a:r>
            <a:r>
              <a:rPr sz="2700" dirty="0">
                <a:latin typeface="Times New Roman"/>
                <a:cs typeface="Times New Roman"/>
              </a:rPr>
              <a:t>should the half-wavelength dipole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be?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295"/>
              </a:lnSpc>
              <a:spcBef>
                <a:spcPts val="994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One</a:t>
            </a:r>
            <a:r>
              <a:rPr sz="2800" spc="2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wavelength</a:t>
            </a:r>
            <a:r>
              <a:rPr sz="2800" spc="2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at</a:t>
            </a:r>
            <a:r>
              <a:rPr sz="2800" spc="2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600</a:t>
            </a:r>
            <a:r>
              <a:rPr sz="2800" spc="2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MHz</a:t>
            </a:r>
            <a:r>
              <a:rPr sz="2800" spc="2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spc="2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=</a:t>
            </a:r>
            <a:r>
              <a:rPr sz="2800" spc="305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c</a:t>
            </a:r>
            <a:r>
              <a:rPr sz="2800" i="1" spc="265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/</a:t>
            </a:r>
            <a:r>
              <a:rPr sz="2800" i="1" spc="275" dirty="0">
                <a:latin typeface="Times New Roman"/>
                <a:cs typeface="Times New Roman"/>
              </a:rPr>
              <a:t> </a:t>
            </a:r>
            <a:r>
              <a:rPr sz="2800" i="1" spc="-5" dirty="0">
                <a:latin typeface="Times New Roman"/>
                <a:cs typeface="Times New Roman"/>
              </a:rPr>
              <a:t>f</a:t>
            </a:r>
            <a:r>
              <a:rPr sz="2800" i="1" spc="2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=</a:t>
            </a:r>
            <a:r>
              <a:rPr sz="2800" spc="2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0.5</a:t>
            </a:r>
            <a:r>
              <a:rPr sz="2800" spc="2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meters.</a:t>
            </a:r>
            <a:endParaRPr sz="2800">
              <a:latin typeface="Times New Roman"/>
              <a:cs typeface="Times New Roman"/>
            </a:endParaRPr>
          </a:p>
          <a:p>
            <a:pPr marL="352425" algn="just">
              <a:lnSpc>
                <a:spcPts val="3115"/>
              </a:lnSpc>
            </a:pPr>
            <a:r>
              <a:rPr sz="2700" spc="-5" dirty="0">
                <a:latin typeface="Times New Roman"/>
                <a:cs typeface="Times New Roman"/>
              </a:rPr>
              <a:t>Hence,</a:t>
            </a:r>
            <a:r>
              <a:rPr sz="2700" spc="5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49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half-wavelength</a:t>
            </a:r>
            <a:r>
              <a:rPr sz="2700" spc="50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dipole</a:t>
            </a:r>
            <a:r>
              <a:rPr sz="2700" spc="50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antenna's</a:t>
            </a:r>
            <a:r>
              <a:rPr sz="2700" spc="509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length</a:t>
            </a:r>
            <a:r>
              <a:rPr sz="2700" spc="509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endParaRPr sz="2700">
              <a:latin typeface="Times New Roman"/>
              <a:cs typeface="Times New Roman"/>
            </a:endParaRPr>
          </a:p>
          <a:p>
            <a:pPr marL="352425" algn="just">
              <a:lnSpc>
                <a:spcPts val="3180"/>
              </a:lnSpc>
            </a:pPr>
            <a:r>
              <a:rPr sz="2700" dirty="0">
                <a:latin typeface="Times New Roman"/>
                <a:cs typeface="Times New Roman"/>
              </a:rPr>
              <a:t>0.25</a:t>
            </a:r>
            <a:r>
              <a:rPr sz="2700" spc="-3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meters.</a:t>
            </a:r>
            <a:endParaRPr sz="2700">
              <a:latin typeface="Times New Roman"/>
              <a:cs typeface="Times New Roman"/>
            </a:endParaRPr>
          </a:p>
          <a:p>
            <a:pPr marL="352425" marR="9525" indent="-340360" algn="just">
              <a:lnSpc>
                <a:spcPct val="95900"/>
              </a:lnSpc>
              <a:spcBef>
                <a:spcPts val="110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half-wave </a:t>
            </a:r>
            <a:r>
              <a:rPr sz="2800" dirty="0">
                <a:latin typeface="Times New Roman"/>
                <a:cs typeface="Times New Roman"/>
              </a:rPr>
              <a:t>dipole </a:t>
            </a:r>
            <a:r>
              <a:rPr sz="2800" spc="-5" dirty="0">
                <a:latin typeface="Times New Roman"/>
                <a:cs typeface="Times New Roman"/>
              </a:rPr>
              <a:t>antenna is as you </a:t>
            </a:r>
            <a:r>
              <a:rPr sz="2800" spc="-10" dirty="0">
                <a:latin typeface="Times New Roman"/>
                <a:cs typeface="Times New Roman"/>
              </a:rPr>
              <a:t>may </a:t>
            </a:r>
            <a:r>
              <a:rPr sz="2800" spc="-5" dirty="0">
                <a:latin typeface="Times New Roman"/>
                <a:cs typeface="Times New Roman"/>
              </a:rPr>
              <a:t>expect, 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simple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half-wavelength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at</a:t>
            </a:r>
            <a:r>
              <a:rPr sz="2800" dirty="0">
                <a:latin typeface="Times New Roman"/>
                <a:cs typeface="Times New Roman"/>
              </a:rPr>
              <a:t> the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center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shown in Figure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609600"/>
            <a:ext cx="64770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0" y="1364614"/>
            <a:ext cx="3962400" cy="434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1491" y="1300249"/>
            <a:ext cx="1688464" cy="13360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55600" marR="5080" indent="-343535">
              <a:lnSpc>
                <a:spcPct val="102800"/>
              </a:lnSpc>
              <a:spcBef>
                <a:spcPts val="175"/>
              </a:spcBef>
              <a:buChar char="•"/>
              <a:tabLst>
                <a:tab pos="343535" algn="l"/>
                <a:tab pos="344170" algn="l"/>
              </a:tabLst>
            </a:pPr>
            <a:r>
              <a:rPr sz="2800" spc="-5" dirty="0">
                <a:latin typeface="Times New Roman"/>
                <a:cs typeface="Times New Roman"/>
              </a:rPr>
              <a:t>Dipoles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radiation </a:t>
            </a:r>
            <a:r>
              <a:rPr sz="2750" spc="-675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d</a:t>
            </a:r>
            <a:r>
              <a:rPr sz="2750" dirty="0">
                <a:latin typeface="Times New Roman"/>
                <a:cs typeface="Times New Roman"/>
              </a:rPr>
              <a:t>o</a:t>
            </a:r>
            <a:r>
              <a:rPr sz="2750" spc="-5" dirty="0">
                <a:latin typeface="Times New Roman"/>
                <a:cs typeface="Times New Roman"/>
              </a:rPr>
              <a:t>ughnut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7442" y="1300249"/>
            <a:ext cx="1752600" cy="13360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113664" algn="r">
              <a:lnSpc>
                <a:spcPct val="102800"/>
              </a:lnSpc>
              <a:spcBef>
                <a:spcPts val="175"/>
              </a:spcBef>
              <a:tabLst>
                <a:tab pos="1383665" algn="l"/>
              </a:tabLst>
            </a:pPr>
            <a:r>
              <a:rPr sz="2800" spc="-5" dirty="0">
                <a:latin typeface="Times New Roman"/>
                <a:cs typeface="Times New Roman"/>
              </a:rPr>
              <a:t>have	</a:t>
            </a:r>
            <a:r>
              <a:rPr sz="2800" spc="-15" dirty="0">
                <a:latin typeface="Times New Roman"/>
                <a:cs typeface="Times New Roman"/>
              </a:rPr>
              <a:t>an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pattern, </a:t>
            </a:r>
            <a:r>
              <a:rPr sz="275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s</a:t>
            </a:r>
            <a:r>
              <a:rPr sz="2750" spc="5" dirty="0">
                <a:latin typeface="Times New Roman"/>
                <a:cs typeface="Times New Roman"/>
              </a:rPr>
              <a:t>y</a:t>
            </a:r>
            <a:r>
              <a:rPr sz="2750" spc="-20" dirty="0">
                <a:latin typeface="Times New Roman"/>
                <a:cs typeface="Times New Roman"/>
              </a:rPr>
              <a:t>mm</a:t>
            </a:r>
            <a:r>
              <a:rPr sz="2750" spc="-5" dirty="0">
                <a:latin typeface="Times New Roman"/>
                <a:cs typeface="Times New Roman"/>
              </a:rPr>
              <a:t>et</a:t>
            </a:r>
            <a:r>
              <a:rPr sz="2750" spc="5" dirty="0">
                <a:latin typeface="Times New Roman"/>
                <a:cs typeface="Times New Roman"/>
              </a:rPr>
              <a:t>r</a:t>
            </a:r>
            <a:r>
              <a:rPr sz="2750" spc="-5" dirty="0">
                <a:latin typeface="Times New Roman"/>
                <a:cs typeface="Times New Roman"/>
              </a:rPr>
              <a:t>ical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4696" y="2612263"/>
            <a:ext cx="3313429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989965" algn="l"/>
                <a:tab pos="1616075" algn="l"/>
                <a:tab pos="2380615" algn="l"/>
                <a:tab pos="2872105" algn="l"/>
              </a:tabLst>
            </a:pPr>
            <a:r>
              <a:rPr sz="2750" spc="-5" dirty="0">
                <a:latin typeface="Times New Roman"/>
                <a:cs typeface="Times New Roman"/>
              </a:rPr>
              <a:t>a</a:t>
            </a:r>
            <a:r>
              <a:rPr sz="2750" dirty="0">
                <a:latin typeface="Times New Roman"/>
                <a:cs typeface="Times New Roman"/>
              </a:rPr>
              <a:t>b</a:t>
            </a:r>
            <a:r>
              <a:rPr sz="2750" spc="-5" dirty="0">
                <a:latin typeface="Times New Roman"/>
                <a:cs typeface="Times New Roman"/>
              </a:rPr>
              <a:t>out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the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a</a:t>
            </a:r>
            <a:r>
              <a:rPr sz="2750" dirty="0">
                <a:latin typeface="Times New Roman"/>
                <a:cs typeface="Times New Roman"/>
              </a:rPr>
              <a:t>x</a:t>
            </a:r>
            <a:r>
              <a:rPr sz="2750" spc="-5" dirty="0">
                <a:latin typeface="Times New Roman"/>
                <a:cs typeface="Times New Roman"/>
              </a:rPr>
              <a:t>is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of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</a:t>
            </a:r>
            <a:r>
              <a:rPr sz="2750" dirty="0">
                <a:latin typeface="Times New Roman"/>
                <a:cs typeface="Times New Roman"/>
              </a:rPr>
              <a:t>h</a:t>
            </a:r>
            <a:r>
              <a:rPr sz="2750" spc="-5" dirty="0">
                <a:latin typeface="Times New Roman"/>
                <a:cs typeface="Times New Roman"/>
              </a:rPr>
              <a:t>e  </a:t>
            </a:r>
            <a:r>
              <a:rPr sz="2750" dirty="0">
                <a:latin typeface="Times New Roman"/>
                <a:cs typeface="Times New Roman"/>
              </a:rPr>
              <a:t>dipole.</a:t>
            </a:r>
            <a:r>
              <a:rPr sz="2750" spc="11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The</a:t>
            </a:r>
            <a:r>
              <a:rPr sz="2750" spc="114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radiation</a:t>
            </a:r>
            <a:r>
              <a:rPr sz="2750" spc="105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is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4696" y="3452240"/>
            <a:ext cx="144081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151890" algn="l"/>
              </a:tabLst>
            </a:pPr>
            <a:r>
              <a:rPr sz="2750" spc="-20" dirty="0">
                <a:latin typeface="Times New Roman"/>
                <a:cs typeface="Times New Roman"/>
              </a:rPr>
              <a:t>m</a:t>
            </a:r>
            <a:r>
              <a:rPr sz="2750" spc="-5" dirty="0">
                <a:latin typeface="Times New Roman"/>
                <a:cs typeface="Times New Roman"/>
              </a:rPr>
              <a:t>a</a:t>
            </a:r>
            <a:r>
              <a:rPr sz="2750" dirty="0">
                <a:latin typeface="Times New Roman"/>
                <a:cs typeface="Times New Roman"/>
              </a:rPr>
              <a:t>x</a:t>
            </a:r>
            <a:r>
              <a:rPr sz="2750" spc="5" dirty="0">
                <a:latin typeface="Times New Roman"/>
                <a:cs typeface="Times New Roman"/>
              </a:rPr>
              <a:t>i</a:t>
            </a:r>
            <a:r>
              <a:rPr sz="2750" spc="-30" dirty="0">
                <a:latin typeface="Times New Roman"/>
                <a:cs typeface="Times New Roman"/>
              </a:rPr>
              <a:t>m</a:t>
            </a:r>
            <a:r>
              <a:rPr sz="2750" spc="10" dirty="0">
                <a:latin typeface="Times New Roman"/>
                <a:cs typeface="Times New Roman"/>
              </a:rPr>
              <a:t>u</a:t>
            </a:r>
            <a:r>
              <a:rPr sz="2750" spc="-5" dirty="0">
                <a:latin typeface="Times New Roman"/>
                <a:cs typeface="Times New Roman"/>
              </a:rPr>
              <a:t>m  a</a:t>
            </a:r>
            <a:r>
              <a:rPr sz="2750" dirty="0">
                <a:latin typeface="Times New Roman"/>
                <a:cs typeface="Times New Roman"/>
              </a:rPr>
              <a:t>n</a:t>
            </a:r>
            <a:r>
              <a:rPr sz="2750" spc="-5" dirty="0">
                <a:latin typeface="Times New Roman"/>
                <a:cs typeface="Times New Roman"/>
              </a:rPr>
              <a:t>gles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to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60222" y="3452240"/>
            <a:ext cx="165798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39395">
              <a:lnSpc>
                <a:spcPct val="100000"/>
              </a:lnSpc>
              <a:spcBef>
                <a:spcPts val="95"/>
              </a:spcBef>
              <a:tabLst>
                <a:tab pos="685165" algn="l"/>
                <a:tab pos="984250" algn="l"/>
              </a:tabLst>
            </a:pPr>
            <a:r>
              <a:rPr sz="2750" spc="-5" dirty="0">
                <a:latin typeface="Times New Roman"/>
                <a:cs typeface="Times New Roman"/>
              </a:rPr>
              <a:t>at		rig</a:t>
            </a:r>
            <a:r>
              <a:rPr sz="2750" spc="5" dirty="0">
                <a:latin typeface="Times New Roman"/>
                <a:cs typeface="Times New Roman"/>
              </a:rPr>
              <a:t>h</a:t>
            </a:r>
            <a:r>
              <a:rPr sz="2750" spc="-5" dirty="0">
                <a:latin typeface="Times New Roman"/>
                <a:cs typeface="Times New Roman"/>
              </a:rPr>
              <a:t>t  t</a:t>
            </a:r>
            <a:r>
              <a:rPr sz="2750" dirty="0">
                <a:latin typeface="Times New Roman"/>
                <a:cs typeface="Times New Roman"/>
              </a:rPr>
              <a:t>h</a:t>
            </a:r>
            <a:r>
              <a:rPr sz="2750" spc="-5" dirty="0">
                <a:latin typeface="Times New Roman"/>
                <a:cs typeface="Times New Roman"/>
              </a:rPr>
              <a:t>e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dipole,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4696" y="4291964"/>
            <a:ext cx="3313429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750" dirty="0">
                <a:latin typeface="Times New Roman"/>
                <a:cs typeface="Times New Roman"/>
              </a:rPr>
              <a:t>dropping</a:t>
            </a:r>
            <a:r>
              <a:rPr sz="2750" spc="75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off</a:t>
            </a:r>
            <a:r>
              <a:rPr sz="2750" spc="7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to</a:t>
            </a:r>
            <a:r>
              <a:rPr sz="2750" spc="8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zero</a:t>
            </a:r>
            <a:r>
              <a:rPr sz="2750" spc="9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on </a:t>
            </a:r>
            <a:r>
              <a:rPr sz="2750" spc="-670" dirty="0">
                <a:latin typeface="Times New Roman"/>
                <a:cs typeface="Times New Roman"/>
              </a:rPr>
              <a:t> </a:t>
            </a:r>
            <a:r>
              <a:rPr sz="2750" dirty="0">
                <a:latin typeface="Times New Roman"/>
                <a:cs typeface="Times New Roman"/>
              </a:rPr>
              <a:t>the</a:t>
            </a:r>
            <a:r>
              <a:rPr sz="2750" spc="-15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antenna's</a:t>
            </a:r>
            <a:r>
              <a:rPr sz="2750" dirty="0">
                <a:latin typeface="Times New Roman"/>
                <a:cs typeface="Times New Roman"/>
              </a:rPr>
              <a:t> axis.</a:t>
            </a:r>
            <a:endParaRPr sz="2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675764"/>
            <a:ext cx="2305684" cy="4343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0045" y="478282"/>
            <a:ext cx="43573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FOLDED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DIPOLE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1702054"/>
            <a:ext cx="5637530" cy="3514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 algn="just">
              <a:lnSpc>
                <a:spcPts val="3245"/>
              </a:lnSpc>
              <a:spcBef>
                <a:spcPts val="9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Folded antenna is a</a:t>
            </a:r>
            <a:r>
              <a:rPr sz="2800" dirty="0">
                <a:latin typeface="Times New Roman"/>
                <a:cs typeface="Times New Roman"/>
              </a:rPr>
              <a:t> single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endParaRPr sz="2800">
              <a:latin typeface="Times New Roman"/>
              <a:cs typeface="Times New Roman"/>
            </a:endParaRPr>
          </a:p>
          <a:p>
            <a:pPr marL="352425" algn="just">
              <a:lnSpc>
                <a:spcPts val="3125"/>
              </a:lnSpc>
            </a:pPr>
            <a:r>
              <a:rPr sz="2700" dirty="0">
                <a:latin typeface="Times New Roman"/>
                <a:cs typeface="Times New Roman"/>
              </a:rPr>
              <a:t>but</a:t>
            </a:r>
            <a:r>
              <a:rPr sz="2700" spc="-3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it</a:t>
            </a:r>
            <a:r>
              <a:rPr sz="2700" spc="-5" dirty="0">
                <a:latin typeface="Times New Roman"/>
                <a:cs typeface="Times New Roman"/>
              </a:rPr>
              <a:t> consists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two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elements.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5000"/>
              </a:lnSpc>
              <a:spcBef>
                <a:spcPts val="1075"/>
              </a:spcBef>
              <a:buChar char="•"/>
              <a:tabLst>
                <a:tab pos="353060" algn="l"/>
              </a:tabLst>
            </a:pPr>
            <a:r>
              <a:rPr sz="2800" dirty="0">
                <a:latin typeface="Times New Roman"/>
                <a:cs typeface="Times New Roman"/>
              </a:rPr>
              <a:t>First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element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while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second one is coupled </a:t>
            </a:r>
            <a:r>
              <a:rPr sz="2800" dirty="0">
                <a:latin typeface="Times New Roman"/>
                <a:cs typeface="Times New Roman"/>
              </a:rPr>
              <a:t>inductively </a:t>
            </a:r>
            <a:r>
              <a:rPr sz="2800" spc="-5" dirty="0">
                <a:latin typeface="Times New Roman"/>
                <a:cs typeface="Times New Roman"/>
              </a:rPr>
              <a:t>at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its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end.</a:t>
            </a:r>
            <a:endParaRPr sz="2700">
              <a:latin typeface="Times New Roman"/>
              <a:cs typeface="Times New Roman"/>
            </a:endParaRPr>
          </a:p>
          <a:p>
            <a:pPr marL="352425" marR="10795" indent="-340360" algn="just">
              <a:lnSpc>
                <a:spcPct val="95000"/>
              </a:lnSpc>
              <a:spcBef>
                <a:spcPts val="111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Radiation pattern of folded dipole is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same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as</a:t>
            </a:r>
            <a:r>
              <a:rPr sz="2800" dirty="0">
                <a:latin typeface="Times New Roman"/>
                <a:cs typeface="Times New Roman"/>
              </a:rPr>
              <a:t> that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dipole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i.e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figure</a:t>
            </a:r>
            <a:r>
              <a:rPr sz="2700" dirty="0">
                <a:latin typeface="Times New Roman"/>
                <a:cs typeface="Times New Roman"/>
              </a:rPr>
              <a:t> of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eight </a:t>
            </a:r>
            <a:r>
              <a:rPr sz="2700" spc="-5" dirty="0">
                <a:latin typeface="Times New Roman"/>
                <a:cs typeface="Times New Roman"/>
              </a:rPr>
              <a:t>(8).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40151" y="478282"/>
            <a:ext cx="26657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Advantages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4998"/>
            <a:ext cx="7964805" cy="2691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ts val="3250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dirty="0">
                <a:latin typeface="Times New Roman"/>
                <a:cs typeface="Times New Roman"/>
              </a:rPr>
              <a:t>Input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impedance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folded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dipole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four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times </a:t>
            </a:r>
            <a:r>
              <a:rPr sz="2800" dirty="0">
                <a:latin typeface="Times New Roman"/>
                <a:cs typeface="Times New Roman"/>
              </a:rPr>
              <a:t>higher</a:t>
            </a:r>
            <a:endParaRPr sz="2800">
              <a:latin typeface="Times New Roman"/>
              <a:cs typeface="Times New Roman"/>
            </a:endParaRPr>
          </a:p>
          <a:p>
            <a:pPr marL="352425">
              <a:lnSpc>
                <a:spcPts val="3130"/>
              </a:lnSpc>
            </a:pPr>
            <a:r>
              <a:rPr sz="2700" spc="-5" dirty="0">
                <a:latin typeface="Times New Roman"/>
                <a:cs typeface="Times New Roman"/>
              </a:rPr>
              <a:t>than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that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of</a:t>
            </a:r>
            <a:r>
              <a:rPr sz="2700" spc="-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straight</a:t>
            </a:r>
            <a:r>
              <a:rPr sz="2700" spc="-5" dirty="0">
                <a:latin typeface="Times New Roman"/>
                <a:cs typeface="Times New Roman"/>
              </a:rPr>
              <a:t> dipole.</a:t>
            </a:r>
            <a:endParaRPr sz="2700">
              <a:latin typeface="Times New Roman"/>
              <a:cs typeface="Times New Roman"/>
            </a:endParaRPr>
          </a:p>
          <a:p>
            <a:pPr marL="352425" indent="-340360">
              <a:lnSpc>
                <a:spcPts val="3250"/>
              </a:lnSpc>
              <a:spcBef>
                <a:spcPts val="86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Typically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input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impedance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half </a:t>
            </a:r>
            <a:r>
              <a:rPr sz="2800" dirty="0">
                <a:latin typeface="Times New Roman"/>
                <a:cs typeface="Times New Roman"/>
              </a:rPr>
              <a:t>wavelength</a:t>
            </a:r>
            <a:endParaRPr sz="2800">
              <a:latin typeface="Times New Roman"/>
              <a:cs typeface="Times New Roman"/>
            </a:endParaRPr>
          </a:p>
          <a:p>
            <a:pPr marL="352425">
              <a:lnSpc>
                <a:spcPts val="3130"/>
              </a:lnSpc>
            </a:pPr>
            <a:r>
              <a:rPr sz="2700" spc="-5" dirty="0">
                <a:latin typeface="Times New Roman"/>
                <a:cs typeface="Times New Roman"/>
              </a:rPr>
              <a:t>folded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dipole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 is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288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ohm.</a:t>
            </a:r>
            <a:endParaRPr sz="2700">
              <a:latin typeface="Times New Roman"/>
              <a:cs typeface="Times New Roman"/>
            </a:endParaRPr>
          </a:p>
          <a:p>
            <a:pPr marL="352425" marR="655320" indent="-340360">
              <a:lnSpc>
                <a:spcPts val="3160"/>
              </a:lnSpc>
              <a:spcBef>
                <a:spcPts val="113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Bandwidth </a:t>
            </a:r>
            <a:r>
              <a:rPr sz="2800" dirty="0">
                <a:latin typeface="Times New Roman"/>
                <a:cs typeface="Times New Roman"/>
              </a:rPr>
              <a:t>of </a:t>
            </a:r>
            <a:r>
              <a:rPr sz="2800" spc="-5" dirty="0">
                <a:latin typeface="Times New Roman"/>
                <a:cs typeface="Times New Roman"/>
              </a:rPr>
              <a:t>folded </a:t>
            </a:r>
            <a:r>
              <a:rPr sz="2800" dirty="0">
                <a:latin typeface="Times New Roman"/>
                <a:cs typeface="Times New Roman"/>
              </a:rPr>
              <a:t>dipole </a:t>
            </a:r>
            <a:r>
              <a:rPr sz="2800" spc="-5" dirty="0">
                <a:latin typeface="Times New Roman"/>
                <a:cs typeface="Times New Roman"/>
              </a:rPr>
              <a:t>is </a:t>
            </a:r>
            <a:r>
              <a:rPr sz="2800" dirty="0">
                <a:latin typeface="Times New Roman"/>
                <a:cs typeface="Times New Roman"/>
              </a:rPr>
              <a:t>higher </a:t>
            </a:r>
            <a:r>
              <a:rPr sz="2800" spc="-5" dirty="0">
                <a:latin typeface="Times New Roman"/>
                <a:cs typeface="Times New Roman"/>
              </a:rPr>
              <a:t>than that of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straight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dipole.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8501" y="478282"/>
            <a:ext cx="46666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Times New Roman"/>
                <a:cs typeface="Times New Roman"/>
              </a:rPr>
              <a:t>HERTZ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1044" y="2025523"/>
            <a:ext cx="7386955" cy="346900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52425" marR="6985" indent="-340360" algn="just">
              <a:lnSpc>
                <a:spcPct val="95900"/>
              </a:lnSpc>
              <a:spcBef>
                <a:spcPts val="229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Hertzian </a:t>
            </a:r>
            <a:r>
              <a:rPr sz="2800" dirty="0">
                <a:latin typeface="Times New Roman"/>
                <a:cs typeface="Times New Roman"/>
              </a:rPr>
              <a:t>dipole </a:t>
            </a:r>
            <a:r>
              <a:rPr sz="2800" spc="-5" dirty="0">
                <a:latin typeface="Times New Roman"/>
                <a:cs typeface="Times New Roman"/>
              </a:rPr>
              <a:t>is a theoretical </a:t>
            </a:r>
            <a:r>
              <a:rPr sz="2800" dirty="0">
                <a:latin typeface="Times New Roman"/>
                <a:cs typeface="Times New Roman"/>
              </a:rPr>
              <a:t>short </a:t>
            </a:r>
            <a:r>
              <a:rPr sz="2800" spc="-5" dirty="0">
                <a:latin typeface="Times New Roman"/>
                <a:cs typeface="Times New Roman"/>
              </a:rPr>
              <a:t>dipole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(significantly</a:t>
            </a:r>
            <a:r>
              <a:rPr sz="2800" spc="3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smaller</a:t>
            </a:r>
            <a:r>
              <a:rPr sz="2800" spc="33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than</a:t>
            </a:r>
            <a:r>
              <a:rPr sz="2800" spc="3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spc="3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wavelength)</a:t>
            </a:r>
            <a:r>
              <a:rPr sz="2800" spc="3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with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uniform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current along </a:t>
            </a:r>
            <a:r>
              <a:rPr sz="2800" spc="5" dirty="0">
                <a:latin typeface="Times New Roman"/>
                <a:cs typeface="Times New Roman"/>
              </a:rPr>
              <a:t>its</a:t>
            </a:r>
            <a:r>
              <a:rPr sz="2800" spc="-5" dirty="0">
                <a:latin typeface="Times New Roman"/>
                <a:cs typeface="Times New Roman"/>
              </a:rPr>
              <a:t> length.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8400"/>
              </a:lnSpc>
              <a:spcBef>
                <a:spcPts val="101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dirty="0">
                <a:latin typeface="Times New Roman"/>
                <a:cs typeface="Times New Roman"/>
              </a:rPr>
              <a:t>true </a:t>
            </a:r>
            <a:r>
              <a:rPr sz="2800" spc="-5" dirty="0">
                <a:latin typeface="Times New Roman"/>
                <a:cs typeface="Times New Roman"/>
              </a:rPr>
              <a:t>Hertzian dipole cannot physically exist, </a:t>
            </a:r>
            <a:r>
              <a:rPr sz="2800" dirty="0">
                <a:latin typeface="Times New Roman"/>
                <a:cs typeface="Times New Roman"/>
              </a:rPr>
              <a:t> since the </a:t>
            </a:r>
            <a:r>
              <a:rPr sz="2800" spc="-5" dirty="0">
                <a:latin typeface="Times New Roman"/>
                <a:cs typeface="Times New Roman"/>
              </a:rPr>
              <a:t>assumed current distribution implies an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infinite charge density at its ends, and significant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radiation </a:t>
            </a:r>
            <a:r>
              <a:rPr sz="2700" spc="-5" dirty="0">
                <a:latin typeface="Times New Roman"/>
                <a:cs typeface="Times New Roman"/>
              </a:rPr>
              <a:t>requires </a:t>
            </a:r>
            <a:r>
              <a:rPr sz="2700" dirty="0">
                <a:latin typeface="Times New Roman"/>
                <a:cs typeface="Times New Roman"/>
              </a:rPr>
              <a:t>a very high </a:t>
            </a:r>
            <a:r>
              <a:rPr sz="2700" spc="-5" dirty="0">
                <a:latin typeface="Times New Roman"/>
                <a:cs typeface="Times New Roman"/>
              </a:rPr>
              <a:t>current </a:t>
            </a:r>
            <a:r>
              <a:rPr sz="2700" dirty="0">
                <a:latin typeface="Times New Roman"/>
                <a:cs typeface="Times New Roman"/>
              </a:rPr>
              <a:t>over </a:t>
            </a:r>
            <a:r>
              <a:rPr sz="2700" spc="-5" dirty="0">
                <a:latin typeface="Times New Roman"/>
                <a:cs typeface="Times New Roman"/>
              </a:rPr>
              <a:t>its </a:t>
            </a:r>
            <a:r>
              <a:rPr sz="2700" dirty="0">
                <a:latin typeface="Times New Roman"/>
                <a:cs typeface="Times New Roman"/>
              </a:rPr>
              <a:t>very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short</a:t>
            </a:r>
            <a:r>
              <a:rPr sz="2700" spc="-5" dirty="0">
                <a:latin typeface="Times New Roman"/>
                <a:cs typeface="Times New Roman"/>
              </a:rPr>
              <a:t> length.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76200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5285" y="478282"/>
            <a:ext cx="43268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LOOP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90217"/>
            <a:ext cx="8075930" cy="445071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2425" marR="8890" indent="-340360" algn="just">
              <a:lnSpc>
                <a:spcPct val="86800"/>
              </a:lnSpc>
              <a:spcBef>
                <a:spcPts val="54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56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loop</a:t>
            </a:r>
            <a:r>
              <a:rPr sz="2800" b="1" spc="56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antenna</a:t>
            </a:r>
            <a:r>
              <a:rPr sz="2800" b="1" spc="59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is</a:t>
            </a:r>
            <a:r>
              <a:rPr sz="2800" spc="5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5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spc="5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spc="5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consisting</a:t>
            </a:r>
            <a:r>
              <a:rPr sz="2800" spc="5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5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loop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wire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with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its</a:t>
            </a:r>
            <a:r>
              <a:rPr sz="2700" dirty="0">
                <a:latin typeface="Times New Roman"/>
                <a:cs typeface="Times New Roman"/>
              </a:rPr>
              <a:t> ends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connected</a:t>
            </a:r>
            <a:r>
              <a:rPr sz="2700" dirty="0">
                <a:latin typeface="Times New Roman"/>
                <a:cs typeface="Times New Roman"/>
              </a:rPr>
              <a:t> to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balanced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transmission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line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100"/>
              </a:lnSpc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It is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dirty="0">
                <a:latin typeface="Times New Roman"/>
                <a:cs typeface="Times New Roman"/>
              </a:rPr>
              <a:t>single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turn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coil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carrying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RF current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through it.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86800"/>
              </a:lnSpc>
              <a:spcBef>
                <a:spcPts val="29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dimensions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coil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smaller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than</a:t>
            </a:r>
            <a:r>
              <a:rPr sz="2800" spc="6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wavelength </a:t>
            </a:r>
            <a:r>
              <a:rPr sz="2700" spc="-5" dirty="0">
                <a:latin typeface="Times New Roman"/>
                <a:cs typeface="Times New Roman"/>
              </a:rPr>
              <a:t>hence current flowing through </a:t>
            </a:r>
            <a:r>
              <a:rPr sz="2700" spc="5" dirty="0">
                <a:latin typeface="Times New Roman"/>
                <a:cs typeface="Times New Roman"/>
              </a:rPr>
              <a:t>the </a:t>
            </a:r>
            <a:r>
              <a:rPr sz="2700" spc="-5" dirty="0">
                <a:latin typeface="Times New Roman"/>
                <a:cs typeface="Times New Roman"/>
              </a:rPr>
              <a:t>coil has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same phase.</a:t>
            </a:r>
            <a:endParaRPr sz="2700">
              <a:latin typeface="Times New Roman"/>
              <a:cs typeface="Times New Roman"/>
            </a:endParaRPr>
          </a:p>
          <a:p>
            <a:pPr marL="352425" marR="6985" indent="-340360" algn="just">
              <a:lnSpc>
                <a:spcPct val="85100"/>
              </a:lnSpc>
              <a:spcBef>
                <a:spcPts val="5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Small </a:t>
            </a:r>
            <a:r>
              <a:rPr sz="2800" dirty="0">
                <a:latin typeface="Times New Roman"/>
                <a:cs typeface="Times New Roman"/>
              </a:rPr>
              <a:t>loops </a:t>
            </a:r>
            <a:r>
              <a:rPr sz="2800" spc="-5" dirty="0">
                <a:latin typeface="Times New Roman"/>
                <a:cs typeface="Times New Roman"/>
              </a:rPr>
              <a:t>have a poor efficiency and are mainly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used as receiving </a:t>
            </a:r>
            <a:r>
              <a:rPr sz="2700" dirty="0">
                <a:latin typeface="Times New Roman"/>
                <a:cs typeface="Times New Roman"/>
              </a:rPr>
              <a:t>antennas </a:t>
            </a:r>
            <a:r>
              <a:rPr sz="2700" spc="-10" dirty="0">
                <a:latin typeface="Times New Roman"/>
                <a:cs typeface="Times New Roman"/>
              </a:rPr>
              <a:t>at </a:t>
            </a:r>
            <a:r>
              <a:rPr sz="2700" spc="-5" dirty="0">
                <a:latin typeface="Times New Roman"/>
                <a:cs typeface="Times New Roman"/>
              </a:rPr>
              <a:t>low </a:t>
            </a:r>
            <a:r>
              <a:rPr sz="2700" dirty="0">
                <a:latin typeface="Times New Roman"/>
                <a:cs typeface="Times New Roman"/>
              </a:rPr>
              <a:t>frequencies. Except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for </a:t>
            </a:r>
            <a:r>
              <a:rPr sz="2700" dirty="0">
                <a:latin typeface="Times New Roman"/>
                <a:cs typeface="Times New Roman"/>
              </a:rPr>
              <a:t>car radios, almost every </a:t>
            </a:r>
            <a:r>
              <a:rPr sz="2700" spc="-5" dirty="0">
                <a:latin typeface="Times New Roman"/>
                <a:cs typeface="Times New Roman"/>
              </a:rPr>
              <a:t>AM </a:t>
            </a:r>
            <a:r>
              <a:rPr sz="2700" dirty="0">
                <a:latin typeface="Times New Roman"/>
                <a:cs typeface="Times New Roman"/>
              </a:rPr>
              <a:t>broadcast receiver sold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has</a:t>
            </a:r>
            <a:r>
              <a:rPr sz="2700" dirty="0">
                <a:latin typeface="Times New Roman"/>
                <a:cs typeface="Times New Roman"/>
              </a:rPr>
              <a:t> such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</a:t>
            </a:r>
            <a:r>
              <a:rPr sz="2700" dirty="0">
                <a:latin typeface="Times New Roman"/>
                <a:cs typeface="Times New Roman"/>
              </a:rPr>
              <a:t> built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inside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it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or</a:t>
            </a:r>
            <a:r>
              <a:rPr sz="2700" spc="67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directly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attached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to it.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43916"/>
            <a:ext cx="8149590" cy="55797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2425" marR="8255" indent="-340360" algn="just">
              <a:lnSpc>
                <a:spcPct val="90300"/>
              </a:lnSpc>
              <a:spcBef>
                <a:spcPts val="42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 technically small </a:t>
            </a:r>
            <a:r>
              <a:rPr sz="2800" dirty="0">
                <a:latin typeface="Times New Roman"/>
                <a:cs typeface="Times New Roman"/>
              </a:rPr>
              <a:t>loop, </a:t>
            </a:r>
            <a:r>
              <a:rPr sz="2800" spc="-10" dirty="0">
                <a:latin typeface="Times New Roman"/>
                <a:cs typeface="Times New Roman"/>
              </a:rPr>
              <a:t>also </a:t>
            </a:r>
            <a:r>
              <a:rPr sz="2800" spc="-5" dirty="0">
                <a:latin typeface="Times New Roman"/>
                <a:cs typeface="Times New Roman"/>
              </a:rPr>
              <a:t>known as a magnetic </a:t>
            </a:r>
            <a:r>
              <a:rPr sz="2800" dirty="0">
                <a:latin typeface="Times New Roman"/>
                <a:cs typeface="Times New Roman"/>
              </a:rPr>
              <a:t> loop, </a:t>
            </a:r>
            <a:r>
              <a:rPr sz="2800" spc="-5" dirty="0">
                <a:latin typeface="Times New Roman"/>
                <a:cs typeface="Times New Roman"/>
              </a:rPr>
              <a:t>should have a circumference of one tenth of 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wavelength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less.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necessary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ensure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constant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current</a:t>
            </a:r>
            <a:r>
              <a:rPr sz="2700" dirty="0">
                <a:latin typeface="Times New Roman"/>
                <a:cs typeface="Times New Roman"/>
              </a:rPr>
              <a:t> distribution </a:t>
            </a:r>
            <a:r>
              <a:rPr sz="2700" spc="-5" dirty="0">
                <a:latin typeface="Times New Roman"/>
                <a:cs typeface="Times New Roman"/>
              </a:rPr>
              <a:t>round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the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loop.</a:t>
            </a:r>
            <a:endParaRPr sz="2700">
              <a:latin typeface="Times New Roman"/>
              <a:cs typeface="Times New Roman"/>
            </a:endParaRPr>
          </a:p>
          <a:p>
            <a:pPr marL="352425" marR="7620" indent="-340360" algn="just">
              <a:lnSpc>
                <a:spcPct val="90300"/>
              </a:lnSpc>
              <a:spcBef>
                <a:spcPts val="57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As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frequency or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size are increased, a standing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 </a:t>
            </a:r>
            <a:r>
              <a:rPr sz="2800" dirty="0">
                <a:latin typeface="Times New Roman"/>
                <a:cs typeface="Times New Roman"/>
              </a:rPr>
              <a:t>starts </a:t>
            </a:r>
            <a:r>
              <a:rPr sz="2800" spc="-5" dirty="0">
                <a:latin typeface="Times New Roman"/>
                <a:cs typeface="Times New Roman"/>
              </a:rPr>
              <a:t>to develop in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current, and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antenna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starts to </a:t>
            </a:r>
            <a:r>
              <a:rPr sz="2800" spc="-10" dirty="0">
                <a:latin typeface="Times New Roman"/>
                <a:cs typeface="Times New Roman"/>
              </a:rPr>
              <a:t>have </a:t>
            </a:r>
            <a:r>
              <a:rPr sz="2800" dirty="0">
                <a:latin typeface="Times New Roman"/>
                <a:cs typeface="Times New Roman"/>
              </a:rPr>
              <a:t>some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characteristics of a folded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dipole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antenna</a:t>
            </a:r>
            <a:r>
              <a:rPr sz="2700" dirty="0">
                <a:latin typeface="Times New Roman"/>
                <a:cs typeface="Times New Roman"/>
              </a:rPr>
              <a:t> or a </a:t>
            </a:r>
            <a:r>
              <a:rPr sz="2700" spc="-5" dirty="0">
                <a:latin typeface="Times New Roman"/>
                <a:cs typeface="Times New Roman"/>
              </a:rPr>
              <a:t>self-resonant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loop.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0200"/>
              </a:lnSpc>
              <a:spcBef>
                <a:spcPts val="59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Self-resonant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loop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larger.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typically used at </a:t>
            </a:r>
            <a:r>
              <a:rPr sz="2800" dirty="0">
                <a:latin typeface="Times New Roman"/>
                <a:cs typeface="Times New Roman"/>
              </a:rPr>
              <a:t>higher </a:t>
            </a:r>
            <a:r>
              <a:rPr sz="2800" spc="-5" dirty="0">
                <a:latin typeface="Times New Roman"/>
                <a:cs typeface="Times New Roman"/>
              </a:rPr>
              <a:t>frequencies, especially </a:t>
            </a:r>
            <a:r>
              <a:rPr sz="2800" dirty="0">
                <a:latin typeface="Times New Roman"/>
                <a:cs typeface="Times New Roman"/>
              </a:rPr>
              <a:t>VHF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 UHF, where </a:t>
            </a:r>
            <a:r>
              <a:rPr sz="2800" dirty="0">
                <a:latin typeface="Times New Roman"/>
                <a:cs typeface="Times New Roman"/>
              </a:rPr>
              <a:t>their </a:t>
            </a:r>
            <a:r>
              <a:rPr sz="2800" spc="-5" dirty="0">
                <a:latin typeface="Times New Roman"/>
                <a:cs typeface="Times New Roman"/>
              </a:rPr>
              <a:t>size is manageable. They </a:t>
            </a:r>
            <a:r>
              <a:rPr sz="2800" spc="-10" dirty="0">
                <a:latin typeface="Times New Roman"/>
                <a:cs typeface="Times New Roman"/>
              </a:rPr>
              <a:t>can </a:t>
            </a:r>
            <a:r>
              <a:rPr sz="2800" spc="-5" dirty="0">
                <a:latin typeface="Times New Roman"/>
                <a:cs typeface="Times New Roman"/>
              </a:rPr>
              <a:t>be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viewed as a form of folded dipole and have somewhat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similar characteristics. The radiation efficiency is also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high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and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similar to that of a </a:t>
            </a:r>
            <a:r>
              <a:rPr sz="2800" dirty="0">
                <a:latin typeface="Times New Roman"/>
                <a:cs typeface="Times New Roman"/>
              </a:rPr>
              <a:t>dipole.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5423" y="6281241"/>
            <a:ext cx="279400" cy="238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14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40" y="1515903"/>
            <a:ext cx="7661275" cy="384492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8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Patch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slot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antennas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are</a:t>
            </a:r>
            <a:endParaRPr sz="32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80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Cheap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easy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fabricate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mount</a:t>
            </a:r>
            <a:endParaRPr sz="28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70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Suited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for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integration</a:t>
            </a:r>
            <a:endParaRPr sz="28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70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Light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mechanically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robust</a:t>
            </a:r>
            <a:endParaRPr sz="28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75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Have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low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cross-polarization</a:t>
            </a:r>
            <a:endParaRPr sz="28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75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Low-profile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-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widely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used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arrays</a:t>
            </a:r>
            <a:endParaRPr sz="2800">
              <a:latin typeface="Microsoft Sans Serif"/>
              <a:cs typeface="Microsoft Sans Serif"/>
            </a:endParaRPr>
          </a:p>
          <a:p>
            <a:pPr marL="1609725" marR="5080" indent="-228600">
              <a:lnSpc>
                <a:spcPts val="2270"/>
              </a:lnSpc>
              <a:spcBef>
                <a:spcPts val="790"/>
              </a:spcBef>
            </a:pP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spacecrafts,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satellites,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missiles,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cars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other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mobile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applications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200" y="1329689"/>
            <a:ext cx="2895600" cy="4495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2140" y="1138173"/>
            <a:ext cx="4569460" cy="4488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9725" marR="6985" indent="-339725" algn="r">
              <a:lnSpc>
                <a:spcPts val="3250"/>
              </a:lnSpc>
              <a:spcBef>
                <a:spcPts val="95"/>
              </a:spcBef>
              <a:buFont typeface="Microsoft Sans Serif"/>
              <a:buChar char="•"/>
              <a:tabLst>
                <a:tab pos="339725" algn="l"/>
                <a:tab pos="340360" algn="l"/>
                <a:tab pos="2022475" algn="l"/>
                <a:tab pos="3310890" algn="l"/>
                <a:tab pos="3909060" algn="l"/>
              </a:tabLst>
            </a:pPr>
            <a:r>
              <a:rPr sz="2800" spc="-5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a</a:t>
            </a:r>
            <a:r>
              <a:rPr sz="2800" spc="-5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i</a:t>
            </a:r>
            <a:r>
              <a:rPr sz="2800" spc="-5" dirty="0">
                <a:latin typeface="Times New Roman"/>
                <a:cs typeface="Times New Roman"/>
              </a:rPr>
              <a:t>ation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pattern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Times New Roman"/>
                <a:cs typeface="Times New Roman"/>
              </a:rPr>
              <a:t>l</a:t>
            </a:r>
            <a:r>
              <a:rPr sz="2800" dirty="0">
                <a:latin typeface="Times New Roman"/>
                <a:cs typeface="Times New Roman"/>
              </a:rPr>
              <a:t>o</a:t>
            </a:r>
            <a:r>
              <a:rPr sz="2800" spc="-5" dirty="0">
                <a:latin typeface="Times New Roman"/>
                <a:cs typeface="Times New Roman"/>
              </a:rPr>
              <a:t>op</a:t>
            </a:r>
            <a:endParaRPr sz="2800">
              <a:latin typeface="Times New Roman"/>
              <a:cs typeface="Times New Roman"/>
            </a:endParaRPr>
          </a:p>
          <a:p>
            <a:pPr marR="85725" algn="r">
              <a:lnSpc>
                <a:spcPts val="3130"/>
              </a:lnSpc>
            </a:pPr>
            <a:r>
              <a:rPr sz="2700" dirty="0">
                <a:latin typeface="Times New Roman"/>
                <a:cs typeface="Times New Roman"/>
              </a:rPr>
              <a:t>antenna</a:t>
            </a:r>
            <a:r>
              <a:rPr sz="2700" spc="-3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spc="-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doughnut</a:t>
            </a:r>
            <a:r>
              <a:rPr sz="2700" spc="-3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pattern.</a:t>
            </a: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352425" marR="635000" indent="-340360" algn="just">
              <a:lnSpc>
                <a:spcPts val="3060"/>
              </a:lnSpc>
              <a:spcBef>
                <a:spcPts val="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10" dirty="0">
                <a:latin typeface="Times New Roman"/>
                <a:cs typeface="Times New Roman"/>
              </a:rPr>
              <a:t>Can </a:t>
            </a:r>
            <a:r>
              <a:rPr sz="2800" dirty="0">
                <a:latin typeface="Times New Roman"/>
                <a:cs typeface="Times New Roman"/>
              </a:rPr>
              <a:t>be </a:t>
            </a:r>
            <a:r>
              <a:rPr sz="2800" spc="-5" dirty="0">
                <a:latin typeface="Times New Roman"/>
                <a:cs typeface="Times New Roman"/>
              </a:rPr>
              <a:t>circular or square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loop</a:t>
            </a:r>
            <a:endParaRPr sz="2800">
              <a:latin typeface="Times New Roman"/>
              <a:cs typeface="Times New Roman"/>
            </a:endParaRPr>
          </a:p>
          <a:p>
            <a:pPr marL="352425" marR="5715" indent="-340360" algn="just">
              <a:lnSpc>
                <a:spcPct val="91400"/>
              </a:lnSpc>
              <a:spcBef>
                <a:spcPts val="56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No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radiation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is</a:t>
            </a:r>
            <a:r>
              <a:rPr sz="2800" spc="-5" dirty="0">
                <a:latin typeface="Times New Roman"/>
                <a:cs typeface="Times New Roman"/>
              </a:rPr>
              <a:t> received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normal</a:t>
            </a:r>
            <a:r>
              <a:rPr sz="2700" dirty="0">
                <a:latin typeface="Times New Roman"/>
                <a:cs typeface="Times New Roman"/>
              </a:rPr>
              <a:t> to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plane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loop </a:t>
            </a:r>
            <a:r>
              <a:rPr sz="2700" spc="-6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null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is</a:t>
            </a:r>
            <a:r>
              <a:rPr sz="2700" dirty="0">
                <a:latin typeface="Times New Roman"/>
                <a:cs typeface="Times New Roman"/>
              </a:rPr>
              <a:t> obtained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this </a:t>
            </a:r>
            <a:r>
              <a:rPr sz="2700" dirty="0">
                <a:latin typeface="Times New Roman"/>
                <a:cs typeface="Times New Roman"/>
              </a:rPr>
              <a:t> direction.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ts val="3060"/>
              </a:lnSpc>
              <a:spcBef>
                <a:spcPts val="69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Application: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Used</a:t>
            </a:r>
            <a:r>
              <a:rPr sz="2800" dirty="0">
                <a:latin typeface="Times New Roman"/>
                <a:cs typeface="Times New Roman"/>
              </a:rPr>
              <a:t> for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finding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applications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0" y="2112010"/>
            <a:ext cx="2095500" cy="4114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24330" y="478282"/>
            <a:ext cx="59086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TURNSTILE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944750"/>
            <a:ext cx="5635625" cy="406717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2425" marR="5715" indent="-340360" algn="just">
              <a:lnSpc>
                <a:spcPct val="90300"/>
              </a:lnSpc>
              <a:spcBef>
                <a:spcPts val="42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b="1" spc="-5" dirty="0">
                <a:latin typeface="Times New Roman"/>
                <a:cs typeface="Times New Roman"/>
              </a:rPr>
              <a:t>turnstile antenna </a:t>
            </a:r>
            <a:r>
              <a:rPr sz="2800" spc="-5" dirty="0">
                <a:latin typeface="Times New Roman"/>
                <a:cs typeface="Times New Roman"/>
              </a:rPr>
              <a:t>is a set of two </a:t>
            </a:r>
            <a:r>
              <a:rPr sz="2800" dirty="0">
                <a:latin typeface="Times New Roman"/>
                <a:cs typeface="Times New Roman"/>
              </a:rPr>
              <a:t> dipole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aligned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at</a:t>
            </a:r>
            <a:r>
              <a:rPr sz="2800" dirty="0">
                <a:latin typeface="Times New Roman"/>
                <a:cs typeface="Times New Roman"/>
              </a:rPr>
              <a:t> right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angles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each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other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90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degrees out-of-phase.</a:t>
            </a:r>
            <a:endParaRPr sz="2700">
              <a:latin typeface="Times New Roman"/>
              <a:cs typeface="Times New Roman"/>
            </a:endParaRPr>
          </a:p>
          <a:p>
            <a:pPr marL="352425" marR="5715" indent="-340360" algn="just">
              <a:lnSpc>
                <a:spcPts val="3050"/>
              </a:lnSpc>
              <a:spcBef>
                <a:spcPts val="62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name reflects that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antenna </a:t>
            </a:r>
            <a:r>
              <a:rPr sz="2800" dirty="0">
                <a:latin typeface="Times New Roman"/>
                <a:cs typeface="Times New Roman"/>
              </a:rPr>
              <a:t> looks </a:t>
            </a:r>
            <a:r>
              <a:rPr sz="2800" spc="-5" dirty="0">
                <a:latin typeface="Times New Roman"/>
                <a:cs typeface="Times New Roman"/>
              </a:rPr>
              <a:t>like a turnstile when mounted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horizontally.</a:t>
            </a:r>
            <a:endParaRPr sz="2800">
              <a:latin typeface="Times New Roman"/>
              <a:cs typeface="Times New Roman"/>
            </a:endParaRPr>
          </a:p>
          <a:p>
            <a:pPr marL="352425" marR="5080" indent="-340360" algn="just">
              <a:lnSpc>
                <a:spcPct val="90800"/>
              </a:lnSpc>
              <a:spcBef>
                <a:spcPts val="56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When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mounted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horizontally</a:t>
            </a:r>
            <a:r>
              <a:rPr sz="2800" dirty="0">
                <a:latin typeface="Times New Roman"/>
                <a:cs typeface="Times New Roman"/>
              </a:rPr>
              <a:t> the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 is nearly omnidirectional on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horizontal plane.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101725"/>
            <a:ext cx="2286000" cy="4038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4540" y="956817"/>
            <a:ext cx="5102860" cy="3954779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52425" marR="7620" indent="-340360" algn="just">
              <a:lnSpc>
                <a:spcPct val="90800"/>
              </a:lnSpc>
              <a:spcBef>
                <a:spcPts val="40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When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mounted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vertically</a:t>
            </a:r>
            <a:r>
              <a:rPr sz="2800" dirty="0">
                <a:latin typeface="Times New Roman"/>
                <a:cs typeface="Times New Roman"/>
              </a:rPr>
              <a:t> the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 is directional to a right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angle to </a:t>
            </a:r>
            <a:r>
              <a:rPr sz="2700" spc="-5" dirty="0">
                <a:latin typeface="Times New Roman"/>
                <a:cs typeface="Times New Roman"/>
              </a:rPr>
              <a:t>its </a:t>
            </a:r>
            <a:r>
              <a:rPr sz="2700" dirty="0">
                <a:latin typeface="Times New Roman"/>
                <a:cs typeface="Times New Roman"/>
              </a:rPr>
              <a:t>plane </a:t>
            </a:r>
            <a:r>
              <a:rPr sz="2700" spc="-5" dirty="0">
                <a:latin typeface="Times New Roman"/>
                <a:cs typeface="Times New Roman"/>
              </a:rPr>
              <a:t>and is circularly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polarized.</a:t>
            </a:r>
            <a:endParaRPr sz="2700">
              <a:latin typeface="Times New Roman"/>
              <a:cs typeface="Times New Roman"/>
            </a:endParaRPr>
          </a:p>
          <a:p>
            <a:pPr marL="352425" marR="5080" indent="-340360">
              <a:lnSpc>
                <a:spcPct val="91100"/>
              </a:lnSpc>
              <a:spcBef>
                <a:spcPts val="620"/>
              </a:spcBef>
              <a:buFont typeface="Times New Roman"/>
              <a:buChar char="•"/>
              <a:tabLst>
                <a:tab pos="440690" algn="l"/>
                <a:tab pos="441325" algn="l"/>
                <a:tab pos="1207135" algn="l"/>
                <a:tab pos="1424305" algn="l"/>
                <a:tab pos="1871980" algn="l"/>
                <a:tab pos="2259965" algn="l"/>
                <a:tab pos="2433955" algn="l"/>
                <a:tab pos="2586355" algn="l"/>
                <a:tab pos="2633980" algn="l"/>
                <a:tab pos="3669029" algn="l"/>
                <a:tab pos="3751579" algn="l"/>
                <a:tab pos="3905885" algn="l"/>
                <a:tab pos="4236085" algn="l"/>
                <a:tab pos="4358005" algn="l"/>
                <a:tab pos="4660900" algn="l"/>
              </a:tabLst>
            </a:pPr>
            <a:r>
              <a:rPr dirty="0"/>
              <a:t>	</a:t>
            </a:r>
            <a:r>
              <a:rPr sz="2800" spc="-5" dirty="0">
                <a:latin typeface="Times New Roman"/>
                <a:cs typeface="Times New Roman"/>
              </a:rPr>
              <a:t>The	t</a:t>
            </a:r>
            <a:r>
              <a:rPr sz="2800" dirty="0">
                <a:latin typeface="Times New Roman"/>
                <a:cs typeface="Times New Roman"/>
              </a:rPr>
              <a:t>u</a:t>
            </a:r>
            <a:r>
              <a:rPr sz="2800" spc="-5" dirty="0">
                <a:latin typeface="Times New Roman"/>
                <a:cs typeface="Times New Roman"/>
              </a:rPr>
              <a:t>r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stile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anten</a:t>
            </a:r>
            <a:r>
              <a:rPr sz="2800" dirty="0">
                <a:latin typeface="Times New Roman"/>
                <a:cs typeface="Times New Roman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		</a:t>
            </a:r>
            <a:r>
              <a:rPr sz="2800" spc="-5" dirty="0">
                <a:latin typeface="Times New Roman"/>
                <a:cs typeface="Times New Roman"/>
              </a:rPr>
              <a:t>often  </a:t>
            </a:r>
            <a:r>
              <a:rPr sz="2700" spc="-5" dirty="0">
                <a:latin typeface="Times New Roman"/>
                <a:cs typeface="Times New Roman"/>
              </a:rPr>
              <a:t>used</a:t>
            </a:r>
            <a:r>
              <a:rPr sz="2700" dirty="0">
                <a:latin typeface="Times New Roman"/>
                <a:cs typeface="Times New Roman"/>
              </a:rPr>
              <a:t> for </a:t>
            </a:r>
            <a:r>
              <a:rPr sz="2700" spc="-5" dirty="0">
                <a:latin typeface="Times New Roman"/>
                <a:cs typeface="Times New Roman"/>
              </a:rPr>
              <a:t>communication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satellites 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Times New Roman"/>
                <a:cs typeface="Times New Roman"/>
              </a:rPr>
              <a:t>b</a:t>
            </a:r>
            <a:r>
              <a:rPr sz="2750" dirty="0">
                <a:latin typeface="Times New Roman"/>
                <a:cs typeface="Times New Roman"/>
              </a:rPr>
              <a:t>e</a:t>
            </a:r>
            <a:r>
              <a:rPr sz="2750" spc="-5" dirty="0">
                <a:latin typeface="Times New Roman"/>
                <a:cs typeface="Times New Roman"/>
              </a:rPr>
              <a:t>cause,</a:t>
            </a:r>
            <a:r>
              <a:rPr sz="2750" dirty="0">
                <a:latin typeface="Times New Roman"/>
                <a:cs typeface="Times New Roman"/>
              </a:rPr>
              <a:t>		</a:t>
            </a:r>
            <a:r>
              <a:rPr sz="2750" spc="-5" dirty="0">
                <a:latin typeface="Times New Roman"/>
                <a:cs typeface="Times New Roman"/>
              </a:rPr>
              <a:t>b</a:t>
            </a:r>
            <a:r>
              <a:rPr sz="2750" dirty="0">
                <a:latin typeface="Times New Roman"/>
                <a:cs typeface="Times New Roman"/>
              </a:rPr>
              <a:t>e</a:t>
            </a:r>
            <a:r>
              <a:rPr sz="2750" spc="-5" dirty="0">
                <a:latin typeface="Times New Roman"/>
                <a:cs typeface="Times New Roman"/>
              </a:rPr>
              <a:t>i</a:t>
            </a:r>
            <a:r>
              <a:rPr sz="2750" dirty="0">
                <a:latin typeface="Times New Roman"/>
                <a:cs typeface="Times New Roman"/>
              </a:rPr>
              <a:t>n</a:t>
            </a:r>
            <a:r>
              <a:rPr sz="2750" spc="-5" dirty="0">
                <a:latin typeface="Times New Roman"/>
                <a:cs typeface="Times New Roman"/>
              </a:rPr>
              <a:t>g</a:t>
            </a:r>
            <a:r>
              <a:rPr sz="2750" dirty="0">
                <a:latin typeface="Times New Roman"/>
                <a:cs typeface="Times New Roman"/>
              </a:rPr>
              <a:t>		</a:t>
            </a:r>
            <a:r>
              <a:rPr sz="2750" spc="-5" dirty="0">
                <a:latin typeface="Times New Roman"/>
                <a:cs typeface="Times New Roman"/>
              </a:rPr>
              <a:t>cir</a:t>
            </a:r>
            <a:r>
              <a:rPr sz="2750" dirty="0">
                <a:latin typeface="Times New Roman"/>
                <a:cs typeface="Times New Roman"/>
              </a:rPr>
              <a:t>c</a:t>
            </a:r>
            <a:r>
              <a:rPr sz="2750" spc="-5" dirty="0">
                <a:latin typeface="Times New Roman"/>
                <a:cs typeface="Times New Roman"/>
              </a:rPr>
              <a:t>ularly  p</a:t>
            </a:r>
            <a:r>
              <a:rPr sz="2750" dirty="0">
                <a:latin typeface="Times New Roman"/>
                <a:cs typeface="Times New Roman"/>
              </a:rPr>
              <a:t>o</a:t>
            </a:r>
            <a:r>
              <a:rPr sz="2750" spc="-5" dirty="0">
                <a:latin typeface="Times New Roman"/>
                <a:cs typeface="Times New Roman"/>
              </a:rPr>
              <a:t>larize</a:t>
            </a:r>
            <a:r>
              <a:rPr sz="2750" dirty="0">
                <a:latin typeface="Times New Roman"/>
                <a:cs typeface="Times New Roman"/>
              </a:rPr>
              <a:t>d</a:t>
            </a:r>
            <a:r>
              <a:rPr sz="2750" spc="-5" dirty="0">
                <a:latin typeface="Times New Roman"/>
                <a:cs typeface="Times New Roman"/>
              </a:rPr>
              <a:t>,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</a:t>
            </a:r>
            <a:r>
              <a:rPr sz="2750" dirty="0">
                <a:latin typeface="Times New Roman"/>
                <a:cs typeface="Times New Roman"/>
              </a:rPr>
              <a:t>h</a:t>
            </a:r>
            <a:r>
              <a:rPr sz="2750" spc="-5" dirty="0">
                <a:latin typeface="Times New Roman"/>
                <a:cs typeface="Times New Roman"/>
              </a:rPr>
              <a:t>e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polar</a:t>
            </a:r>
            <a:r>
              <a:rPr sz="2750" dirty="0">
                <a:latin typeface="Times New Roman"/>
                <a:cs typeface="Times New Roman"/>
              </a:rPr>
              <a:t>i</a:t>
            </a:r>
            <a:r>
              <a:rPr sz="2750" spc="-5" dirty="0">
                <a:latin typeface="Times New Roman"/>
                <a:cs typeface="Times New Roman"/>
              </a:rPr>
              <a:t>zation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of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the  si</a:t>
            </a:r>
            <a:r>
              <a:rPr sz="2750" dirty="0">
                <a:latin typeface="Times New Roman"/>
                <a:cs typeface="Times New Roman"/>
              </a:rPr>
              <a:t>g</a:t>
            </a:r>
            <a:r>
              <a:rPr sz="2750" spc="-5" dirty="0">
                <a:latin typeface="Times New Roman"/>
                <a:cs typeface="Times New Roman"/>
              </a:rPr>
              <a:t>nal</a:t>
            </a:r>
            <a:r>
              <a:rPr sz="2750" dirty="0">
                <a:latin typeface="Times New Roman"/>
                <a:cs typeface="Times New Roman"/>
              </a:rPr>
              <a:t>		</a:t>
            </a:r>
            <a:r>
              <a:rPr sz="2750" spc="-5" dirty="0">
                <a:latin typeface="Times New Roman"/>
                <a:cs typeface="Times New Roman"/>
              </a:rPr>
              <a:t>d</a:t>
            </a:r>
            <a:r>
              <a:rPr sz="2750" spc="-20" dirty="0">
                <a:latin typeface="Times New Roman"/>
                <a:cs typeface="Times New Roman"/>
              </a:rPr>
              <a:t>o</a:t>
            </a:r>
            <a:r>
              <a:rPr sz="2750" spc="-5" dirty="0">
                <a:latin typeface="Times New Roman"/>
                <a:cs typeface="Times New Roman"/>
              </a:rPr>
              <a:t>es</a:t>
            </a:r>
            <a:r>
              <a:rPr sz="2750" dirty="0">
                <a:latin typeface="Times New Roman"/>
                <a:cs typeface="Times New Roman"/>
              </a:rPr>
              <a:t>n</a:t>
            </a:r>
            <a:r>
              <a:rPr sz="2750" spc="-20" dirty="0">
                <a:latin typeface="Times New Roman"/>
                <a:cs typeface="Times New Roman"/>
              </a:rPr>
              <a:t>'</a:t>
            </a:r>
            <a:r>
              <a:rPr sz="2750" spc="-5" dirty="0">
                <a:latin typeface="Times New Roman"/>
                <a:cs typeface="Times New Roman"/>
              </a:rPr>
              <a:t>t</a:t>
            </a:r>
            <a:r>
              <a:rPr sz="2750" dirty="0">
                <a:latin typeface="Times New Roman"/>
                <a:cs typeface="Times New Roman"/>
              </a:rPr>
              <a:t>			</a:t>
            </a:r>
            <a:r>
              <a:rPr sz="2750" spc="-5" dirty="0">
                <a:latin typeface="Times New Roman"/>
                <a:cs typeface="Times New Roman"/>
              </a:rPr>
              <a:t>rot</a:t>
            </a:r>
            <a:r>
              <a:rPr sz="2750" dirty="0">
                <a:latin typeface="Times New Roman"/>
                <a:cs typeface="Times New Roman"/>
              </a:rPr>
              <a:t>at</a:t>
            </a:r>
            <a:r>
              <a:rPr sz="2750" spc="-5" dirty="0">
                <a:latin typeface="Times New Roman"/>
                <a:cs typeface="Times New Roman"/>
              </a:rPr>
              <a:t>e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when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5" dirty="0">
                <a:latin typeface="Times New Roman"/>
                <a:cs typeface="Times New Roman"/>
              </a:rPr>
              <a:t>the  satellite rotates.</a:t>
            </a:r>
            <a:endParaRPr sz="2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545" y="478282"/>
            <a:ext cx="54737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RHOMBIC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01419"/>
            <a:ext cx="8021320" cy="333756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6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dirty="0">
                <a:latin typeface="Times New Roman"/>
                <a:cs typeface="Times New Roman"/>
              </a:rPr>
              <a:t>Structure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and </a:t>
            </a:r>
            <a:r>
              <a:rPr sz="2800" spc="-5" dirty="0">
                <a:latin typeface="Times New Roman"/>
                <a:cs typeface="Times New Roman"/>
              </a:rPr>
              <a:t>construction</a:t>
            </a:r>
            <a:endParaRPr sz="2800">
              <a:latin typeface="Times New Roman"/>
              <a:cs typeface="Times New Roman"/>
            </a:endParaRPr>
          </a:p>
          <a:p>
            <a:pPr marL="759460" marR="1046480" lvl="1" indent="-287020">
              <a:lnSpc>
                <a:spcPts val="3140"/>
              </a:lnSpc>
              <a:spcBef>
                <a:spcPts val="1155"/>
              </a:spcBef>
              <a:buChar char="–"/>
              <a:tabLst>
                <a:tab pos="740410" algn="l"/>
              </a:tabLst>
            </a:pPr>
            <a:r>
              <a:rPr sz="2800" spc="-5" dirty="0">
                <a:latin typeface="Times New Roman"/>
                <a:cs typeface="Times New Roman"/>
              </a:rPr>
              <a:t>4 wires </a:t>
            </a:r>
            <a:r>
              <a:rPr sz="2800" dirty="0">
                <a:latin typeface="Times New Roman"/>
                <a:cs typeface="Times New Roman"/>
              </a:rPr>
              <a:t>are </a:t>
            </a:r>
            <a:r>
              <a:rPr sz="2800" spc="-5" dirty="0">
                <a:latin typeface="Times New Roman"/>
                <a:cs typeface="Times New Roman"/>
              </a:rPr>
              <a:t>connected in </a:t>
            </a:r>
            <a:r>
              <a:rPr sz="2800" dirty="0">
                <a:latin typeface="Times New Roman"/>
                <a:cs typeface="Times New Roman"/>
              </a:rPr>
              <a:t>rhombic </a:t>
            </a:r>
            <a:r>
              <a:rPr sz="2800" spc="-5" dirty="0">
                <a:latin typeface="Times New Roman"/>
                <a:cs typeface="Times New Roman"/>
              </a:rPr>
              <a:t>shape and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terminated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resistor.</a:t>
            </a:r>
            <a:endParaRPr sz="2800">
              <a:latin typeface="Times New Roman"/>
              <a:cs typeface="Times New Roman"/>
            </a:endParaRPr>
          </a:p>
          <a:p>
            <a:pPr marL="739775" lvl="1" indent="-267335">
              <a:lnSpc>
                <a:spcPts val="3245"/>
              </a:lnSpc>
              <a:spcBef>
                <a:spcPts val="815"/>
              </a:spcBef>
              <a:buChar char="–"/>
              <a:tabLst>
                <a:tab pos="740410" algn="l"/>
              </a:tabLst>
            </a:pPr>
            <a:r>
              <a:rPr sz="2800" spc="-5" dirty="0">
                <a:latin typeface="Times New Roman"/>
                <a:cs typeface="Times New Roman"/>
              </a:rPr>
              <a:t>Mounted horizontally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and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placed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&gt; ^/2</a:t>
            </a:r>
            <a:r>
              <a:rPr sz="2800" dirty="0">
                <a:latin typeface="Times New Roman"/>
                <a:cs typeface="Times New Roman"/>
              </a:rPr>
              <a:t> from</a:t>
            </a:r>
            <a:endParaRPr sz="2800">
              <a:latin typeface="Times New Roman"/>
              <a:cs typeface="Times New Roman"/>
            </a:endParaRPr>
          </a:p>
          <a:p>
            <a:pPr marL="759460">
              <a:lnSpc>
                <a:spcPts val="3125"/>
              </a:lnSpc>
            </a:pPr>
            <a:r>
              <a:rPr sz="2700" dirty="0">
                <a:latin typeface="Times New Roman"/>
                <a:cs typeface="Times New Roman"/>
              </a:rPr>
              <a:t>ground.</a:t>
            </a:r>
            <a:endParaRPr sz="2700">
              <a:latin typeface="Times New Roman"/>
              <a:cs typeface="Times New Roman"/>
            </a:endParaRPr>
          </a:p>
          <a:p>
            <a:pPr marL="352425" indent="-340360">
              <a:lnSpc>
                <a:spcPts val="3250"/>
              </a:lnSpc>
              <a:spcBef>
                <a:spcPts val="86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Highest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development</a:t>
            </a:r>
            <a:r>
              <a:rPr sz="2800" dirty="0">
                <a:latin typeface="Times New Roman"/>
                <a:cs typeface="Times New Roman"/>
              </a:rPr>
              <a:t> of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long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wire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rhombic</a:t>
            </a:r>
            <a:endParaRPr sz="2800">
              <a:latin typeface="Times New Roman"/>
              <a:cs typeface="Times New Roman"/>
            </a:endParaRPr>
          </a:p>
          <a:p>
            <a:pPr marL="352425">
              <a:lnSpc>
                <a:spcPts val="3130"/>
              </a:lnSpc>
            </a:pPr>
            <a:r>
              <a:rPr sz="2700" dirty="0">
                <a:latin typeface="Times New Roman"/>
                <a:cs typeface="Times New Roman"/>
              </a:rPr>
              <a:t>antenna.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2296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598" y="880753"/>
            <a:ext cx="6560190" cy="5367646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070508"/>
            <a:ext cx="7186295" cy="403161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76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Advantages</a:t>
            </a:r>
            <a:endParaRPr sz="2800">
              <a:latin typeface="Times New Roman"/>
              <a:cs typeface="Times New Roman"/>
            </a:endParaRPr>
          </a:p>
          <a:p>
            <a:pPr marL="733425" lvl="1" indent="-267335">
              <a:lnSpc>
                <a:spcPct val="100000"/>
              </a:lnSpc>
              <a:spcBef>
                <a:spcPts val="660"/>
              </a:spcBef>
              <a:buChar char="–"/>
              <a:tabLst>
                <a:tab pos="734060" algn="l"/>
              </a:tabLst>
            </a:pPr>
            <a:r>
              <a:rPr sz="2800" spc="-5" dirty="0">
                <a:latin typeface="Times New Roman"/>
                <a:cs typeface="Times New Roman"/>
              </a:rPr>
              <a:t>Easier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construct</a:t>
            </a:r>
            <a:endParaRPr sz="2800">
              <a:latin typeface="Times New Roman"/>
              <a:cs typeface="Times New Roman"/>
            </a:endParaRPr>
          </a:p>
          <a:p>
            <a:pPr marL="759460" marR="5080" lvl="1" indent="-287020">
              <a:lnSpc>
                <a:spcPts val="3140"/>
              </a:lnSpc>
              <a:spcBef>
                <a:spcPts val="1165"/>
              </a:spcBef>
              <a:buChar char="–"/>
              <a:tabLst>
                <a:tab pos="740410" algn="l"/>
              </a:tabLst>
            </a:pPr>
            <a:r>
              <a:rPr sz="2800" spc="-5" dirty="0">
                <a:latin typeface="Times New Roman"/>
                <a:cs typeface="Times New Roman"/>
              </a:rPr>
              <a:t>Its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i/p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impedance </a:t>
            </a:r>
            <a:r>
              <a:rPr sz="2800" dirty="0">
                <a:latin typeface="Times New Roman"/>
                <a:cs typeface="Times New Roman"/>
              </a:rPr>
              <a:t>and</a:t>
            </a:r>
            <a:r>
              <a:rPr sz="2800" spc="-5" dirty="0">
                <a:latin typeface="Times New Roman"/>
                <a:cs typeface="Times New Roman"/>
              </a:rPr>
              <a:t> radiation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pattern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relatively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constant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over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range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frequencies.</a:t>
            </a:r>
            <a:endParaRPr sz="2800">
              <a:latin typeface="Times New Roman"/>
              <a:cs typeface="Times New Roman"/>
            </a:endParaRPr>
          </a:p>
          <a:p>
            <a:pPr marL="733425" lvl="1" indent="-267335">
              <a:lnSpc>
                <a:spcPct val="100000"/>
              </a:lnSpc>
              <a:spcBef>
                <a:spcPts val="620"/>
              </a:spcBef>
              <a:buChar char="–"/>
              <a:tabLst>
                <a:tab pos="734060" algn="l"/>
              </a:tabLst>
            </a:pPr>
            <a:r>
              <a:rPr sz="2800" spc="-5" dirty="0">
                <a:latin typeface="Times New Roman"/>
                <a:cs typeface="Times New Roman"/>
              </a:rPr>
              <a:t>Maximum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efficiency</a:t>
            </a:r>
            <a:endParaRPr sz="2800">
              <a:latin typeface="Times New Roman"/>
              <a:cs typeface="Times New Roman"/>
            </a:endParaRPr>
          </a:p>
          <a:p>
            <a:pPr marL="733425" lvl="1" indent="-267335">
              <a:lnSpc>
                <a:spcPct val="100000"/>
              </a:lnSpc>
              <a:spcBef>
                <a:spcPts val="665"/>
              </a:spcBef>
              <a:buChar char="–"/>
              <a:tabLst>
                <a:tab pos="734060" algn="l"/>
              </a:tabLst>
            </a:pPr>
            <a:r>
              <a:rPr sz="2800" spc="-5" dirty="0">
                <a:latin typeface="Times New Roman"/>
                <a:cs typeface="Times New Roman"/>
              </a:rPr>
              <a:t>High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gain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be obtained.</a:t>
            </a:r>
            <a:endParaRPr sz="2800">
              <a:latin typeface="Times New Roman"/>
              <a:cs typeface="Times New Roman"/>
            </a:endParaRPr>
          </a:p>
          <a:p>
            <a:pPr marL="352425" indent="-340360">
              <a:lnSpc>
                <a:spcPct val="100000"/>
              </a:lnSpc>
              <a:spcBef>
                <a:spcPts val="66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Disadvantages</a:t>
            </a:r>
            <a:endParaRPr sz="2800">
              <a:latin typeface="Times New Roman"/>
              <a:cs typeface="Times New Roman"/>
            </a:endParaRPr>
          </a:p>
          <a:p>
            <a:pPr marL="733425" lvl="1" indent="-267335">
              <a:lnSpc>
                <a:spcPct val="100000"/>
              </a:lnSpc>
              <a:spcBef>
                <a:spcPts val="670"/>
              </a:spcBef>
              <a:buChar char="–"/>
              <a:tabLst>
                <a:tab pos="734060" algn="l"/>
              </a:tabLst>
            </a:pPr>
            <a:r>
              <a:rPr sz="2800" spc="-5" dirty="0">
                <a:latin typeface="Times New Roman"/>
                <a:cs typeface="Times New Roman"/>
              </a:rPr>
              <a:t>Large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site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area and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large </a:t>
            </a:r>
            <a:r>
              <a:rPr sz="2800" dirty="0">
                <a:latin typeface="Times New Roman"/>
                <a:cs typeface="Times New Roman"/>
              </a:rPr>
              <a:t>side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lobes.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1419"/>
            <a:ext cx="7374890" cy="303530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6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Application</a:t>
            </a:r>
            <a:endParaRPr sz="2800">
              <a:latin typeface="Times New Roman"/>
              <a:cs typeface="Times New Roman"/>
            </a:endParaRPr>
          </a:p>
          <a:p>
            <a:pPr marL="759460" marR="5080" lvl="1" indent="-287020">
              <a:lnSpc>
                <a:spcPts val="3140"/>
              </a:lnSpc>
              <a:spcBef>
                <a:spcPts val="1155"/>
              </a:spcBef>
              <a:buChar char="–"/>
              <a:tabLst>
                <a:tab pos="740410" algn="l"/>
              </a:tabLst>
            </a:pPr>
            <a:r>
              <a:rPr sz="2800" spc="-5" dirty="0">
                <a:latin typeface="Times New Roman"/>
                <a:cs typeface="Times New Roman"/>
              </a:rPr>
              <a:t>Long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distance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communication,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high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frequency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transmission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reception.</a:t>
            </a:r>
            <a:endParaRPr sz="2800">
              <a:latin typeface="Times New Roman"/>
              <a:cs typeface="Times New Roman"/>
            </a:endParaRPr>
          </a:p>
          <a:p>
            <a:pPr marL="733425" lvl="1" indent="-267335">
              <a:lnSpc>
                <a:spcPct val="100000"/>
              </a:lnSpc>
              <a:spcBef>
                <a:spcPts val="635"/>
              </a:spcBef>
              <a:buChar char="–"/>
              <a:tabLst>
                <a:tab pos="734060" algn="l"/>
              </a:tabLst>
            </a:pPr>
            <a:r>
              <a:rPr sz="2800" dirty="0">
                <a:latin typeface="Times New Roman"/>
                <a:cs typeface="Times New Roman"/>
              </a:rPr>
              <a:t>Point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point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communication.</a:t>
            </a:r>
            <a:endParaRPr sz="2800">
              <a:latin typeface="Times New Roman"/>
              <a:cs typeface="Times New Roman"/>
            </a:endParaRPr>
          </a:p>
          <a:p>
            <a:pPr marL="733425" lvl="1" indent="-267335">
              <a:lnSpc>
                <a:spcPct val="100000"/>
              </a:lnSpc>
              <a:spcBef>
                <a:spcPts val="650"/>
              </a:spcBef>
              <a:buChar char="–"/>
              <a:tabLst>
                <a:tab pos="734060" algn="l"/>
              </a:tabLst>
            </a:pP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communication.</a:t>
            </a:r>
            <a:endParaRPr sz="2800">
              <a:latin typeface="Times New Roman"/>
              <a:cs typeface="Times New Roman"/>
            </a:endParaRPr>
          </a:p>
          <a:p>
            <a:pPr marL="733425" lvl="1" indent="-267335">
              <a:lnSpc>
                <a:spcPct val="100000"/>
              </a:lnSpc>
              <a:spcBef>
                <a:spcPts val="670"/>
              </a:spcBef>
              <a:buChar char="–"/>
              <a:tabLst>
                <a:tab pos="734060" algn="l"/>
              </a:tabLst>
            </a:pPr>
            <a:r>
              <a:rPr sz="2800" dirty="0">
                <a:latin typeface="Times New Roman"/>
                <a:cs typeface="Times New Roman"/>
              </a:rPr>
              <a:t>Short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wave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broadcasting.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3805" y="478282"/>
            <a:ext cx="51339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ANTENNA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ARRAYS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5666"/>
            <a:ext cx="8070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  <a:tab pos="1788795" algn="l"/>
                <a:tab pos="2887980" algn="l"/>
                <a:tab pos="3357245" algn="l"/>
                <a:tab pos="4420235" algn="l"/>
                <a:tab pos="4947285" algn="l"/>
                <a:tab pos="6423025" algn="l"/>
                <a:tab pos="6950709" algn="l"/>
              </a:tabLst>
            </a:pPr>
            <a:r>
              <a:rPr sz="2800" spc="-5" dirty="0">
                <a:latin typeface="Times New Roman"/>
                <a:cs typeface="Times New Roman"/>
              </a:rPr>
              <a:t>Antenna	arrays	is	</a:t>
            </a:r>
            <a:r>
              <a:rPr sz="2800" dirty="0">
                <a:latin typeface="Times New Roman"/>
                <a:cs typeface="Times New Roman"/>
              </a:rPr>
              <a:t>group	</a:t>
            </a:r>
            <a:r>
              <a:rPr sz="2800" spc="-5" dirty="0">
                <a:latin typeface="Times New Roman"/>
                <a:cs typeface="Times New Roman"/>
              </a:rPr>
              <a:t>of	antennas	or	antenna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2057527"/>
            <a:ext cx="77311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4160" algn="l"/>
                <a:tab pos="3037840" algn="l"/>
                <a:tab pos="3608704" algn="l"/>
                <a:tab pos="4959985" algn="l"/>
                <a:tab pos="6252845" algn="l"/>
              </a:tabLst>
            </a:pPr>
            <a:r>
              <a:rPr sz="2700" dirty="0">
                <a:latin typeface="Times New Roman"/>
                <a:cs typeface="Times New Roman"/>
              </a:rPr>
              <a:t>elements	arranged	to	provide	desired	</a:t>
            </a:r>
            <a:r>
              <a:rPr sz="2700" spc="-5" dirty="0">
                <a:latin typeface="Times New Roman"/>
                <a:cs typeface="Times New Roman"/>
              </a:rPr>
              <a:t>directional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340395"/>
            <a:ext cx="7757795" cy="241109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352425">
              <a:lnSpc>
                <a:spcPct val="100000"/>
              </a:lnSpc>
              <a:spcBef>
                <a:spcPts val="980"/>
              </a:spcBef>
            </a:pPr>
            <a:r>
              <a:rPr sz="2700" spc="-5" dirty="0">
                <a:latin typeface="Times New Roman"/>
                <a:cs typeface="Times New Roman"/>
              </a:rPr>
              <a:t>characteristics.</a:t>
            </a:r>
            <a:endParaRPr sz="2700">
              <a:latin typeface="Times New Roman"/>
              <a:cs typeface="Times New Roman"/>
            </a:endParaRPr>
          </a:p>
          <a:p>
            <a:pPr marL="352425" indent="-340360">
              <a:lnSpc>
                <a:spcPts val="3240"/>
              </a:lnSpc>
              <a:spcBef>
                <a:spcPts val="90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Generally any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combination</a:t>
            </a:r>
            <a:r>
              <a:rPr sz="2800" dirty="0">
                <a:latin typeface="Times New Roman"/>
                <a:cs typeface="Times New Roman"/>
              </a:rPr>
              <a:t> of</a:t>
            </a:r>
            <a:r>
              <a:rPr sz="2800" spc="-5" dirty="0">
                <a:latin typeface="Times New Roman"/>
                <a:cs typeface="Times New Roman"/>
              </a:rPr>
              <a:t> elements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 </a:t>
            </a:r>
            <a:r>
              <a:rPr sz="2800" dirty="0">
                <a:latin typeface="Times New Roman"/>
                <a:cs typeface="Times New Roman"/>
              </a:rPr>
              <a:t>form</a:t>
            </a:r>
            <a:r>
              <a:rPr sz="2800" spc="-5" dirty="0">
                <a:latin typeface="Times New Roman"/>
                <a:cs typeface="Times New Roman"/>
              </a:rPr>
              <a:t> an</a:t>
            </a:r>
            <a:endParaRPr sz="2800">
              <a:latin typeface="Times New Roman"/>
              <a:cs typeface="Times New Roman"/>
            </a:endParaRPr>
          </a:p>
          <a:p>
            <a:pPr marL="352425">
              <a:lnSpc>
                <a:spcPts val="3120"/>
              </a:lnSpc>
            </a:pPr>
            <a:r>
              <a:rPr sz="2700" dirty="0">
                <a:latin typeface="Times New Roman"/>
                <a:cs typeface="Times New Roman"/>
              </a:rPr>
              <a:t>array.</a:t>
            </a:r>
            <a:endParaRPr sz="2700">
              <a:latin typeface="Times New Roman"/>
              <a:cs typeface="Times New Roman"/>
            </a:endParaRPr>
          </a:p>
          <a:p>
            <a:pPr marL="352425" marR="292100" indent="-340360">
              <a:lnSpc>
                <a:spcPts val="3160"/>
              </a:lnSpc>
              <a:spcBef>
                <a:spcPts val="115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However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equal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elements</a:t>
            </a:r>
            <a:r>
              <a:rPr sz="2800" dirty="0">
                <a:latin typeface="Times New Roman"/>
                <a:cs typeface="Times New Roman"/>
              </a:rPr>
              <a:t> of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regualar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geometry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usually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used.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1677" y="478282"/>
            <a:ext cx="56629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YAGI-UDA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84122"/>
            <a:ext cx="8075930" cy="445960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52425" marR="5080" indent="-340360" algn="just">
              <a:lnSpc>
                <a:spcPct val="85800"/>
              </a:lnSpc>
              <a:spcBef>
                <a:spcPts val="57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It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directional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consisting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driven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element</a:t>
            </a:r>
            <a:r>
              <a:rPr sz="270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(typically</a:t>
            </a:r>
            <a:r>
              <a:rPr sz="2700" dirty="0">
                <a:latin typeface="Times New Roman"/>
                <a:cs typeface="Times New Roman"/>
              </a:rPr>
              <a:t> a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dipole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or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folded</a:t>
            </a:r>
            <a:r>
              <a:rPr sz="2700" dirty="0">
                <a:latin typeface="Times New Roman"/>
                <a:cs typeface="Times New Roman"/>
              </a:rPr>
              <a:t> dipole)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additional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parasitic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elements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(usually</a:t>
            </a:r>
            <a:r>
              <a:rPr sz="2700" dirty="0">
                <a:latin typeface="Times New Roman"/>
                <a:cs typeface="Times New Roman"/>
              </a:rPr>
              <a:t> a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so-called 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i="1" dirty="0">
                <a:latin typeface="Times New Roman"/>
                <a:cs typeface="Times New Roman"/>
              </a:rPr>
              <a:t>reflector </a:t>
            </a:r>
            <a:r>
              <a:rPr sz="2700" spc="-5" dirty="0">
                <a:latin typeface="Times New Roman"/>
                <a:cs typeface="Times New Roman"/>
              </a:rPr>
              <a:t>and</a:t>
            </a:r>
            <a:r>
              <a:rPr sz="27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one </a:t>
            </a:r>
            <a:r>
              <a:rPr sz="2700" dirty="0">
                <a:latin typeface="Times New Roman"/>
                <a:cs typeface="Times New Roman"/>
              </a:rPr>
              <a:t>or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more</a:t>
            </a:r>
            <a:r>
              <a:rPr sz="2700" spc="15" dirty="0">
                <a:latin typeface="Times New Roman"/>
                <a:cs typeface="Times New Roman"/>
              </a:rPr>
              <a:t> </a:t>
            </a:r>
            <a:r>
              <a:rPr sz="2700" i="1" dirty="0">
                <a:latin typeface="Times New Roman"/>
                <a:cs typeface="Times New Roman"/>
              </a:rPr>
              <a:t>directors</a:t>
            </a:r>
            <a:r>
              <a:rPr sz="2700" dirty="0">
                <a:latin typeface="Times New Roman"/>
                <a:cs typeface="Times New Roman"/>
              </a:rPr>
              <a:t>).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2855"/>
              </a:lnSpc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All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elements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arranged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collinearly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and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close</a:t>
            </a:r>
            <a:endParaRPr sz="2800">
              <a:latin typeface="Times New Roman"/>
              <a:cs typeface="Times New Roman"/>
            </a:endParaRPr>
          </a:p>
          <a:p>
            <a:pPr marL="352425">
              <a:lnSpc>
                <a:spcPts val="2840"/>
              </a:lnSpc>
            </a:pPr>
            <a:r>
              <a:rPr sz="2700" spc="-5" dirty="0">
                <a:latin typeface="Times New Roman"/>
                <a:cs typeface="Times New Roman"/>
              </a:rPr>
              <a:t>together.</a:t>
            </a:r>
            <a:endParaRPr sz="2700">
              <a:latin typeface="Times New Roman"/>
              <a:cs typeface="Times New Roman"/>
            </a:endParaRPr>
          </a:p>
          <a:p>
            <a:pPr marL="352425" marR="6350" indent="-340360" algn="just">
              <a:lnSpc>
                <a:spcPct val="85600"/>
              </a:lnSpc>
              <a:spcBef>
                <a:spcPts val="27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reflector </a:t>
            </a:r>
            <a:r>
              <a:rPr sz="2800" spc="-5" dirty="0">
                <a:latin typeface="Times New Roman"/>
                <a:cs typeface="Times New Roman"/>
              </a:rPr>
              <a:t>element is slightly longer (typically 5%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longer) than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driven dipole, whereas </a:t>
            </a:r>
            <a:r>
              <a:rPr sz="2800" dirty="0">
                <a:latin typeface="Times New Roman"/>
                <a:cs typeface="Times New Roman"/>
              </a:rPr>
              <a:t>the so-called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Times New Roman"/>
                <a:cs typeface="Times New Roman"/>
              </a:rPr>
              <a:t>directors </a:t>
            </a:r>
            <a:r>
              <a:rPr sz="2700" dirty="0">
                <a:latin typeface="Times New Roman"/>
                <a:cs typeface="Times New Roman"/>
              </a:rPr>
              <a:t>are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 little</a:t>
            </a:r>
            <a:r>
              <a:rPr sz="2700" spc="-1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bit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shorter.</a:t>
            </a:r>
            <a:endParaRPr sz="2700">
              <a:latin typeface="Times New Roman"/>
              <a:cs typeface="Times New Roman"/>
            </a:endParaRPr>
          </a:p>
          <a:p>
            <a:pPr marL="352425" marR="11430" indent="-340360" algn="just">
              <a:lnSpc>
                <a:spcPct val="86300"/>
              </a:lnSpc>
              <a:spcBef>
                <a:spcPts val="3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design achieves a very substantial increase in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antenna's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directionality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gain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compared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simple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dipole.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755" y="1397635"/>
            <a:ext cx="3818890" cy="15119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9377" y="484378"/>
            <a:ext cx="432689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5" dirty="0"/>
              <a:t>Aperture-antenna</a:t>
            </a:r>
            <a:endParaRPr sz="4350"/>
          </a:p>
        </p:txBody>
      </p:sp>
      <p:sp>
        <p:nvSpPr>
          <p:cNvPr id="14" name="object 14"/>
          <p:cNvSpPr txBox="1"/>
          <p:nvPr/>
        </p:nvSpPr>
        <p:spPr>
          <a:xfrm>
            <a:off x="8345423" y="6281241"/>
            <a:ext cx="279400" cy="238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15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4035" y="1741678"/>
            <a:ext cx="1202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EM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wave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31719" y="2403474"/>
            <a:ext cx="1809114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Times New Roman"/>
                <a:cs typeface="Times New Roman"/>
              </a:rPr>
              <a:t>Power</a:t>
            </a:r>
            <a:r>
              <a:rPr sz="2350" spc="-55" dirty="0">
                <a:latin typeface="Times New Roman"/>
                <a:cs typeface="Times New Roman"/>
              </a:rPr>
              <a:t> </a:t>
            </a:r>
            <a:r>
              <a:rPr sz="2350" spc="-5" dirty="0">
                <a:latin typeface="Times New Roman"/>
                <a:cs typeface="Times New Roman"/>
              </a:rPr>
              <a:t>density: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4051" y="2589402"/>
            <a:ext cx="17208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Times New Roman"/>
                <a:cs typeface="Times New Roman"/>
              </a:rPr>
              <a:t>2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3326" y="2628627"/>
            <a:ext cx="1483360" cy="101282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540"/>
              </a:spcBef>
              <a:tabLst>
                <a:tab pos="1379220" algn="l"/>
              </a:tabLst>
            </a:pPr>
            <a:r>
              <a:rPr sz="2150" spc="-5" dirty="0">
                <a:latin typeface="Times New Roman"/>
                <a:cs typeface="Times New Roman"/>
              </a:rPr>
              <a:t>P</a:t>
            </a:r>
            <a:r>
              <a:rPr sz="2150" dirty="0">
                <a:latin typeface="Times New Roman"/>
                <a:cs typeface="Times New Roman"/>
              </a:rPr>
              <a:t>F</a:t>
            </a:r>
            <a:r>
              <a:rPr sz="2150" spc="-5" dirty="0">
                <a:latin typeface="Times New Roman"/>
                <a:cs typeface="Times New Roman"/>
              </a:rPr>
              <a:t>D </a:t>
            </a:r>
            <a:r>
              <a:rPr sz="2150" spc="-15" dirty="0">
                <a:latin typeface="Times New Roman"/>
                <a:cs typeface="Times New Roman"/>
              </a:rPr>
              <a:t>[</a:t>
            </a:r>
            <a:r>
              <a:rPr sz="2150" spc="-5" dirty="0">
                <a:latin typeface="Times New Roman"/>
                <a:cs typeface="Times New Roman"/>
              </a:rPr>
              <a:t>w/m</a:t>
            </a:r>
            <a:r>
              <a:rPr sz="2150" dirty="0">
                <a:latin typeface="Times New Roman"/>
                <a:cs typeface="Times New Roman"/>
              </a:rPr>
              <a:t>	</a:t>
            </a:r>
            <a:r>
              <a:rPr sz="2150" spc="-5" dirty="0">
                <a:latin typeface="Times New Roman"/>
                <a:cs typeface="Times New Roman"/>
              </a:rPr>
              <a:t>]</a:t>
            </a: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A*PFD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36750" y="3784472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791" y="2874391"/>
            <a:ext cx="1701164" cy="1414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30"/>
              </a:lnSpc>
              <a:spcBef>
                <a:spcPts val="105"/>
              </a:spcBef>
            </a:pPr>
            <a:r>
              <a:rPr sz="1650" dirty="0">
                <a:latin typeface="Times New Roman"/>
                <a:cs typeface="Times New Roman"/>
              </a:rPr>
              <a:t>Power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ts val="2110"/>
              </a:lnSpc>
            </a:pPr>
            <a:r>
              <a:rPr sz="1800" dirty="0">
                <a:latin typeface="Times New Roman"/>
                <a:cs typeface="Times New Roman"/>
              </a:rPr>
              <a:t>absorbed: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[watt]</a:t>
            </a:r>
            <a:endParaRPr sz="1800">
              <a:latin typeface="Times New Roman"/>
              <a:cs typeface="Times New Roman"/>
            </a:endParaRPr>
          </a:p>
          <a:p>
            <a:pPr marL="165100" marR="33655">
              <a:lnSpc>
                <a:spcPct val="151700"/>
              </a:lnSpc>
              <a:spcBef>
                <a:spcPts val="335"/>
              </a:spcBef>
            </a:pPr>
            <a:r>
              <a:rPr sz="1800" dirty="0">
                <a:latin typeface="Times New Roman"/>
                <a:cs typeface="Times New Roman"/>
              </a:rPr>
              <a:t>Effective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aperture: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A[m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]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0200" y="4698872"/>
            <a:ext cx="4012565" cy="5092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55600" marR="5080" indent="-342900">
              <a:lnSpc>
                <a:spcPts val="1760"/>
              </a:lnSpc>
              <a:spcBef>
                <a:spcPts val="395"/>
              </a:spcBef>
            </a:pPr>
            <a:r>
              <a:rPr sz="1700" spc="-5" dirty="0">
                <a:latin typeface="Microsoft Sans Serif"/>
                <a:cs typeface="Microsoft Sans Serif"/>
              </a:rPr>
              <a:t>Note:</a:t>
            </a:r>
            <a:r>
              <a:rPr sz="1700" spc="170" dirty="0">
                <a:latin typeface="Microsoft Sans Serif"/>
                <a:cs typeface="Microsoft Sans Serif"/>
              </a:rPr>
              <a:t> </a:t>
            </a:r>
            <a:r>
              <a:rPr sz="1700" spc="5" dirty="0">
                <a:latin typeface="Microsoft Sans Serif"/>
                <a:cs typeface="Microsoft Sans Serif"/>
              </a:rPr>
              <a:t>The</a:t>
            </a:r>
            <a:r>
              <a:rPr sz="1700" spc="18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aperture</a:t>
            </a:r>
            <a:r>
              <a:rPr sz="1700" spc="19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concept</a:t>
            </a:r>
            <a:r>
              <a:rPr sz="1700" spc="17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is</a:t>
            </a:r>
            <a:r>
              <a:rPr sz="1700" spc="18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applicable </a:t>
            </a:r>
            <a:r>
              <a:rPr sz="1700" spc="-434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also</a:t>
            </a:r>
            <a:r>
              <a:rPr sz="1700" spc="20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to</a:t>
            </a:r>
            <a:r>
              <a:rPr sz="1700" spc="18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wired</a:t>
            </a:r>
            <a:r>
              <a:rPr sz="1700" spc="19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antennas.</a:t>
            </a:r>
            <a:r>
              <a:rPr sz="1700" spc="195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For</a:t>
            </a:r>
            <a:r>
              <a:rPr sz="1700" spc="18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instance,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3100" y="5145785"/>
            <a:ext cx="3587750" cy="509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20"/>
              </a:lnSpc>
              <a:spcBef>
                <a:spcPts val="100"/>
              </a:spcBef>
            </a:pPr>
            <a:r>
              <a:rPr sz="1700" spc="-5" dirty="0">
                <a:latin typeface="Microsoft Sans Serif"/>
                <a:cs typeface="Microsoft Sans Serif"/>
              </a:rPr>
              <a:t>the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max</a:t>
            </a:r>
            <a:r>
              <a:rPr sz="170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effective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aperture</a:t>
            </a:r>
            <a:r>
              <a:rPr sz="1700" spc="5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of</a:t>
            </a:r>
            <a:r>
              <a:rPr sz="1700" spc="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linear</a:t>
            </a:r>
            <a:endParaRPr sz="1700">
              <a:latin typeface="Microsoft Sans Serif"/>
              <a:cs typeface="Microsoft Sans Serif"/>
            </a:endParaRPr>
          </a:p>
          <a:p>
            <a:pPr marL="3432810">
              <a:lnSpc>
                <a:spcPts val="2080"/>
              </a:lnSpc>
            </a:pPr>
            <a:r>
              <a:rPr sz="2000" dirty="0">
                <a:latin typeface="Microsoft Sans Serif"/>
                <a:cs typeface="Microsoft Sans Serif"/>
              </a:rPr>
              <a:t>2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3100" y="5540451"/>
            <a:ext cx="377507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75050" algn="l"/>
              </a:tabLst>
            </a:pPr>
            <a:r>
              <a:rPr sz="1750" spc="-5" dirty="0">
                <a:latin typeface="Symbol"/>
                <a:cs typeface="Symbol"/>
              </a:rPr>
              <a:t></a:t>
            </a:r>
            <a:r>
              <a:rPr sz="1750" dirty="0">
                <a:latin typeface="Microsoft Sans Serif"/>
                <a:cs typeface="Microsoft Sans Serif"/>
              </a:rPr>
              <a:t>/2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w</a:t>
            </a:r>
            <a:r>
              <a:rPr sz="1750" spc="-10" dirty="0">
                <a:latin typeface="Microsoft Sans Serif"/>
                <a:cs typeface="Microsoft Sans Serif"/>
              </a:rPr>
              <a:t>a</a:t>
            </a:r>
            <a:r>
              <a:rPr sz="1750" spc="-5" dirty="0">
                <a:latin typeface="Microsoft Sans Serif"/>
                <a:cs typeface="Microsoft Sans Serif"/>
              </a:rPr>
              <a:t>ve</a:t>
            </a:r>
            <a:r>
              <a:rPr sz="1750" spc="-15" dirty="0">
                <a:latin typeface="Microsoft Sans Serif"/>
                <a:cs typeface="Microsoft Sans Serif"/>
              </a:rPr>
              <a:t>l</a:t>
            </a:r>
            <a:r>
              <a:rPr sz="1750" dirty="0">
                <a:latin typeface="Microsoft Sans Serif"/>
                <a:cs typeface="Microsoft Sans Serif"/>
              </a:rPr>
              <a:t>en</a:t>
            </a:r>
            <a:r>
              <a:rPr sz="1750" spc="-10" dirty="0">
                <a:latin typeface="Microsoft Sans Serif"/>
                <a:cs typeface="Microsoft Sans Serif"/>
              </a:rPr>
              <a:t>g</a:t>
            </a:r>
            <a:r>
              <a:rPr sz="1750" dirty="0">
                <a:latin typeface="Microsoft Sans Serif"/>
                <a:cs typeface="Microsoft Sans Serif"/>
              </a:rPr>
              <a:t>th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d</a:t>
            </a:r>
            <a:r>
              <a:rPr sz="1750" spc="-15" dirty="0">
                <a:latin typeface="Microsoft Sans Serif"/>
                <a:cs typeface="Microsoft Sans Serif"/>
              </a:rPr>
              <a:t>i</a:t>
            </a:r>
            <a:r>
              <a:rPr sz="1750" spc="-5" dirty="0">
                <a:latin typeface="Microsoft Sans Serif"/>
                <a:cs typeface="Microsoft Sans Serif"/>
              </a:rPr>
              <a:t>po</a:t>
            </a:r>
            <a:r>
              <a:rPr sz="1750" spc="-15" dirty="0">
                <a:latin typeface="Microsoft Sans Serif"/>
                <a:cs typeface="Microsoft Sans Serif"/>
              </a:rPr>
              <a:t>l</a:t>
            </a:r>
            <a:r>
              <a:rPr sz="1750" dirty="0">
                <a:latin typeface="Microsoft Sans Serif"/>
                <a:cs typeface="Microsoft Sans Serif"/>
              </a:rPr>
              <a:t>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antenna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is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Symbol"/>
                <a:cs typeface="Symbol"/>
              </a:rPr>
              <a:t></a:t>
            </a:r>
            <a:r>
              <a:rPr sz="1750" dirty="0">
                <a:latin typeface="Times New Roman"/>
                <a:cs typeface="Times New Roman"/>
              </a:rPr>
              <a:t>	</a:t>
            </a:r>
            <a:r>
              <a:rPr sz="1750" dirty="0">
                <a:latin typeface="Microsoft Sans Serif"/>
                <a:cs typeface="Microsoft Sans Serif"/>
              </a:rPr>
              <a:t>/8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2425" marR="5080" indent="-340360">
              <a:lnSpc>
                <a:spcPct val="100299"/>
              </a:lnSpc>
              <a:spcBef>
                <a:spcPts val="90"/>
              </a:spcBef>
              <a:buChar char="•"/>
              <a:tabLst>
                <a:tab pos="352425" algn="l"/>
                <a:tab pos="353060" algn="l"/>
              </a:tabLst>
            </a:pPr>
            <a:r>
              <a:rPr spc="-5" dirty="0"/>
              <a:t>Aperture</a:t>
            </a:r>
            <a:r>
              <a:rPr spc="20" dirty="0"/>
              <a:t> </a:t>
            </a:r>
            <a:r>
              <a:rPr spc="-5" dirty="0"/>
              <a:t>antennas </a:t>
            </a:r>
            <a:r>
              <a:rPr dirty="0"/>
              <a:t> </a:t>
            </a:r>
            <a:r>
              <a:rPr spc="-5" dirty="0"/>
              <a:t>derived</a:t>
            </a:r>
            <a:r>
              <a:rPr spc="20" dirty="0"/>
              <a:t> </a:t>
            </a:r>
            <a:r>
              <a:rPr spc="-5" dirty="0"/>
              <a:t>from </a:t>
            </a:r>
            <a:r>
              <a:rPr dirty="0"/>
              <a:t> </a:t>
            </a:r>
            <a:r>
              <a:rPr spc="-5" dirty="0"/>
              <a:t>waveguide technology </a:t>
            </a:r>
            <a:r>
              <a:rPr spc="-610" dirty="0"/>
              <a:t> </a:t>
            </a:r>
            <a:r>
              <a:rPr spc="-5" dirty="0"/>
              <a:t>(circular,</a:t>
            </a:r>
            <a:r>
              <a:rPr spc="10" dirty="0"/>
              <a:t> </a:t>
            </a:r>
            <a:r>
              <a:rPr spc="-5" dirty="0"/>
              <a:t>rectangular)</a:t>
            </a:r>
          </a:p>
          <a:p>
            <a:pPr marL="352425" marR="305435" indent="-340360">
              <a:lnSpc>
                <a:spcPct val="99400"/>
              </a:lnSpc>
              <a:spcBef>
                <a:spcPts val="81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/>
              <a:t>Can</a:t>
            </a:r>
            <a:r>
              <a:rPr spc="15" dirty="0"/>
              <a:t> </a:t>
            </a:r>
            <a:r>
              <a:rPr spc="-5" dirty="0"/>
              <a:t>transfer</a:t>
            </a:r>
            <a:r>
              <a:rPr spc="10" dirty="0"/>
              <a:t> </a:t>
            </a:r>
            <a:r>
              <a:rPr spc="-5" dirty="0"/>
              <a:t>high </a:t>
            </a:r>
            <a:r>
              <a:rPr dirty="0"/>
              <a:t> power</a:t>
            </a:r>
            <a:r>
              <a:rPr spc="-20" dirty="0"/>
              <a:t> </a:t>
            </a:r>
            <a:r>
              <a:rPr spc="-5" dirty="0"/>
              <a:t>(magnetrons, </a:t>
            </a:r>
            <a:r>
              <a:rPr spc="-610" dirty="0"/>
              <a:t> </a:t>
            </a:r>
            <a:r>
              <a:rPr spc="-5" dirty="0"/>
              <a:t>klystrons)</a:t>
            </a:r>
          </a:p>
          <a:p>
            <a:pPr marL="352425" indent="-340360">
              <a:lnSpc>
                <a:spcPct val="100000"/>
              </a:lnSpc>
              <a:spcBef>
                <a:spcPts val="57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/>
              <a:t>Above </a:t>
            </a:r>
            <a:r>
              <a:rPr sz="2400" dirty="0"/>
              <a:t>few</a:t>
            </a:r>
            <a:r>
              <a:rPr sz="2400" spc="15" dirty="0"/>
              <a:t> </a:t>
            </a:r>
            <a:r>
              <a:rPr sz="2400" dirty="0"/>
              <a:t>GHz</a:t>
            </a:r>
            <a:endParaRPr sz="2400"/>
          </a:p>
          <a:p>
            <a:pPr marL="352425" marR="791210" indent="-340360">
              <a:lnSpc>
                <a:spcPct val="96700"/>
              </a:lnSpc>
              <a:spcBef>
                <a:spcPts val="86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15" dirty="0"/>
              <a:t>Will</a:t>
            </a:r>
            <a:r>
              <a:rPr sz="2400" spc="-10" dirty="0"/>
              <a:t> </a:t>
            </a:r>
            <a:r>
              <a:rPr sz="2400" spc="-5" dirty="0"/>
              <a:t>be explored </a:t>
            </a:r>
            <a:r>
              <a:rPr sz="2400" spc="-625" dirty="0"/>
              <a:t> </a:t>
            </a:r>
            <a:r>
              <a:rPr sz="2400" spc="-5" dirty="0"/>
              <a:t>inprace</a:t>
            </a:r>
            <a:r>
              <a:rPr sz="2400" spc="5" dirty="0"/>
              <a:t> </a:t>
            </a:r>
            <a:r>
              <a:rPr sz="2400" spc="-5" dirty="0"/>
              <a:t>during </a:t>
            </a:r>
            <a:r>
              <a:rPr sz="2400" dirty="0"/>
              <a:t> </a:t>
            </a:r>
            <a:r>
              <a:rPr sz="2400" spc="-5" dirty="0"/>
              <a:t>the</a:t>
            </a:r>
            <a:r>
              <a:rPr sz="2400" spc="15" dirty="0"/>
              <a:t> </a:t>
            </a:r>
            <a:r>
              <a:rPr sz="2400" spc="-5" dirty="0"/>
              <a:t>school</a:t>
            </a:r>
            <a:endParaRPr sz="240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972" y="749934"/>
            <a:ext cx="6755027" cy="259018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4038600"/>
            <a:ext cx="75438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877569"/>
            <a:ext cx="7613650" cy="3444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2425" marR="5080" indent="-340360" algn="just">
              <a:lnSpc>
                <a:spcPct val="90300"/>
              </a:lnSpc>
              <a:spcBef>
                <a:spcPts val="42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Typical</a:t>
            </a:r>
            <a:r>
              <a:rPr sz="2800" spc="6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spacing</a:t>
            </a:r>
            <a:r>
              <a:rPr sz="2800" spc="6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between</a:t>
            </a:r>
            <a:r>
              <a:rPr sz="2800" spc="6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elements</a:t>
            </a:r>
            <a:r>
              <a:rPr sz="2800" spc="6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vary</a:t>
            </a:r>
            <a:r>
              <a:rPr sz="2800" spc="6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from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about 1/10 to </a:t>
            </a:r>
            <a:r>
              <a:rPr sz="2800" dirty="0">
                <a:latin typeface="Times New Roman"/>
                <a:cs typeface="Times New Roman"/>
              </a:rPr>
              <a:t>1/4 </a:t>
            </a:r>
            <a:r>
              <a:rPr sz="2800" spc="-5" dirty="0">
                <a:latin typeface="Times New Roman"/>
                <a:cs typeface="Times New Roman"/>
              </a:rPr>
              <a:t>of a wavelength, depending on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</a:t>
            </a:r>
            <a:r>
              <a:rPr sz="2700" spc="-5" dirty="0">
                <a:latin typeface="Times New Roman"/>
                <a:cs typeface="Times New Roman"/>
              </a:rPr>
              <a:t> specific</a:t>
            </a:r>
            <a:r>
              <a:rPr sz="2700" dirty="0">
                <a:latin typeface="Times New Roman"/>
                <a:cs typeface="Times New Roman"/>
              </a:rPr>
              <a:t> design.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ct val="100000"/>
              </a:lnSpc>
              <a:spcBef>
                <a:spcPts val="31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elements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usually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parallel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one </a:t>
            </a:r>
            <a:r>
              <a:rPr sz="2800" dirty="0">
                <a:latin typeface="Times New Roman"/>
                <a:cs typeface="Times New Roman"/>
              </a:rPr>
              <a:t>plane.</a:t>
            </a:r>
            <a:endParaRPr sz="2800">
              <a:latin typeface="Times New Roman"/>
              <a:cs typeface="Times New Roman"/>
            </a:endParaRPr>
          </a:p>
          <a:p>
            <a:pPr marL="352425" indent="-340360" algn="just">
              <a:lnSpc>
                <a:spcPct val="100000"/>
              </a:lnSpc>
              <a:spcBef>
                <a:spcPts val="32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Radiation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pattern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is modified </a:t>
            </a:r>
            <a:r>
              <a:rPr sz="2800" dirty="0">
                <a:latin typeface="Times New Roman"/>
                <a:cs typeface="Times New Roman"/>
              </a:rPr>
              <a:t>figure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eight</a:t>
            </a:r>
            <a:endParaRPr sz="2800">
              <a:latin typeface="Times New Roman"/>
              <a:cs typeface="Times New Roman"/>
            </a:endParaRPr>
          </a:p>
          <a:p>
            <a:pPr marL="352425" indent="-340360" algn="just">
              <a:lnSpc>
                <a:spcPts val="3200"/>
              </a:lnSpc>
              <a:spcBef>
                <a:spcPts val="31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By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adjusting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distance between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adjacent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directors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it</a:t>
            </a:r>
            <a:endParaRPr sz="2800">
              <a:latin typeface="Times New Roman"/>
              <a:cs typeface="Times New Roman"/>
            </a:endParaRPr>
          </a:p>
          <a:p>
            <a:pPr marL="352425" algn="just">
              <a:lnSpc>
                <a:spcPts val="3080"/>
              </a:lnSpc>
            </a:pPr>
            <a:r>
              <a:rPr sz="2700" spc="-5" dirty="0">
                <a:latin typeface="Times New Roman"/>
                <a:cs typeface="Times New Roman"/>
              </a:rPr>
              <a:t>is possible</a:t>
            </a:r>
            <a:r>
              <a:rPr sz="2700" spc="-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to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reduce</a:t>
            </a:r>
            <a:r>
              <a:rPr sz="27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back</a:t>
            </a:r>
            <a:r>
              <a:rPr sz="2700" spc="-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lobe</a:t>
            </a:r>
            <a:endParaRPr sz="2700">
              <a:latin typeface="Times New Roman"/>
              <a:cs typeface="Times New Roman"/>
            </a:endParaRPr>
          </a:p>
          <a:p>
            <a:pPr marL="352425" indent="-340360" algn="just">
              <a:lnSpc>
                <a:spcPct val="100000"/>
              </a:lnSpc>
              <a:spcBef>
                <a:spcPts val="30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Improved </a:t>
            </a:r>
            <a:r>
              <a:rPr sz="2800" dirty="0">
                <a:latin typeface="Times New Roman"/>
                <a:cs typeface="Times New Roman"/>
              </a:rPr>
              <a:t>front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to </a:t>
            </a:r>
            <a:r>
              <a:rPr sz="2800" spc="-5" dirty="0">
                <a:latin typeface="Times New Roman"/>
                <a:cs typeface="Times New Roman"/>
              </a:rPr>
              <a:t>back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ratio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1203" y="771762"/>
            <a:ext cx="4934508" cy="4988523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4988" y="481329"/>
            <a:ext cx="676592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>
                <a:latin typeface="Times New Roman"/>
                <a:cs typeface="Times New Roman"/>
              </a:rPr>
              <a:t>ANTENNA</a:t>
            </a:r>
            <a:r>
              <a:rPr sz="4350" spc="-80" dirty="0">
                <a:latin typeface="Times New Roman"/>
                <a:cs typeface="Times New Roman"/>
              </a:rPr>
              <a:t> </a:t>
            </a:r>
            <a:r>
              <a:rPr sz="4350" dirty="0">
                <a:latin typeface="Times New Roman"/>
                <a:cs typeface="Times New Roman"/>
              </a:rPr>
              <a:t>APPLICATIONS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891" y="1525803"/>
            <a:ext cx="4723765" cy="41192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800" spc="-5" dirty="0">
                <a:latin typeface="Times New Roman"/>
                <a:cs typeface="Times New Roman"/>
              </a:rPr>
              <a:t>They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are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used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 systems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such as</a:t>
            </a:r>
            <a:endParaRPr sz="2800">
              <a:latin typeface="Times New Roman"/>
              <a:cs typeface="Times New Roman"/>
            </a:endParaRPr>
          </a:p>
          <a:p>
            <a:pPr marL="355600" indent="-340995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Radio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broadcasting</a:t>
            </a:r>
            <a:endParaRPr sz="2800">
              <a:latin typeface="Times New Roman"/>
              <a:cs typeface="Times New Roman"/>
            </a:endParaRPr>
          </a:p>
          <a:p>
            <a:pPr marL="355600" indent="-340995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Broadcast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television</a:t>
            </a:r>
            <a:endParaRPr sz="2800">
              <a:latin typeface="Times New Roman"/>
              <a:cs typeface="Times New Roman"/>
            </a:endParaRPr>
          </a:p>
          <a:p>
            <a:pPr marL="355600" indent="-340995">
              <a:lnSpc>
                <a:spcPct val="100000"/>
              </a:lnSpc>
              <a:spcBef>
                <a:spcPts val="66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Two-way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radio</a:t>
            </a:r>
            <a:endParaRPr sz="2800">
              <a:latin typeface="Times New Roman"/>
              <a:cs typeface="Times New Roman"/>
            </a:endParaRPr>
          </a:p>
          <a:p>
            <a:pPr marL="355600" indent="-340995">
              <a:lnSpc>
                <a:spcPct val="100000"/>
              </a:lnSpc>
              <a:spcBef>
                <a:spcPts val="65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Communication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receivers</a:t>
            </a:r>
            <a:endParaRPr sz="2800">
              <a:latin typeface="Times New Roman"/>
              <a:cs typeface="Times New Roman"/>
            </a:endParaRPr>
          </a:p>
          <a:p>
            <a:pPr marL="355600" indent="-340995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Radar</a:t>
            </a:r>
            <a:endParaRPr sz="2800">
              <a:latin typeface="Times New Roman"/>
              <a:cs typeface="Times New Roman"/>
            </a:endParaRPr>
          </a:p>
          <a:p>
            <a:pPr marL="355600" indent="-340995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latin typeface="Times New Roman"/>
                <a:cs typeface="Times New Roman"/>
              </a:rPr>
              <a:t>Cell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phones</a:t>
            </a:r>
            <a:endParaRPr sz="2800">
              <a:latin typeface="Times New Roman"/>
              <a:cs typeface="Times New Roman"/>
            </a:endParaRPr>
          </a:p>
          <a:p>
            <a:pPr marL="355600" indent="-340995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Satellite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communications.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200" y="478282"/>
            <a:ext cx="77120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Times New Roman"/>
                <a:cs typeface="Times New Roman"/>
              </a:rPr>
              <a:t>ANTENNA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CONSIDERATIONS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5803"/>
            <a:ext cx="5292725" cy="258381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space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available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for </a:t>
            </a:r>
            <a:r>
              <a:rPr sz="2800" spc="-10" dirty="0">
                <a:latin typeface="Times New Roman"/>
                <a:cs typeface="Times New Roman"/>
              </a:rPr>
              <a:t>an </a:t>
            </a:r>
            <a:r>
              <a:rPr sz="2800" dirty="0">
                <a:latin typeface="Times New Roman"/>
                <a:cs typeface="Times New Roman"/>
              </a:rPr>
              <a:t>antenna</a:t>
            </a:r>
            <a:endParaRPr sz="2800">
              <a:latin typeface="Times New Roman"/>
              <a:cs typeface="Times New Roman"/>
            </a:endParaRPr>
          </a:p>
          <a:p>
            <a:pPr marL="352425" indent="-340360">
              <a:lnSpc>
                <a:spcPct val="100000"/>
              </a:lnSpc>
              <a:spcBef>
                <a:spcPts val="67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proximity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neighbors</a:t>
            </a:r>
            <a:endParaRPr sz="2800">
              <a:latin typeface="Times New Roman"/>
              <a:cs typeface="Times New Roman"/>
            </a:endParaRPr>
          </a:p>
          <a:p>
            <a:pPr marL="352425" indent="-340360">
              <a:lnSpc>
                <a:spcPct val="100000"/>
              </a:lnSpc>
              <a:spcBef>
                <a:spcPts val="67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operating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frequencies</a:t>
            </a:r>
            <a:endParaRPr sz="2800">
              <a:latin typeface="Times New Roman"/>
              <a:cs typeface="Times New Roman"/>
            </a:endParaRPr>
          </a:p>
          <a:p>
            <a:pPr marL="352425" indent="-340360">
              <a:lnSpc>
                <a:spcPct val="100000"/>
              </a:lnSpc>
              <a:spcBef>
                <a:spcPts val="66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output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power</a:t>
            </a:r>
            <a:endParaRPr sz="2800">
              <a:latin typeface="Times New Roman"/>
              <a:cs typeface="Times New Roman"/>
            </a:endParaRPr>
          </a:p>
          <a:p>
            <a:pPr marL="352425" indent="-340360">
              <a:lnSpc>
                <a:spcPct val="100000"/>
              </a:lnSpc>
              <a:spcBef>
                <a:spcPts val="66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Times New Roman"/>
                <a:cs typeface="Times New Roman"/>
              </a:rPr>
              <a:t>Money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156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4904" y="2488819"/>
            <a:ext cx="66440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15" dirty="0"/>
              <a:t> </a:t>
            </a:r>
            <a:r>
              <a:rPr spc="-5" dirty="0"/>
              <a:t>Fundamentals</a:t>
            </a:r>
            <a:r>
              <a:rPr spc="35" dirty="0"/>
              <a:t> </a:t>
            </a:r>
            <a:r>
              <a:rPr dirty="0"/>
              <a:t>(1)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157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40" y="1577086"/>
            <a:ext cx="7798434" cy="42646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2425" marR="5080" indent="-340360">
              <a:lnSpc>
                <a:spcPct val="92700"/>
              </a:lnSpc>
              <a:spcBef>
                <a:spcPts val="34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Note: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These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materials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may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used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for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study,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research,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education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in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not-for-profit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applications.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If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you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link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cite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these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materials,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please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credit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author,</a:t>
            </a:r>
            <a:r>
              <a:rPr sz="2700" spc="4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Ryszard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Struzak.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These </a:t>
            </a:r>
            <a:r>
              <a:rPr sz="2700" spc="-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materials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may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not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be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published,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copied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or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issued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from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another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Web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server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without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 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author's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express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permission.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Copyright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©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2001 </a:t>
            </a:r>
            <a:r>
              <a:rPr sz="2700" dirty="0">
                <a:latin typeface="Microsoft Sans Serif"/>
                <a:cs typeface="Microsoft Sans Serif"/>
              </a:rPr>
              <a:t> Ryszard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Struzak.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All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commercial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rights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are </a:t>
            </a:r>
            <a:r>
              <a:rPr sz="2700" dirty="0">
                <a:latin typeface="Microsoft Sans Serif"/>
                <a:cs typeface="Microsoft Sans Serif"/>
              </a:rPr>
              <a:t> reserved.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If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you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have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comments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suggestions,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please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contact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author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at 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  <a:hlinkClick r:id="rId2"/>
              </a:rPr>
              <a:t>ryszard.struzak@ties.itu.int.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158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6939" y="481329"/>
            <a:ext cx="377126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Summary</a:t>
            </a:r>
            <a:r>
              <a:rPr sz="4350" spc="-45" dirty="0"/>
              <a:t> </a:t>
            </a:r>
            <a:r>
              <a:rPr sz="4350" spc="-10" dirty="0"/>
              <a:t>Slide</a:t>
            </a:r>
            <a:endParaRPr sz="4350"/>
          </a:p>
        </p:txBody>
      </p:sp>
      <p:sp>
        <p:nvSpPr>
          <p:cNvPr id="3" name="object 3"/>
          <p:cNvSpPr txBox="1"/>
          <p:nvPr/>
        </p:nvSpPr>
        <p:spPr>
          <a:xfrm>
            <a:off x="535940" y="1516354"/>
            <a:ext cx="3889375" cy="23685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8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8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PFD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5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latin typeface="Microsoft Sans Serif"/>
                <a:cs typeface="Microsoft Sans Serif"/>
              </a:rPr>
              <a:t>Directivity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and</a:t>
            </a:r>
            <a:r>
              <a:rPr sz="3200" spc="1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Gain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EIRP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159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9942" y="2488819"/>
            <a:ext cx="29483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Introduction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6530" y="2604135"/>
            <a:ext cx="1628579" cy="11588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2854" y="2511425"/>
            <a:ext cx="1648460" cy="115760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40151" y="473709"/>
            <a:ext cx="26676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Radio</a:t>
            </a:r>
            <a:r>
              <a:rPr spc="-15" dirty="0"/>
              <a:t> </a:t>
            </a:r>
            <a:r>
              <a:rPr spc="-10" dirty="0"/>
              <a:t>Link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160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49754" y="2025141"/>
            <a:ext cx="876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te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58078" y="2025141"/>
            <a:ext cx="876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te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6242" y="3066415"/>
            <a:ext cx="1218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Radio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wave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89826" y="3645789"/>
            <a:ext cx="12039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5" dirty="0">
                <a:latin typeface="Microsoft Sans Serif"/>
                <a:cs typeface="Microsoft Sans Serif"/>
              </a:rPr>
              <a:t>Rece</a:t>
            </a:r>
            <a:r>
              <a:rPr sz="2350" dirty="0">
                <a:latin typeface="Microsoft Sans Serif"/>
                <a:cs typeface="Microsoft Sans Serif"/>
              </a:rPr>
              <a:t>i</a:t>
            </a:r>
            <a:r>
              <a:rPr sz="2350" spc="-15" dirty="0">
                <a:latin typeface="Microsoft Sans Serif"/>
                <a:cs typeface="Microsoft Sans Serif"/>
              </a:rPr>
              <a:t>v</a:t>
            </a:r>
            <a:r>
              <a:rPr sz="2350" dirty="0">
                <a:latin typeface="Microsoft Sans Serif"/>
                <a:cs typeface="Microsoft Sans Serif"/>
              </a:rPr>
              <a:t>er</a:t>
            </a:r>
            <a:endParaRPr sz="23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4904" y="3976496"/>
            <a:ext cx="1182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Transmitter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5208" y="4810125"/>
            <a:ext cx="5876925" cy="975994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080" indent="-343535">
              <a:lnSpc>
                <a:spcPts val="3640"/>
              </a:lnSpc>
              <a:spcBef>
                <a:spcPts val="390"/>
              </a:spcBef>
            </a:pPr>
            <a:r>
              <a:rPr sz="3200" dirty="0">
                <a:latin typeface="Microsoft Sans Serif"/>
                <a:cs typeface="Microsoft Sans Serif"/>
              </a:rPr>
              <a:t>Antennas: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important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elements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of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any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radio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5" dirty="0">
                <a:latin typeface="Microsoft Sans Serif"/>
                <a:cs typeface="Microsoft Sans Serif"/>
              </a:rPr>
              <a:t>link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834" y="1598930"/>
            <a:ext cx="3780790" cy="38093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1217" y="481329"/>
            <a:ext cx="540194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Leaky-wave</a:t>
            </a:r>
            <a:r>
              <a:rPr sz="4350" spc="-35" dirty="0"/>
              <a:t> </a:t>
            </a:r>
            <a:r>
              <a:rPr sz="4350" dirty="0"/>
              <a:t>antennas</a:t>
            </a:r>
            <a:endParaRPr sz="4350"/>
          </a:p>
        </p:txBody>
      </p:sp>
      <p:sp>
        <p:nvSpPr>
          <p:cNvPr id="5" name="object 5"/>
          <p:cNvSpPr txBox="1"/>
          <p:nvPr/>
        </p:nvSpPr>
        <p:spPr>
          <a:xfrm>
            <a:off x="8345423" y="6173037"/>
            <a:ext cx="274320" cy="2343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16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6196507"/>
            <a:ext cx="1936114" cy="16002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spc="-5" dirty="0">
                <a:latin typeface="Microsoft Sans Serif"/>
                <a:cs typeface="Microsoft Sans Serif"/>
              </a:rPr>
              <a:t>Source: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adapted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from </a:t>
            </a:r>
            <a:r>
              <a:rPr sz="950" spc="-5" dirty="0">
                <a:latin typeface="Microsoft Sans Serif"/>
                <a:cs typeface="Microsoft Sans Serif"/>
              </a:rPr>
              <a:t>N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Gregorieva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53153" y="1574038"/>
            <a:ext cx="3904615" cy="423037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0520" marR="309880" indent="-338455">
              <a:lnSpc>
                <a:spcPct val="91000"/>
              </a:lnSpc>
              <a:spcBef>
                <a:spcPts val="359"/>
              </a:spcBef>
              <a:buChar char="•"/>
              <a:tabLst>
                <a:tab pos="350520" algn="l"/>
                <a:tab pos="35115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Derived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millimeter-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wave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guides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(dielectric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guides,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microstrip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lines,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coplanar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slot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lines).</a:t>
            </a:r>
            <a:endParaRPr sz="2400">
              <a:latin typeface="Microsoft Sans Serif"/>
              <a:cs typeface="Microsoft Sans Serif"/>
            </a:endParaRPr>
          </a:p>
          <a:p>
            <a:pPr marL="350520" marR="445134" indent="-338455">
              <a:lnSpc>
                <a:spcPts val="2640"/>
              </a:lnSpc>
              <a:spcBef>
                <a:spcPts val="525"/>
              </a:spcBef>
              <a:buChar char="•"/>
              <a:tabLst>
                <a:tab pos="350520" algn="l"/>
                <a:tab pos="351155" algn="l"/>
              </a:tabLst>
            </a:pP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frequencies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&gt;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30 </a:t>
            </a:r>
            <a:r>
              <a:rPr sz="2400" dirty="0">
                <a:latin typeface="Microsoft Sans Serif"/>
                <a:cs typeface="Microsoft Sans Serif"/>
              </a:rPr>
              <a:t> GHz,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including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infrared</a:t>
            </a:r>
            <a:endParaRPr sz="2400">
              <a:latin typeface="Microsoft Sans Serif"/>
              <a:cs typeface="Microsoft Sans Serif"/>
            </a:endParaRPr>
          </a:p>
          <a:p>
            <a:pPr marL="350520" indent="-338455">
              <a:lnSpc>
                <a:spcPct val="100000"/>
              </a:lnSpc>
              <a:spcBef>
                <a:spcPts val="195"/>
              </a:spcBef>
              <a:buChar char="•"/>
              <a:tabLst>
                <a:tab pos="350520" algn="l"/>
                <a:tab pos="35115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Subject</a:t>
            </a:r>
            <a:r>
              <a:rPr sz="2400" dirty="0">
                <a:latin typeface="Microsoft Sans Serif"/>
                <a:cs typeface="Microsoft Sans Serif"/>
              </a:rPr>
              <a:t> of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intensive</a:t>
            </a:r>
            <a:r>
              <a:rPr sz="2400" dirty="0">
                <a:latin typeface="Microsoft Sans Serif"/>
                <a:cs typeface="Microsoft Sans Serif"/>
              </a:rPr>
              <a:t> study.</a:t>
            </a:r>
            <a:endParaRPr sz="2400">
              <a:latin typeface="Microsoft Sans Serif"/>
              <a:cs typeface="Microsoft Sans Serif"/>
            </a:endParaRPr>
          </a:p>
          <a:p>
            <a:pPr marL="757555" marR="115570" indent="-287020">
              <a:lnSpc>
                <a:spcPct val="90700"/>
              </a:lnSpc>
              <a:spcBef>
                <a:spcPts val="420"/>
              </a:spcBef>
            </a:pPr>
            <a:r>
              <a:rPr sz="2000" spc="525" dirty="0">
                <a:latin typeface="Microsoft Sans Serif"/>
                <a:cs typeface="Microsoft Sans Serif"/>
              </a:rPr>
              <a:t>– </a:t>
            </a:r>
            <a:r>
              <a:rPr sz="2000" dirty="0">
                <a:latin typeface="Microsoft Sans Serif"/>
                <a:cs typeface="Microsoft Sans Serif"/>
              </a:rPr>
              <a:t>Note: </a:t>
            </a:r>
            <a:r>
              <a:rPr sz="2000" spc="-5" dirty="0">
                <a:latin typeface="Microsoft Sans Serif"/>
                <a:cs typeface="Microsoft Sans Serif"/>
              </a:rPr>
              <a:t>Periodical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discontinuities</a:t>
            </a:r>
            <a:r>
              <a:rPr sz="2000" spc="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near</a:t>
            </a:r>
            <a:r>
              <a:rPr sz="2000" spc="4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end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guide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lead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substantial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radiation </a:t>
            </a:r>
            <a:r>
              <a:rPr sz="2000" dirty="0">
                <a:latin typeface="Microsoft Sans Serif"/>
                <a:cs typeface="Microsoft Sans Serif"/>
              </a:rPr>
              <a:t> leakage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(radiation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from </a:t>
            </a: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dielectric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surface).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161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3285" y="664209"/>
            <a:ext cx="5837555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135" marR="1325245" algn="ctr">
              <a:lnSpc>
                <a:spcPct val="100000"/>
              </a:lnSpc>
              <a:spcBef>
                <a:spcPts val="105"/>
              </a:spcBef>
            </a:pPr>
            <a:r>
              <a:rPr dirty="0"/>
              <a:t>Photog</a:t>
            </a:r>
            <a:r>
              <a:rPr spc="-15" dirty="0"/>
              <a:t>r</a:t>
            </a:r>
            <a:r>
              <a:rPr dirty="0"/>
              <a:t>aphs  </a:t>
            </a:r>
            <a:r>
              <a:rPr spc="-5" dirty="0"/>
              <a:t>of</a:t>
            </a:r>
          </a:p>
          <a:p>
            <a:pPr algn="ctr">
              <a:lnSpc>
                <a:spcPct val="100000"/>
              </a:lnSpc>
            </a:pPr>
            <a:r>
              <a:rPr spc="-5" dirty="0"/>
              <a:t>Various</a:t>
            </a:r>
            <a:r>
              <a:rPr spc="35" dirty="0"/>
              <a:t> </a:t>
            </a:r>
            <a:r>
              <a:rPr spc="-5" dirty="0"/>
              <a:t>Antenna</a:t>
            </a:r>
            <a:r>
              <a:rPr spc="40" dirty="0"/>
              <a:t> </a:t>
            </a:r>
            <a:r>
              <a:rPr dirty="0"/>
              <a:t>Types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162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3866" y="473709"/>
            <a:ext cx="26365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T-</a:t>
            </a:r>
            <a:r>
              <a:rPr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5563" y="1942617"/>
            <a:ext cx="7579995" cy="26123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1155" indent="-339090">
              <a:lnSpc>
                <a:spcPct val="100000"/>
              </a:lnSpc>
              <a:spcBef>
                <a:spcPts val="290"/>
              </a:spcBef>
              <a:buChar char="•"/>
              <a:tabLst>
                <a:tab pos="351155" algn="l"/>
                <a:tab pos="35179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Transmitting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transforms</a:t>
            </a:r>
            <a:endParaRPr sz="2800">
              <a:latin typeface="Microsoft Sans Serif"/>
              <a:cs typeface="Microsoft Sans Serif"/>
            </a:endParaRPr>
          </a:p>
          <a:p>
            <a:pPr marL="351155" marR="5080">
              <a:lnSpc>
                <a:spcPts val="3170"/>
              </a:lnSpc>
              <a:spcBef>
                <a:spcPts val="455"/>
              </a:spcBef>
            </a:pPr>
            <a:r>
              <a:rPr sz="2800" spc="-5" dirty="0">
                <a:latin typeface="Microsoft Sans Serif"/>
                <a:cs typeface="Microsoft Sans Serif"/>
              </a:rPr>
              <a:t>power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form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time-dependent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electrical </a:t>
            </a:r>
            <a:r>
              <a:rPr sz="2800" spc="-7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current</a:t>
            </a:r>
            <a:endParaRPr sz="2800">
              <a:latin typeface="Microsoft Sans Serif"/>
              <a:cs typeface="Microsoft Sans Serif"/>
            </a:endParaRPr>
          </a:p>
          <a:p>
            <a:pPr marL="351155">
              <a:lnSpc>
                <a:spcPts val="3295"/>
              </a:lnSpc>
            </a:pPr>
            <a:r>
              <a:rPr sz="2800" spc="-5" dirty="0">
                <a:latin typeface="Microsoft Sans Serif"/>
                <a:cs typeface="Microsoft Sans Serif"/>
              </a:rPr>
              <a:t>into</a:t>
            </a:r>
            <a:endParaRPr sz="2800">
              <a:latin typeface="Microsoft Sans Serif"/>
              <a:cs typeface="Microsoft Sans Serif"/>
            </a:endParaRPr>
          </a:p>
          <a:p>
            <a:pPr marL="351155" marR="241935">
              <a:lnSpc>
                <a:spcPts val="3180"/>
              </a:lnSpc>
              <a:spcBef>
                <a:spcPts val="440"/>
              </a:spcBef>
            </a:pPr>
            <a:r>
              <a:rPr sz="2800" spc="-5" dirty="0">
                <a:latin typeface="Microsoft Sans Serif"/>
                <a:cs typeface="Microsoft Sans Serif"/>
              </a:rPr>
              <a:t>time-and-space-dependent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electro-magnetic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(EM)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wave.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163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3386" y="473709"/>
            <a:ext cx="26987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R</a:t>
            </a:r>
            <a:r>
              <a:rPr spc="-5" dirty="0"/>
              <a:t>-</a:t>
            </a:r>
            <a:r>
              <a:rPr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1491" y="1965830"/>
            <a:ext cx="6734175" cy="18256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68605" marR="1339215" indent="-268605">
              <a:lnSpc>
                <a:spcPct val="99700"/>
              </a:lnSpc>
              <a:spcBef>
                <a:spcPts val="355"/>
              </a:spcBef>
              <a:buChar char="•"/>
              <a:tabLst>
                <a:tab pos="268605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Receiving antenna </a:t>
            </a:r>
            <a:r>
              <a:rPr sz="3200" dirty="0">
                <a:latin typeface="Microsoft Sans Serif"/>
                <a:cs typeface="Microsoft Sans Serif"/>
              </a:rPr>
              <a:t>t</a:t>
            </a:r>
            <a:r>
              <a:rPr sz="2700" dirty="0">
                <a:latin typeface="Microsoft Sans Serif"/>
                <a:cs typeface="Microsoft Sans Serif"/>
              </a:rPr>
              <a:t>ransforms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time-and-space-dependent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EM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into</a:t>
            </a:r>
            <a:endParaRPr sz="2800">
              <a:latin typeface="Microsoft Sans Serif"/>
              <a:cs typeface="Microsoft Sans Serif"/>
            </a:endParaRPr>
          </a:p>
          <a:p>
            <a:pPr marL="355600">
              <a:lnSpc>
                <a:spcPct val="100000"/>
              </a:lnSpc>
              <a:spcBef>
                <a:spcPts val="65"/>
              </a:spcBef>
            </a:pPr>
            <a:r>
              <a:rPr sz="2750" spc="-5" dirty="0">
                <a:latin typeface="Microsoft Sans Serif"/>
                <a:cs typeface="Microsoft Sans Serif"/>
              </a:rPr>
              <a:t>time-dependent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electrical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current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(power)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164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9357" y="808989"/>
            <a:ext cx="47205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Intended</a:t>
            </a:r>
            <a:r>
              <a:rPr spc="-10" dirty="0"/>
              <a:t> </a:t>
            </a:r>
            <a:r>
              <a:rPr spc="-5" dirty="0"/>
              <a:t>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1912158"/>
            <a:ext cx="5245735" cy="33191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Radiocommunication</a:t>
            </a:r>
            <a:r>
              <a:rPr sz="2800" spc="-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80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Transmitting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75"/>
              </a:spcBef>
              <a:buChar char="–"/>
              <a:tabLst>
                <a:tab pos="72199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Receiving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8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EM applicators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70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Industrial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55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Medical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0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Measuring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165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645" y="473709"/>
            <a:ext cx="54019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Unintended</a:t>
            </a:r>
            <a:r>
              <a:rPr spc="25" dirty="0"/>
              <a:t> </a:t>
            </a:r>
            <a:r>
              <a:rPr spc="-5" dirty="0"/>
              <a:t>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023998"/>
            <a:ext cx="7382509" cy="427672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2425" marR="5080" indent="-340360">
              <a:lnSpc>
                <a:spcPts val="3160"/>
              </a:lnSpc>
              <a:spcBef>
                <a:spcPts val="36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Any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conductor/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installation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carrying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electrical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current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05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(e.g.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electrical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installation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vehicles)</a:t>
            </a:r>
            <a:endParaRPr sz="2400">
              <a:latin typeface="Microsoft Sans Serif"/>
              <a:cs typeface="Microsoft Sans Serif"/>
            </a:endParaRPr>
          </a:p>
          <a:p>
            <a:pPr marL="352425" marR="1548130" indent="-340360">
              <a:lnSpc>
                <a:spcPts val="3180"/>
              </a:lnSpc>
              <a:spcBef>
                <a:spcPts val="111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Any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conducting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structure/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installation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irradiated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by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EM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waves</a:t>
            </a:r>
            <a:endParaRPr sz="2800">
              <a:latin typeface="Microsoft Sans Serif"/>
              <a:cs typeface="Microsoft Sans Serif"/>
            </a:endParaRPr>
          </a:p>
          <a:p>
            <a:pPr marL="759460" marR="989330" lvl="1" indent="-287020">
              <a:lnSpc>
                <a:spcPts val="2720"/>
              </a:lnSpc>
              <a:spcBef>
                <a:spcPts val="865"/>
              </a:spcBef>
              <a:buChar char="–"/>
              <a:tabLst>
                <a:tab pos="72771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Permanent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(e.g.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masts,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network)</a:t>
            </a:r>
            <a:endParaRPr sz="2400">
              <a:latin typeface="Microsoft Sans Serif"/>
              <a:cs typeface="Microsoft Sans Serif"/>
            </a:endParaRPr>
          </a:p>
          <a:p>
            <a:pPr marL="759460" marR="955675" lvl="1" indent="-287020">
              <a:lnSpc>
                <a:spcPts val="2710"/>
              </a:lnSpc>
              <a:spcBef>
                <a:spcPts val="920"/>
              </a:spcBef>
              <a:buChar char="–"/>
              <a:tabLst>
                <a:tab pos="72771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Time-varying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(e.g.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Windmills,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helicopter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propellers)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00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Transient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(e.g.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Re-radiating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aeroplane)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93607" y="6263954"/>
            <a:ext cx="345440" cy="245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166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00627" y="2488819"/>
            <a:ext cx="11442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Microsoft Sans Serif"/>
                <a:cs typeface="Microsoft Sans Serif"/>
              </a:rPr>
              <a:t>PFD</a:t>
            </a:r>
            <a:endParaRPr sz="4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454" y="1600835"/>
            <a:ext cx="4151629" cy="4953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0225" y="2914650"/>
            <a:ext cx="1016000" cy="2158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5561" y="580389"/>
            <a:ext cx="58337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PFD:</a:t>
            </a:r>
            <a:r>
              <a:rPr spc="20" dirty="0"/>
              <a:t> </a:t>
            </a:r>
            <a:r>
              <a:rPr spc="-5" dirty="0"/>
              <a:t>Isotropic</a:t>
            </a:r>
            <a:r>
              <a:rPr spc="20" dirty="0"/>
              <a:t> </a:t>
            </a:r>
            <a:r>
              <a:rPr spc="-5" dirty="0"/>
              <a:t>Radiator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114927" y="1538986"/>
            <a:ext cx="46653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latin typeface="Microsoft Sans Serif"/>
                <a:cs typeface="Microsoft Sans Serif"/>
              </a:rPr>
              <a:t>Power</a:t>
            </a:r>
            <a:r>
              <a:rPr sz="3200" spc="10" dirty="0">
                <a:latin typeface="Microsoft Sans Serif"/>
                <a:cs typeface="Microsoft Sans Serif"/>
              </a:rPr>
              <a:t> </a:t>
            </a:r>
            <a:r>
              <a:rPr sz="3200" spc="-25" dirty="0">
                <a:latin typeface="Microsoft Sans Serif"/>
                <a:cs typeface="Microsoft Sans Serif"/>
              </a:rPr>
              <a:t>Flux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spc="-25" dirty="0">
                <a:latin typeface="Microsoft Sans Serif"/>
                <a:cs typeface="Microsoft Sans Serif"/>
              </a:rPr>
              <a:t>Density</a:t>
            </a:r>
            <a:r>
              <a:rPr sz="3200" spc="10" dirty="0">
                <a:latin typeface="Microsoft Sans Serif"/>
                <a:cs typeface="Microsoft Sans Serif"/>
              </a:rPr>
              <a:t> </a:t>
            </a:r>
            <a:r>
              <a:rPr sz="3200" spc="-25" dirty="0">
                <a:latin typeface="Microsoft Sans Serif"/>
                <a:cs typeface="Microsoft Sans Serif"/>
              </a:rPr>
              <a:t>(PFD)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380" y="2310511"/>
            <a:ext cx="1417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5" dirty="0">
                <a:latin typeface="Times New Roman"/>
                <a:cs typeface="Times New Roman"/>
              </a:rPr>
              <a:t>PFD</a:t>
            </a:r>
            <a:r>
              <a:rPr sz="4000" i="1" spc="-95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Symbol"/>
                <a:cs typeface="Symbol"/>
              </a:rPr>
              <a:t></a:t>
            </a:r>
            <a:endParaRPr sz="40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6714" y="1813687"/>
            <a:ext cx="27876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950" i="1" spc="-425" dirty="0">
                <a:latin typeface="Times New Roman"/>
                <a:cs typeface="Times New Roman"/>
              </a:rPr>
              <a:t>P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89697" y="2403474"/>
            <a:ext cx="14541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i="1" spc="-200" dirty="0">
                <a:latin typeface="Times New Roman"/>
                <a:cs typeface="Times New Roman"/>
              </a:rPr>
              <a:t>T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47078" y="2970388"/>
            <a:ext cx="1102360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4000" spc="-155" dirty="0">
                <a:latin typeface="Times New Roman"/>
                <a:cs typeface="Times New Roman"/>
              </a:rPr>
              <a:t>4</a:t>
            </a:r>
            <a:r>
              <a:rPr sz="4200" spc="-260" dirty="0">
                <a:latin typeface="Symbol"/>
                <a:cs typeface="Symbol"/>
              </a:rPr>
              <a:t></a:t>
            </a:r>
            <a:r>
              <a:rPr sz="4000" i="1" spc="-120" dirty="0">
                <a:latin typeface="Times New Roman"/>
                <a:cs typeface="Times New Roman"/>
              </a:rPr>
              <a:t>r</a:t>
            </a:r>
            <a:r>
              <a:rPr sz="4000" i="1" spc="-65" dirty="0">
                <a:latin typeface="Times New Roman"/>
                <a:cs typeface="Times New Roman"/>
              </a:rPr>
              <a:t> </a:t>
            </a:r>
            <a:r>
              <a:rPr sz="5850" spc="-225" baseline="38461" dirty="0">
                <a:latin typeface="Times New Roman"/>
                <a:cs typeface="Times New Roman"/>
              </a:rPr>
              <a:t>2</a:t>
            </a:r>
            <a:endParaRPr sz="5850" baseline="38461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19526" y="339712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53380" y="3560928"/>
            <a:ext cx="3194050" cy="249047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400" spc="-5" dirty="0">
                <a:latin typeface="Microsoft Sans Serif"/>
                <a:cs typeface="Microsoft Sans Serif"/>
              </a:rPr>
              <a:t>Notes</a:t>
            </a:r>
            <a:endParaRPr sz="2400">
              <a:latin typeface="Microsoft Sans Serif"/>
              <a:cs typeface="Microsoft Sans Serif"/>
            </a:endParaRPr>
          </a:p>
          <a:p>
            <a:pPr marL="355600" marR="342265" indent="-340360">
              <a:lnSpc>
                <a:spcPts val="2270"/>
              </a:lnSpc>
              <a:spcBef>
                <a:spcPts val="7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Loss-less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propagation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medium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assumed</a:t>
            </a:r>
            <a:endParaRPr sz="2000">
              <a:latin typeface="Microsoft Sans Serif"/>
              <a:cs typeface="Microsoft Sans Serif"/>
            </a:endParaRPr>
          </a:p>
          <a:p>
            <a:pPr marL="355600" marR="103505" indent="-340360">
              <a:lnSpc>
                <a:spcPts val="227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Isotropic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radiator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cannot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physically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realized</a:t>
            </a:r>
            <a:endParaRPr sz="2000">
              <a:latin typeface="Microsoft Sans Serif"/>
              <a:cs typeface="Microsoft Sans Serif"/>
            </a:endParaRPr>
          </a:p>
          <a:p>
            <a:pPr marL="355600" marR="5080" indent="-340360">
              <a:lnSpc>
                <a:spcPts val="227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Microsoft Sans Serif"/>
                <a:cs typeface="Microsoft Sans Serif"/>
              </a:rPr>
              <a:t>PFD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does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not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depend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frequency/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wavelength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20531" y="6082995"/>
            <a:ext cx="2927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1</a:t>
            </a:r>
            <a:r>
              <a:rPr sz="1400" spc="-10" dirty="0">
                <a:latin typeface="Times New Roman"/>
                <a:cs typeface="Times New Roman"/>
              </a:rPr>
              <a:t>6</a:t>
            </a:r>
            <a:r>
              <a:rPr sz="1400" dirty="0">
                <a:latin typeface="Times New Roman"/>
                <a:cs typeface="Times New Roman"/>
              </a:rPr>
              <a:t>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6925" y="1883410"/>
            <a:ext cx="4843780" cy="42646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2504" y="473709"/>
            <a:ext cx="69545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PFD:</a:t>
            </a:r>
            <a:r>
              <a:rPr spc="35" dirty="0"/>
              <a:t> </a:t>
            </a:r>
            <a:r>
              <a:rPr spc="-10" dirty="0"/>
              <a:t>Distance</a:t>
            </a:r>
            <a:r>
              <a:rPr spc="35" dirty="0"/>
              <a:t> </a:t>
            </a:r>
            <a:r>
              <a:rPr dirty="0"/>
              <a:t>Dependence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168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0926" y="2048001"/>
            <a:ext cx="26797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Microsoft Sans Serif"/>
                <a:cs typeface="Microsoft Sans Serif"/>
              </a:rPr>
              <a:t>100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7126" y="2862199"/>
            <a:ext cx="1873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Microsoft Sans Serif"/>
                <a:cs typeface="Microsoft Sans Serif"/>
              </a:rPr>
              <a:t>10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3326" y="3674745"/>
            <a:ext cx="107314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1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29026" y="4476369"/>
            <a:ext cx="22860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Microsoft Sans Serif"/>
                <a:cs typeface="Microsoft Sans Serif"/>
              </a:rPr>
              <a:t>0</a:t>
            </a:r>
            <a:r>
              <a:rPr sz="1150" dirty="0">
                <a:latin typeface="Microsoft Sans Serif"/>
                <a:cs typeface="Microsoft Sans Serif"/>
              </a:rPr>
              <a:t>.1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0635" y="5292090"/>
            <a:ext cx="30924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Microsoft Sans Serif"/>
                <a:cs typeface="Microsoft Sans Serif"/>
              </a:rPr>
              <a:t>0</a:t>
            </a:r>
            <a:r>
              <a:rPr sz="1150" dirty="0">
                <a:latin typeface="Microsoft Sans Serif"/>
                <a:cs typeface="Microsoft Sans Serif"/>
              </a:rPr>
              <a:t>.</a:t>
            </a:r>
            <a:r>
              <a:rPr sz="1150" spc="-5" dirty="0">
                <a:latin typeface="Microsoft Sans Serif"/>
                <a:cs typeface="Microsoft Sans Serif"/>
              </a:rPr>
              <a:t>0</a:t>
            </a:r>
            <a:r>
              <a:rPr sz="1150" dirty="0">
                <a:latin typeface="Microsoft Sans Serif"/>
                <a:cs typeface="Microsoft Sans Serif"/>
              </a:rPr>
              <a:t>1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1342" y="5526735"/>
            <a:ext cx="22860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Microsoft Sans Serif"/>
                <a:cs typeface="Microsoft Sans Serif"/>
              </a:rPr>
              <a:t>0</a:t>
            </a:r>
            <a:r>
              <a:rPr sz="1150" dirty="0">
                <a:latin typeface="Microsoft Sans Serif"/>
                <a:cs typeface="Microsoft Sans Serif"/>
              </a:rPr>
              <a:t>.1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88789" y="5526735"/>
            <a:ext cx="107314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Microsoft Sans Serif"/>
                <a:cs typeface="Microsoft Sans Serif"/>
              </a:rPr>
              <a:t>1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7678" y="5526735"/>
            <a:ext cx="1873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Microsoft Sans Serif"/>
                <a:cs typeface="Microsoft Sans Serif"/>
              </a:rPr>
              <a:t>10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8596" y="5843727"/>
            <a:ext cx="6337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5" dirty="0">
                <a:latin typeface="Arial"/>
                <a:cs typeface="Arial"/>
              </a:rPr>
              <a:t>D</a:t>
            </a:r>
            <a:r>
              <a:rPr sz="1150" b="1" dirty="0">
                <a:latin typeface="Arial"/>
                <a:cs typeface="Arial"/>
              </a:rPr>
              <a:t>i</a:t>
            </a:r>
            <a:r>
              <a:rPr sz="1150" b="1" spc="-5" dirty="0">
                <a:latin typeface="Arial"/>
                <a:cs typeface="Arial"/>
              </a:rPr>
              <a:t>s</a:t>
            </a:r>
            <a:r>
              <a:rPr sz="1150" b="1" dirty="0">
                <a:latin typeface="Arial"/>
                <a:cs typeface="Arial"/>
              </a:rPr>
              <a:t>t</a:t>
            </a:r>
            <a:r>
              <a:rPr sz="1150" b="1" spc="-5" dirty="0">
                <a:latin typeface="Arial"/>
                <a:cs typeface="Arial"/>
              </a:rPr>
              <a:t>a</a:t>
            </a:r>
            <a:r>
              <a:rPr sz="1150" b="1" dirty="0">
                <a:latin typeface="Arial"/>
                <a:cs typeface="Arial"/>
              </a:rPr>
              <a:t>n</a:t>
            </a:r>
            <a:r>
              <a:rPr sz="1150" b="1" spc="-5" dirty="0">
                <a:latin typeface="Arial"/>
                <a:cs typeface="Arial"/>
              </a:rPr>
              <a:t>c</a:t>
            </a:r>
            <a:r>
              <a:rPr sz="1150" b="1" dirty="0">
                <a:latin typeface="Arial"/>
                <a:cs typeface="Arial"/>
              </a:rPr>
              <a:t>e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9354" y="2245360"/>
            <a:ext cx="3636010" cy="31915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28442" y="484378"/>
            <a:ext cx="4050029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PFD:</a:t>
            </a:r>
            <a:r>
              <a:rPr sz="4350" spc="15" dirty="0"/>
              <a:t> </a:t>
            </a:r>
            <a:r>
              <a:rPr sz="4350" spc="-5" dirty="0"/>
              <a:t>Example</a:t>
            </a:r>
            <a:r>
              <a:rPr sz="4350" spc="20" dirty="0"/>
              <a:t> </a:t>
            </a:r>
            <a:r>
              <a:rPr sz="4350" dirty="0"/>
              <a:t>1</a:t>
            </a:r>
            <a:endParaRPr sz="4350"/>
          </a:p>
        </p:txBody>
      </p:sp>
      <p:sp>
        <p:nvSpPr>
          <p:cNvPr id="12" name="object 12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169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336419"/>
            <a:ext cx="3722370" cy="321691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52425" marR="24130" indent="-340360">
              <a:lnSpc>
                <a:spcPct val="98600"/>
              </a:lnSpc>
              <a:spcBef>
                <a:spcPts val="145"/>
              </a:spcBef>
              <a:buChar char="•"/>
              <a:tabLst>
                <a:tab pos="352425" algn="l"/>
                <a:tab pos="35306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What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is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the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PFD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from </a:t>
            </a:r>
            <a:r>
              <a:rPr sz="2750" spc="-7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TV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broadcast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GEO </a:t>
            </a:r>
            <a:r>
              <a:rPr sz="2750" dirty="0">
                <a:latin typeface="Microsoft Sans Serif"/>
                <a:cs typeface="Microsoft Sans Serif"/>
              </a:rPr>
              <a:t> </a:t>
            </a:r>
            <a:r>
              <a:rPr sz="2650" spc="-5" dirty="0">
                <a:latin typeface="Microsoft Sans Serif"/>
                <a:cs typeface="Microsoft Sans Serif"/>
              </a:rPr>
              <a:t>satellite</a:t>
            </a:r>
            <a:r>
              <a:rPr sz="2650" spc="20" dirty="0">
                <a:latin typeface="Microsoft Sans Serif"/>
                <a:cs typeface="Microsoft Sans Serif"/>
              </a:rPr>
              <a:t> </a:t>
            </a:r>
            <a:r>
              <a:rPr sz="2650" dirty="0">
                <a:latin typeface="Microsoft Sans Serif"/>
                <a:cs typeface="Microsoft Sans Serif"/>
              </a:rPr>
              <a:t>at</a:t>
            </a:r>
            <a:r>
              <a:rPr sz="2650" spc="10" dirty="0">
                <a:latin typeface="Microsoft Sans Serif"/>
                <a:cs typeface="Microsoft Sans Serif"/>
              </a:rPr>
              <a:t> </a:t>
            </a:r>
            <a:r>
              <a:rPr sz="2650" spc="-5" dirty="0">
                <a:latin typeface="Microsoft Sans Serif"/>
                <a:cs typeface="Microsoft Sans Serif"/>
              </a:rPr>
              <a:t>Trieste?</a:t>
            </a:r>
            <a:endParaRPr sz="2650">
              <a:latin typeface="Microsoft Sans Serif"/>
              <a:cs typeface="Microsoft Sans Serif"/>
            </a:endParaRPr>
          </a:p>
          <a:p>
            <a:pPr marL="352425" marR="964565" indent="-340360">
              <a:lnSpc>
                <a:spcPts val="3190"/>
              </a:lnSpc>
              <a:spcBef>
                <a:spcPts val="1070"/>
              </a:spcBef>
              <a:buChar char="•"/>
              <a:tabLst>
                <a:tab pos="352425" algn="l"/>
                <a:tab pos="35306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EIRP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=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180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kW </a:t>
            </a:r>
            <a:r>
              <a:rPr sz="2750" spc="-7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(52.5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dB(W))</a:t>
            </a:r>
            <a:endParaRPr sz="27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60"/>
              </a:spcBef>
              <a:buChar char="•"/>
              <a:tabLst>
                <a:tab pos="352425" algn="l"/>
                <a:tab pos="35306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Distance: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~38'000</a:t>
            </a:r>
            <a:r>
              <a:rPr sz="2750" spc="5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km</a:t>
            </a:r>
            <a:endParaRPr sz="2750">
              <a:latin typeface="Microsoft Sans Serif"/>
              <a:cs typeface="Microsoft Sans Serif"/>
            </a:endParaRPr>
          </a:p>
          <a:p>
            <a:pPr marL="454659" indent="-442595">
              <a:lnSpc>
                <a:spcPct val="100000"/>
              </a:lnSpc>
              <a:spcBef>
                <a:spcPts val="670"/>
              </a:spcBef>
              <a:buChar char="•"/>
              <a:tabLst>
                <a:tab pos="454659" algn="l"/>
                <a:tab pos="45529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Free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space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8592" y="2699131"/>
            <a:ext cx="54229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7665" algn="l"/>
              </a:tabLst>
            </a:pPr>
            <a:r>
              <a:rPr sz="2750" spc="-110" dirty="0">
                <a:latin typeface="Times New Roman"/>
                <a:cs typeface="Times New Roman"/>
              </a:rPr>
              <a:t>6	2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0089" y="1833100"/>
            <a:ext cx="3414395" cy="2017395"/>
          </a:xfrm>
          <a:prstGeom prst="rect">
            <a:avLst/>
          </a:prstGeom>
        </p:spPr>
        <p:txBody>
          <a:bodyPr vert="horz" wrap="square" lIns="0" tIns="3054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405"/>
              </a:spcBef>
            </a:pPr>
            <a:r>
              <a:rPr sz="5400" i="1" spc="-7" baseline="-12345" dirty="0">
                <a:latin typeface="Times New Roman"/>
                <a:cs typeface="Times New Roman"/>
              </a:rPr>
              <a:t>PFD</a:t>
            </a:r>
            <a:r>
              <a:rPr sz="5400" i="1" spc="-330" baseline="-12345" dirty="0">
                <a:latin typeface="Times New Roman"/>
                <a:cs typeface="Times New Roman"/>
              </a:rPr>
              <a:t> </a:t>
            </a:r>
            <a:r>
              <a:rPr sz="5400" spc="-7" baseline="-12345" dirty="0">
                <a:latin typeface="Symbol"/>
                <a:cs typeface="Symbol"/>
              </a:rPr>
              <a:t></a:t>
            </a:r>
            <a:r>
              <a:rPr sz="5400" spc="307" baseline="-12345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1.8</a:t>
            </a:r>
            <a:r>
              <a:rPr sz="2550" spc="-5" dirty="0">
                <a:latin typeface="Times New Roman"/>
                <a:cs typeface="Times New Roman"/>
              </a:rPr>
              <a:t> </a:t>
            </a:r>
            <a:r>
              <a:rPr sz="2550" spc="-5" dirty="0">
                <a:latin typeface="Symbol"/>
                <a:cs typeface="Symbol"/>
              </a:rPr>
              <a:t></a:t>
            </a:r>
            <a:r>
              <a:rPr sz="2550" spc="-5" dirty="0">
                <a:latin typeface="Times New Roman"/>
                <a:cs typeface="Times New Roman"/>
              </a:rPr>
              <a:t>10</a:t>
            </a:r>
            <a:r>
              <a:rPr sz="3675" spc="-7" baseline="38548" dirty="0">
                <a:latin typeface="Times New Roman"/>
                <a:cs typeface="Times New Roman"/>
              </a:rPr>
              <a:t>2</a:t>
            </a:r>
            <a:r>
              <a:rPr sz="3675" spc="15" baseline="38548" dirty="0">
                <a:latin typeface="Times New Roman"/>
                <a:cs typeface="Times New Roman"/>
              </a:rPr>
              <a:t> </a:t>
            </a:r>
            <a:r>
              <a:rPr sz="2550" spc="-5" dirty="0">
                <a:latin typeface="Symbol"/>
                <a:cs typeface="Symbol"/>
              </a:rPr>
              <a:t></a:t>
            </a:r>
            <a:r>
              <a:rPr sz="2550" spc="-5" dirty="0">
                <a:latin typeface="Times New Roman"/>
                <a:cs typeface="Times New Roman"/>
              </a:rPr>
              <a:t>10</a:t>
            </a:r>
            <a:r>
              <a:rPr sz="3675" spc="-7" baseline="38548" dirty="0">
                <a:latin typeface="Times New Roman"/>
                <a:cs typeface="Times New Roman"/>
              </a:rPr>
              <a:t>3</a:t>
            </a:r>
            <a:endParaRPr sz="3675" baseline="38548">
              <a:latin typeface="Times New Roman"/>
              <a:cs typeface="Times New Roman"/>
            </a:endParaRPr>
          </a:p>
          <a:p>
            <a:pPr marL="1116965">
              <a:lnSpc>
                <a:spcPct val="100000"/>
              </a:lnSpc>
              <a:spcBef>
                <a:spcPts val="1885"/>
              </a:spcBef>
              <a:tabLst>
                <a:tab pos="3266440" algn="l"/>
              </a:tabLst>
            </a:pPr>
            <a:r>
              <a:rPr sz="2800" spc="-110" dirty="0">
                <a:latin typeface="Times New Roman"/>
                <a:cs typeface="Times New Roman"/>
              </a:rPr>
              <a:t>4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45" dirty="0">
                <a:latin typeface="Symbol"/>
                <a:cs typeface="Symbol"/>
              </a:rPr>
              <a:t></a:t>
            </a:r>
            <a:r>
              <a:rPr sz="2950" spc="-145" dirty="0">
                <a:latin typeface="Symbol"/>
                <a:cs typeface="Symbol"/>
              </a:rPr>
              <a:t></a:t>
            </a:r>
            <a:r>
              <a:rPr sz="2950" spc="-85" dirty="0">
                <a:latin typeface="Times New Roman"/>
                <a:cs typeface="Times New Roman"/>
              </a:rPr>
              <a:t> </a:t>
            </a:r>
            <a:r>
              <a:rPr sz="2800" spc="-95" dirty="0">
                <a:latin typeface="Symbol"/>
                <a:cs typeface="Symbol"/>
              </a:rPr>
              <a:t>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00" dirty="0">
                <a:latin typeface="Times New Roman"/>
                <a:cs typeface="Times New Roman"/>
              </a:rPr>
              <a:t>(38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105" dirty="0">
                <a:latin typeface="Symbol"/>
                <a:cs typeface="Symbol"/>
              </a:rPr>
              <a:t></a:t>
            </a:r>
            <a:r>
              <a:rPr sz="2800" spc="-105" dirty="0">
                <a:latin typeface="Times New Roman"/>
                <a:cs typeface="Times New Roman"/>
              </a:rPr>
              <a:t>10	</a:t>
            </a:r>
            <a:r>
              <a:rPr sz="2800" spc="-75" dirty="0">
                <a:latin typeface="Times New Roman"/>
                <a:cs typeface="Times New Roman"/>
              </a:rPr>
              <a:t>)</a:t>
            </a:r>
            <a:endParaRPr sz="2800">
              <a:latin typeface="Times New Roman"/>
              <a:cs typeface="Times New Roman"/>
            </a:endParaRPr>
          </a:p>
          <a:p>
            <a:pPr marL="812165">
              <a:lnSpc>
                <a:spcPct val="100000"/>
              </a:lnSpc>
              <a:spcBef>
                <a:spcPts val="695"/>
              </a:spcBef>
            </a:pPr>
            <a:r>
              <a:rPr sz="3675" spc="-7" baseline="-12471" dirty="0">
                <a:latin typeface="Symbol"/>
                <a:cs typeface="Symbol"/>
              </a:rPr>
              <a:t></a:t>
            </a:r>
            <a:r>
              <a:rPr sz="3675" spc="-202" baseline="-12471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1.8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</a:t>
            </a:r>
            <a:r>
              <a:rPr sz="2000" dirty="0">
                <a:latin typeface="Times New Roman"/>
                <a:cs typeface="Times New Roman"/>
              </a:rPr>
              <a:t>10</a:t>
            </a:r>
            <a:r>
              <a:rPr sz="2550" baseline="39215" dirty="0">
                <a:latin typeface="Times New Roman"/>
                <a:cs typeface="Times New Roman"/>
              </a:rPr>
              <a:t>5</a:t>
            </a:r>
            <a:endParaRPr sz="2550" baseline="3921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761" y="3868292"/>
            <a:ext cx="10788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1.8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Symbol"/>
                <a:cs typeface="Symbol"/>
              </a:rPr>
              <a:t></a:t>
            </a:r>
            <a:r>
              <a:rPr sz="2800" spc="-5" dirty="0">
                <a:latin typeface="Times New Roman"/>
                <a:cs typeface="Times New Roman"/>
              </a:rPr>
              <a:t>10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49845" y="3633596"/>
            <a:ext cx="37592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dirty="0">
                <a:latin typeface="Times New Roman"/>
                <a:cs typeface="Times New Roman"/>
              </a:rPr>
              <a:t>16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30061" y="4421504"/>
            <a:ext cx="22510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23060" algn="l"/>
              </a:tabLst>
            </a:pPr>
            <a:r>
              <a:rPr sz="2800" spc="-5" dirty="0">
                <a:latin typeface="Symbol"/>
                <a:cs typeface="Symbol"/>
              </a:rPr>
              <a:t>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Symbol"/>
                <a:cs typeface="Symbol"/>
              </a:rPr>
              <a:t>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5" dirty="0">
                <a:latin typeface="Times New Roman"/>
                <a:cs typeface="Times New Roman"/>
              </a:rPr>
              <a:t>0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5" dirty="0">
                <a:latin typeface="Times New Roman"/>
                <a:cs typeface="Times New Roman"/>
              </a:rPr>
              <a:t>Wm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11518" y="4186808"/>
            <a:ext cx="155702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52855" algn="l"/>
              </a:tabLst>
            </a:pPr>
            <a:r>
              <a:rPr sz="2750" spc="-5" dirty="0">
                <a:latin typeface="Symbol"/>
                <a:cs typeface="Symbol"/>
              </a:rPr>
              <a:t></a:t>
            </a:r>
            <a:r>
              <a:rPr sz="2750" dirty="0">
                <a:latin typeface="Times New Roman"/>
                <a:cs typeface="Times New Roman"/>
              </a:rPr>
              <a:t>1</a:t>
            </a:r>
            <a:r>
              <a:rPr sz="2750" spc="-5" dirty="0">
                <a:latin typeface="Times New Roman"/>
                <a:cs typeface="Times New Roman"/>
              </a:rPr>
              <a:t>1</a:t>
            </a:r>
            <a:r>
              <a:rPr sz="2750" dirty="0">
                <a:latin typeface="Times New Roman"/>
                <a:cs typeface="Times New Roman"/>
              </a:rPr>
              <a:t>	</a:t>
            </a:r>
            <a:r>
              <a:rPr sz="2750" spc="-10" dirty="0">
                <a:latin typeface="Times New Roman"/>
                <a:cs typeface="Times New Roman"/>
              </a:rPr>
              <a:t>-</a:t>
            </a:r>
            <a:r>
              <a:rPr sz="2750" spc="-5" dirty="0">
                <a:latin typeface="Times New Roman"/>
                <a:cs typeface="Times New Roman"/>
              </a:rPr>
              <a:t>2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4661" y="5136641"/>
            <a:ext cx="2716530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50" spc="-65" dirty="0">
                <a:latin typeface="Symbol"/>
                <a:cs typeface="Symbol"/>
              </a:rPr>
              <a:t></a:t>
            </a:r>
            <a:r>
              <a:rPr sz="2650" spc="-45" dirty="0">
                <a:latin typeface="Times New Roman"/>
                <a:cs typeface="Times New Roman"/>
              </a:rPr>
              <a:t> </a:t>
            </a:r>
            <a:r>
              <a:rPr sz="2650" spc="-60" dirty="0">
                <a:latin typeface="Symbol"/>
                <a:cs typeface="Symbol"/>
              </a:rPr>
              <a:t></a:t>
            </a:r>
            <a:r>
              <a:rPr sz="2650" spc="-60" dirty="0">
                <a:latin typeface="Times New Roman"/>
                <a:cs typeface="Times New Roman"/>
              </a:rPr>
              <a:t>100</a:t>
            </a:r>
            <a:r>
              <a:rPr sz="2650" spc="-40" dirty="0">
                <a:latin typeface="Times New Roman"/>
                <a:cs typeface="Times New Roman"/>
              </a:rPr>
              <a:t> </a:t>
            </a:r>
            <a:r>
              <a:rPr sz="2650" spc="-75" dirty="0">
                <a:latin typeface="Times New Roman"/>
                <a:cs typeface="Times New Roman"/>
              </a:rPr>
              <a:t>dB(Wm</a:t>
            </a:r>
            <a:r>
              <a:rPr sz="2650" spc="-20" dirty="0">
                <a:latin typeface="Times New Roman"/>
                <a:cs typeface="Times New Roman"/>
              </a:rPr>
              <a:t> </a:t>
            </a:r>
            <a:r>
              <a:rPr sz="3900" spc="-104" baseline="38461" dirty="0">
                <a:latin typeface="Symbol"/>
                <a:cs typeface="Symbol"/>
              </a:rPr>
              <a:t></a:t>
            </a:r>
            <a:r>
              <a:rPr sz="3900" spc="-104" baseline="38461" dirty="0">
                <a:latin typeface="Times New Roman"/>
                <a:cs typeface="Times New Roman"/>
              </a:rPr>
              <a:t>2</a:t>
            </a:r>
            <a:r>
              <a:rPr sz="3900" spc="-37" baseline="38461" dirty="0">
                <a:latin typeface="Times New Roman"/>
                <a:cs typeface="Times New Roman"/>
              </a:rPr>
              <a:t> </a:t>
            </a:r>
            <a:r>
              <a:rPr sz="2650" spc="-40" dirty="0">
                <a:latin typeface="Times New Roman"/>
                <a:cs typeface="Times New Roman"/>
              </a:rPr>
              <a:t>)</a:t>
            </a:r>
            <a:endParaRPr sz="2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8990" y="2208529"/>
            <a:ext cx="3943985" cy="3276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28442" y="484378"/>
            <a:ext cx="4050029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PFD:</a:t>
            </a:r>
            <a:r>
              <a:rPr sz="4350" spc="15" dirty="0"/>
              <a:t> </a:t>
            </a:r>
            <a:r>
              <a:rPr sz="4350" spc="-5" dirty="0"/>
              <a:t>Example</a:t>
            </a:r>
            <a:r>
              <a:rPr sz="4350" spc="20" dirty="0"/>
              <a:t> </a:t>
            </a:r>
            <a:r>
              <a:rPr sz="4350" dirty="0"/>
              <a:t>2</a:t>
            </a:r>
            <a:endParaRPr sz="4350"/>
          </a:p>
        </p:txBody>
      </p:sp>
      <p:sp>
        <p:nvSpPr>
          <p:cNvPr id="7" name="object 7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170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140" y="2310511"/>
            <a:ext cx="3374390" cy="279019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52425" marR="58419" indent="-340360">
              <a:lnSpc>
                <a:spcPct val="95200"/>
              </a:lnSpc>
              <a:spcBef>
                <a:spcPts val="254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What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PFD </a:t>
            </a:r>
            <a:r>
              <a:rPr sz="2800" dirty="0">
                <a:latin typeface="Microsoft Sans Serif"/>
                <a:cs typeface="Microsoft Sans Serif"/>
              </a:rPr>
              <a:t> from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hand-held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phone</a:t>
            </a:r>
            <a:r>
              <a:rPr sz="2700" spc="1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at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1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head?</a:t>
            </a:r>
            <a:endParaRPr sz="27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2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EIRP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=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180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mW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20"/>
              </a:spcBef>
              <a:buChar char="•"/>
              <a:tabLst>
                <a:tab pos="352425" algn="l"/>
                <a:tab pos="35306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Distance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=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~3.8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cm</a:t>
            </a:r>
            <a:endParaRPr sz="27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7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Free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space</a:t>
            </a:r>
            <a:endParaRPr sz="280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560189" y="2202873"/>
          <a:ext cx="3962400" cy="1127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285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850" spc="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85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285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spc="10" dirty="0">
                          <a:latin typeface="Symbol"/>
                          <a:cs typeface="Symbol"/>
                        </a:rPr>
                        <a:t></a:t>
                      </a:r>
                      <a:r>
                        <a:rPr sz="285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285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25" spc="7" baseline="38759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3225" baseline="38759" dirty="0">
                          <a:latin typeface="Times New Roman"/>
                          <a:cs typeface="Times New Roman"/>
                        </a:rPr>
                        <a:t>1</a:t>
                      </a:r>
                      <a:endParaRPr sz="3225" baseline="38759">
                        <a:latin typeface="Times New Roman"/>
                        <a:cs typeface="Times New Roman"/>
                      </a:endParaRPr>
                    </a:p>
                  </a:txBody>
                  <a:tcPr marL="0" marR="0" marT="1028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885">
                <a:tc>
                  <a:txBody>
                    <a:bodyPr/>
                    <a:lstStyle/>
                    <a:p>
                      <a:pPr marL="127000">
                        <a:lnSpc>
                          <a:spcPts val="3379"/>
                        </a:lnSpc>
                        <a:spcBef>
                          <a:spcPts val="995"/>
                        </a:spcBef>
                      </a:pPr>
                      <a:r>
                        <a:rPr sz="2850" i="1" spc="-40" dirty="0">
                          <a:latin typeface="Times New Roman"/>
                          <a:cs typeface="Times New Roman"/>
                        </a:rPr>
                        <a:t>PFD</a:t>
                      </a:r>
                      <a:r>
                        <a:rPr sz="2850" i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spc="-30" dirty="0">
                          <a:latin typeface="Symbol"/>
                          <a:cs typeface="Symbol"/>
                        </a:rPr>
                        <a:t></a:t>
                      </a:r>
                      <a:endParaRPr sz="2850">
                        <a:latin typeface="Symbol"/>
                        <a:cs typeface="Symbol"/>
                      </a:endParaRPr>
                    </a:p>
                  </a:txBody>
                  <a:tcPr marL="0" marR="0" marT="126365" marB="0"/>
                </a:tc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285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8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spc="10" dirty="0">
                          <a:latin typeface="Symbol"/>
                          <a:cs typeface="Symbol"/>
                        </a:rPr>
                        <a:t></a:t>
                      </a:r>
                      <a:r>
                        <a:rPr sz="3000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30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dirty="0">
                          <a:latin typeface="Symbol"/>
                          <a:cs typeface="Symbol"/>
                        </a:rPr>
                        <a:t></a:t>
                      </a:r>
                      <a:r>
                        <a:rPr sz="28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spc="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850" dirty="0">
                          <a:latin typeface="Times New Roman"/>
                          <a:cs typeface="Times New Roman"/>
                        </a:rPr>
                        <a:t>3.8</a:t>
                      </a:r>
                      <a:r>
                        <a:rPr sz="28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dirty="0">
                          <a:latin typeface="Symbol"/>
                          <a:cs typeface="Symbol"/>
                        </a:rPr>
                        <a:t></a:t>
                      </a:r>
                      <a:r>
                        <a:rPr sz="28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85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3225" spc="15" baseline="38759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3225" baseline="38759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3225" spc="150" baseline="3875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8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25" baseline="38759" dirty="0">
                          <a:latin typeface="Times New Roman"/>
                          <a:cs typeface="Times New Roman"/>
                        </a:rPr>
                        <a:t>2</a:t>
                      </a:r>
                      <a:endParaRPr sz="3225" baseline="38759">
                        <a:latin typeface="Times New Roman"/>
                        <a:cs typeface="Times New Roman"/>
                      </a:endParaRPr>
                    </a:p>
                  </a:txBody>
                  <a:tcPr marL="0" marR="0" marT="977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49189" y="3324520"/>
            <a:ext cx="2465705" cy="214630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570"/>
              </a:spcBef>
            </a:pPr>
            <a:r>
              <a:rPr sz="4650" spc="-7" baseline="-12544" dirty="0">
                <a:latin typeface="Symbol"/>
                <a:cs typeface="Symbol"/>
              </a:rPr>
              <a:t></a:t>
            </a:r>
            <a:r>
              <a:rPr sz="4650" spc="-232" baseline="-12544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1.8</a:t>
            </a:r>
            <a:r>
              <a:rPr sz="2550" spc="-20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</a:t>
            </a:r>
            <a:r>
              <a:rPr sz="2550" dirty="0">
                <a:latin typeface="Times New Roman"/>
                <a:cs typeface="Times New Roman"/>
              </a:rPr>
              <a:t>10</a:t>
            </a:r>
            <a:r>
              <a:rPr sz="2550" spc="-20" dirty="0">
                <a:latin typeface="Times New Roman"/>
                <a:cs typeface="Times New Roman"/>
              </a:rPr>
              <a:t> </a:t>
            </a:r>
            <a:r>
              <a:rPr sz="2850" spc="-15" baseline="38011" dirty="0">
                <a:latin typeface="Symbol"/>
                <a:cs typeface="Symbol"/>
              </a:rPr>
              <a:t></a:t>
            </a:r>
            <a:r>
              <a:rPr sz="2850" spc="-15" baseline="38011" dirty="0">
                <a:latin typeface="Times New Roman"/>
                <a:cs typeface="Times New Roman"/>
              </a:rPr>
              <a:t>1</a:t>
            </a:r>
            <a:endParaRPr sz="2850" baseline="38011">
              <a:latin typeface="Times New Roman"/>
              <a:cs typeface="Times New Roman"/>
            </a:endParaRPr>
          </a:p>
          <a:p>
            <a:pPr marL="266700">
              <a:lnSpc>
                <a:spcPct val="100000"/>
              </a:lnSpc>
              <a:spcBef>
                <a:spcPts val="445"/>
              </a:spcBef>
            </a:pPr>
            <a:r>
              <a:rPr sz="2850" dirty="0">
                <a:latin typeface="Times New Roman"/>
                <a:cs typeface="Times New Roman"/>
              </a:rPr>
              <a:t>1.8</a:t>
            </a:r>
            <a:r>
              <a:rPr sz="2850" spc="-30" dirty="0">
                <a:latin typeface="Times New Roman"/>
                <a:cs typeface="Times New Roman"/>
              </a:rPr>
              <a:t> </a:t>
            </a:r>
            <a:r>
              <a:rPr sz="2850" spc="-5" dirty="0">
                <a:latin typeface="Symbol"/>
                <a:cs typeface="Symbol"/>
              </a:rPr>
              <a:t></a:t>
            </a:r>
            <a:r>
              <a:rPr sz="2850" spc="-5" dirty="0">
                <a:latin typeface="Times New Roman"/>
                <a:cs typeface="Times New Roman"/>
              </a:rPr>
              <a:t>10</a:t>
            </a:r>
            <a:r>
              <a:rPr sz="2850" spc="-25" dirty="0">
                <a:latin typeface="Times New Roman"/>
                <a:cs typeface="Times New Roman"/>
              </a:rPr>
              <a:t> </a:t>
            </a:r>
            <a:r>
              <a:rPr sz="3225" spc="-7" baseline="38759" dirty="0">
                <a:latin typeface="Symbol"/>
                <a:cs typeface="Symbol"/>
              </a:rPr>
              <a:t></a:t>
            </a:r>
            <a:r>
              <a:rPr sz="3225" spc="-7" baseline="38759" dirty="0">
                <a:latin typeface="Times New Roman"/>
                <a:cs typeface="Times New Roman"/>
              </a:rPr>
              <a:t>2</a:t>
            </a:r>
            <a:endParaRPr sz="3225" baseline="38759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50"/>
              </a:spcBef>
            </a:pPr>
            <a:r>
              <a:rPr sz="2850" dirty="0">
                <a:latin typeface="Symbol"/>
                <a:cs typeface="Symbol"/>
              </a:rPr>
              <a:t></a:t>
            </a:r>
            <a:r>
              <a:rPr sz="2850" spc="-385" dirty="0">
                <a:latin typeface="Times New Roman"/>
                <a:cs typeface="Times New Roman"/>
              </a:rPr>
              <a:t> </a:t>
            </a:r>
            <a:r>
              <a:rPr sz="2850" dirty="0">
                <a:latin typeface="Times New Roman"/>
                <a:cs typeface="Times New Roman"/>
              </a:rPr>
              <a:t>10 </a:t>
            </a:r>
            <a:r>
              <a:rPr sz="2850" spc="10" dirty="0">
                <a:latin typeface="Times New Roman"/>
                <a:cs typeface="Times New Roman"/>
              </a:rPr>
              <a:t>W</a:t>
            </a:r>
            <a:r>
              <a:rPr sz="2850" dirty="0">
                <a:latin typeface="Times New Roman"/>
                <a:cs typeface="Times New Roman"/>
              </a:rPr>
              <a:t>m</a:t>
            </a:r>
            <a:r>
              <a:rPr sz="2850" spc="-25" dirty="0">
                <a:latin typeface="Times New Roman"/>
                <a:cs typeface="Times New Roman"/>
              </a:rPr>
              <a:t> </a:t>
            </a:r>
            <a:r>
              <a:rPr sz="3225" spc="-7" baseline="38759" dirty="0">
                <a:latin typeface="Times New Roman"/>
                <a:cs typeface="Times New Roman"/>
              </a:rPr>
              <a:t>-2</a:t>
            </a:r>
            <a:endParaRPr sz="3225" baseline="38759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250"/>
              </a:spcBef>
            </a:pPr>
            <a:r>
              <a:rPr sz="2850" dirty="0">
                <a:latin typeface="Symbol"/>
                <a:cs typeface="Symbol"/>
              </a:rPr>
              <a:t></a:t>
            </a:r>
            <a:r>
              <a:rPr sz="2850" spc="-385" dirty="0">
                <a:latin typeface="Times New Roman"/>
                <a:cs typeface="Times New Roman"/>
              </a:rPr>
              <a:t> </a:t>
            </a:r>
            <a:r>
              <a:rPr sz="2850" dirty="0">
                <a:latin typeface="Times New Roman"/>
                <a:cs typeface="Times New Roman"/>
              </a:rPr>
              <a:t>10 dB</a:t>
            </a:r>
            <a:r>
              <a:rPr sz="2850" spc="-20" dirty="0">
                <a:latin typeface="Times New Roman"/>
                <a:cs typeface="Times New Roman"/>
              </a:rPr>
              <a:t>(</a:t>
            </a:r>
            <a:r>
              <a:rPr sz="2850" spc="5" dirty="0">
                <a:latin typeface="Times New Roman"/>
                <a:cs typeface="Times New Roman"/>
              </a:rPr>
              <a:t>Wm</a:t>
            </a:r>
            <a:r>
              <a:rPr sz="2850" spc="-25" dirty="0">
                <a:latin typeface="Times New Roman"/>
                <a:cs typeface="Times New Roman"/>
              </a:rPr>
              <a:t> </a:t>
            </a:r>
            <a:r>
              <a:rPr sz="3225" baseline="38759" dirty="0">
                <a:latin typeface="Times New Roman"/>
                <a:cs typeface="Times New Roman"/>
              </a:rPr>
              <a:t>-</a:t>
            </a:r>
            <a:r>
              <a:rPr sz="3225" spc="-7" baseline="38759" dirty="0">
                <a:latin typeface="Times New Roman"/>
                <a:cs typeface="Times New Roman"/>
              </a:rPr>
              <a:t>2</a:t>
            </a:r>
            <a:r>
              <a:rPr sz="3225" spc="277" baseline="38759" dirty="0">
                <a:latin typeface="Times New Roman"/>
                <a:cs typeface="Times New Roman"/>
              </a:rPr>
              <a:t> </a:t>
            </a:r>
            <a:r>
              <a:rPr sz="2850" dirty="0">
                <a:latin typeface="Times New Roman"/>
                <a:cs typeface="Times New Roman"/>
              </a:rPr>
              <a:t>)</a:t>
            </a:r>
            <a:endParaRPr sz="2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173037"/>
            <a:ext cx="274320" cy="2343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17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6196507"/>
            <a:ext cx="1936114" cy="16002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spc="-5" dirty="0">
                <a:latin typeface="Microsoft Sans Serif"/>
                <a:cs typeface="Microsoft Sans Serif"/>
              </a:rPr>
              <a:t>Source: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adapted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from </a:t>
            </a:r>
            <a:r>
              <a:rPr sz="950" spc="-5" dirty="0">
                <a:latin typeface="Microsoft Sans Serif"/>
                <a:cs typeface="Microsoft Sans Serif"/>
              </a:rPr>
              <a:t>N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Gregorieva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117" y="473709"/>
            <a:ext cx="47180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Reflector</a:t>
            </a:r>
            <a:r>
              <a:rPr spc="20" dirty="0"/>
              <a:t> </a:t>
            </a:r>
            <a:r>
              <a:rPr spc="-5" dirty="0"/>
              <a:t>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69466"/>
            <a:ext cx="7519034" cy="44297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2425" marR="120650" indent="-340360">
              <a:lnSpc>
                <a:spcPct val="91200"/>
              </a:lnSpc>
              <a:spcBef>
                <a:spcPts val="39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Reflectors</a:t>
            </a:r>
            <a:r>
              <a:rPr sz="2800" spc="9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</a:t>
            </a:r>
            <a:r>
              <a:rPr sz="2800" spc="9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used</a:t>
            </a:r>
            <a:r>
              <a:rPr sz="2800" spc="9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1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concentrate</a:t>
            </a:r>
            <a:r>
              <a:rPr sz="2800" spc="9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flux</a:t>
            </a:r>
            <a:r>
              <a:rPr sz="2800" spc="9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EM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energy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radiated/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received,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change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its </a:t>
            </a:r>
            <a:r>
              <a:rPr sz="2700" spc="-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direction</a:t>
            </a:r>
            <a:endParaRPr sz="27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34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Usually,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parabolic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(paraboloidal).</a:t>
            </a:r>
            <a:endParaRPr sz="2800">
              <a:latin typeface="Microsoft Sans Serif"/>
              <a:cs typeface="Microsoft Sans Serif"/>
            </a:endParaRPr>
          </a:p>
          <a:p>
            <a:pPr marL="759460" marR="25400" lvl="1" indent="-287020">
              <a:lnSpc>
                <a:spcPts val="2650"/>
              </a:lnSpc>
              <a:spcBef>
                <a:spcPts val="560"/>
              </a:spcBef>
              <a:buChar char="–"/>
              <a:tabLst>
                <a:tab pos="728345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first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parabolic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(cylinder)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reflector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was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used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by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Heinrich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Hertz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1888.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25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Large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reflectors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have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high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gain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and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directivity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65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Are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not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easy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fabricate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90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Are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not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mechanically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robust</a:t>
            </a:r>
            <a:endParaRPr sz="2400">
              <a:latin typeface="Microsoft Sans Serif"/>
              <a:cs typeface="Microsoft Sans Serif"/>
            </a:endParaRPr>
          </a:p>
          <a:p>
            <a:pPr marL="759460" marR="531495" lvl="1" indent="-287020">
              <a:lnSpc>
                <a:spcPts val="2650"/>
              </a:lnSpc>
              <a:spcBef>
                <a:spcPts val="560"/>
              </a:spcBef>
              <a:buChar char="–"/>
              <a:tabLst>
                <a:tab pos="72834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Typical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applications: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telescopes,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satellite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telecommunications.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8200" y="2672079"/>
            <a:ext cx="4114800" cy="2733040"/>
          </a:xfrm>
          <a:custGeom>
            <a:avLst/>
            <a:gdLst/>
            <a:ahLst/>
            <a:cxnLst/>
            <a:rect l="l" t="t" r="r" b="b"/>
            <a:pathLst>
              <a:path w="4114800" h="2733040">
                <a:moveTo>
                  <a:pt x="4114800" y="0"/>
                </a:moveTo>
                <a:lnTo>
                  <a:pt x="0" y="0"/>
                </a:lnTo>
                <a:lnTo>
                  <a:pt x="0" y="2733040"/>
                </a:lnTo>
                <a:lnTo>
                  <a:pt x="4114800" y="2733040"/>
                </a:lnTo>
                <a:lnTo>
                  <a:pt x="41148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68034" y="4892675"/>
            <a:ext cx="876300" cy="0"/>
          </a:xfrm>
          <a:custGeom>
            <a:avLst/>
            <a:gdLst/>
            <a:ahLst/>
            <a:cxnLst/>
            <a:rect l="l" t="t" r="r" b="b"/>
            <a:pathLst>
              <a:path w="876300">
                <a:moveTo>
                  <a:pt x="0" y="0"/>
                </a:moveTo>
                <a:lnTo>
                  <a:pt x="876299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28442" y="484378"/>
            <a:ext cx="4050029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PFD:</a:t>
            </a:r>
            <a:r>
              <a:rPr sz="4350" spc="15" dirty="0"/>
              <a:t> </a:t>
            </a:r>
            <a:r>
              <a:rPr sz="4350" spc="-5" dirty="0"/>
              <a:t>Example</a:t>
            </a:r>
            <a:r>
              <a:rPr sz="4350" spc="20" dirty="0"/>
              <a:t> </a:t>
            </a:r>
            <a:r>
              <a:rPr sz="4350" dirty="0"/>
              <a:t>3</a:t>
            </a:r>
            <a:endParaRPr sz="4350"/>
          </a:p>
        </p:txBody>
      </p:sp>
      <p:sp>
        <p:nvSpPr>
          <p:cNvPr id="5" name="object 5"/>
          <p:cNvSpPr txBox="1"/>
          <p:nvPr/>
        </p:nvSpPr>
        <p:spPr>
          <a:xfrm>
            <a:off x="535940" y="2028570"/>
            <a:ext cx="3449320" cy="4364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52425" marR="5080" indent="-340360">
              <a:lnSpc>
                <a:spcPct val="98600"/>
              </a:lnSpc>
              <a:spcBef>
                <a:spcPts val="14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What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ratio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powers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required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to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produce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8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same</a:t>
            </a:r>
            <a:r>
              <a:rPr sz="2800" spc="7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power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flux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density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GEO-satellite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at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LEO-satellite.?</a:t>
            </a:r>
            <a:endParaRPr sz="27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7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Distances:</a:t>
            </a:r>
            <a:endParaRPr sz="2800">
              <a:latin typeface="Microsoft Sans Serif"/>
              <a:cs typeface="Microsoft Sans Serif"/>
            </a:endParaRPr>
          </a:p>
          <a:p>
            <a:pPr marL="466725">
              <a:lnSpc>
                <a:spcPct val="100000"/>
              </a:lnSpc>
              <a:spcBef>
                <a:spcPts val="570"/>
              </a:spcBef>
            </a:pPr>
            <a:r>
              <a:rPr sz="2400" spc="630" dirty="0">
                <a:latin typeface="Microsoft Sans Serif"/>
                <a:cs typeface="Microsoft Sans Serif"/>
              </a:rPr>
              <a:t>–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GEO: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38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000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km</a:t>
            </a:r>
            <a:endParaRPr sz="2400">
              <a:latin typeface="Microsoft Sans Serif"/>
              <a:cs typeface="Microsoft Sans Serif"/>
            </a:endParaRPr>
          </a:p>
          <a:p>
            <a:pPr marL="466725">
              <a:lnSpc>
                <a:spcPct val="100000"/>
              </a:lnSpc>
              <a:spcBef>
                <a:spcPts val="575"/>
              </a:spcBef>
              <a:tabLst>
                <a:tab pos="1586230" algn="l"/>
              </a:tabLst>
            </a:pPr>
            <a:r>
              <a:rPr sz="2400" spc="630" dirty="0">
                <a:latin typeface="Microsoft Sans Serif"/>
                <a:cs typeface="Microsoft Sans Serif"/>
              </a:rPr>
              <a:t>–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LEO:	1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000</a:t>
            </a:r>
            <a:r>
              <a:rPr sz="2400" dirty="0">
                <a:latin typeface="Microsoft Sans Serif"/>
                <a:cs typeface="Microsoft Sans Serif"/>
              </a:rPr>
              <a:t> km</a:t>
            </a:r>
            <a:endParaRPr sz="2400">
              <a:latin typeface="Microsoft Sans Serif"/>
              <a:cs typeface="Microsoft Sans Serif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648200" y="2452184"/>
          <a:ext cx="4361815" cy="2953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3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9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8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0838">
                <a:tc rowSpan="4">
                  <a:txBody>
                    <a:bodyPr/>
                    <a:lstStyle/>
                    <a:p>
                      <a:pPr marL="50800" marR="240665">
                        <a:lnSpc>
                          <a:spcPts val="3025"/>
                        </a:lnSpc>
                        <a:spcBef>
                          <a:spcPts val="3115"/>
                        </a:spcBef>
                      </a:pPr>
                      <a:r>
                        <a:rPr sz="2600" i="1" u="sng" spc="-22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975" i="1" spc="-540" baseline="11530" dirty="0">
                          <a:latin typeface="Times New Roman"/>
                          <a:cs typeface="Times New Roman"/>
                        </a:rPr>
                        <a:t>PFD</a:t>
                      </a:r>
                      <a:r>
                        <a:rPr sz="2600" i="1" u="sng" spc="-36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GEO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100965" marR="240665">
                        <a:lnSpc>
                          <a:spcPts val="2895"/>
                        </a:lnSpc>
                      </a:pPr>
                      <a:r>
                        <a:rPr sz="2650" i="1" spc="-5" dirty="0">
                          <a:latin typeface="Times New Roman"/>
                          <a:cs typeface="Times New Roman"/>
                        </a:rPr>
                        <a:t>PFD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395605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2965"/>
                        </a:lnSpc>
                        <a:spcBef>
                          <a:spcPts val="1745"/>
                        </a:spcBef>
                      </a:pPr>
                      <a:r>
                        <a:rPr sz="2650" dirty="0">
                          <a:latin typeface="Symbol"/>
                          <a:cs typeface="Symbol"/>
                        </a:rPr>
                        <a:t></a:t>
                      </a:r>
                      <a:endParaRPr sz="2650">
                        <a:latin typeface="Symbol"/>
                        <a:cs typeface="Symbol"/>
                      </a:endParaRPr>
                    </a:p>
                  </a:txBody>
                  <a:tcPr marL="0" marR="0" marT="221615" marB="0"/>
                </a:tc>
                <a:tc gridSpan="2">
                  <a:txBody>
                    <a:bodyPr/>
                    <a:lstStyle/>
                    <a:p>
                      <a:pPr marR="3810" algn="ctr">
                        <a:lnSpc>
                          <a:spcPts val="2965"/>
                        </a:lnSpc>
                        <a:spcBef>
                          <a:spcPts val="1745"/>
                        </a:spcBef>
                      </a:pPr>
                      <a:r>
                        <a:rPr sz="2650" dirty="0">
                          <a:latin typeface="Symbol"/>
                          <a:cs typeface="Symbol"/>
                        </a:rPr>
                        <a:t></a:t>
                      </a:r>
                      <a:endParaRPr sz="2650">
                        <a:latin typeface="Symbol"/>
                        <a:cs typeface="Symbol"/>
                      </a:endParaRPr>
                    </a:p>
                  </a:txBody>
                  <a:tcPr marL="0" marR="0" marT="22161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ts val="2850"/>
                        </a:lnSpc>
                      </a:pPr>
                      <a:r>
                        <a:rPr sz="3975" spc="-419" baseline="-37735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2600" spc="-280" dirty="0">
                          <a:latin typeface="Times New Roman"/>
                          <a:cs typeface="Times New Roman"/>
                        </a:rPr>
                        <a:t>2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5605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ts val="960"/>
                        </a:lnSpc>
                        <a:spcBef>
                          <a:spcPts val="150"/>
                        </a:spcBef>
                      </a:pPr>
                      <a:r>
                        <a:rPr sz="900" dirty="0">
                          <a:latin typeface="Symbol"/>
                          <a:cs typeface="Symbol"/>
                        </a:rPr>
                        <a:t>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T="19050" marB="0"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86740">
                        <a:lnSpc>
                          <a:spcPts val="484"/>
                        </a:lnSpc>
                      </a:pPr>
                      <a:r>
                        <a:rPr sz="750" i="1" dirty="0">
                          <a:latin typeface="Times New Roman"/>
                          <a:cs typeface="Times New Roman"/>
                        </a:rPr>
                        <a:t>P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644525">
                        <a:lnSpc>
                          <a:spcPts val="625"/>
                        </a:lnSpc>
                      </a:pPr>
                      <a:r>
                        <a:rPr sz="250" i="1" spc="-5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250" i="1" dirty="0">
                          <a:latin typeface="Times New Roman"/>
                          <a:cs typeface="Times New Roman"/>
                        </a:rPr>
                        <a:t>EO</a:t>
                      </a:r>
                      <a:r>
                        <a:rPr sz="250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25" spc="-7" baseline="-11111" dirty="0">
                          <a:latin typeface="Symbol"/>
                          <a:cs typeface="Symbol"/>
                        </a:rPr>
                        <a:t></a:t>
                      </a:r>
                      <a:endParaRPr sz="1125" baseline="-11111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ts val="484"/>
                        </a:lnSpc>
                      </a:pPr>
                      <a:r>
                        <a:rPr sz="750" i="1" spc="-20" dirty="0">
                          <a:latin typeface="Times New Roman"/>
                          <a:cs typeface="Times New Roman"/>
                        </a:rPr>
                        <a:t>Dist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56515" algn="r">
                        <a:lnSpc>
                          <a:spcPts val="625"/>
                        </a:lnSpc>
                      </a:pPr>
                      <a:r>
                        <a:rPr sz="250" i="1" spc="5" dirty="0">
                          <a:latin typeface="Times New Roman"/>
                          <a:cs typeface="Times New Roman"/>
                        </a:rPr>
                        <a:t>LE</a:t>
                      </a:r>
                      <a:r>
                        <a:rPr sz="250" i="1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250" i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25" baseline="-11111" dirty="0">
                          <a:latin typeface="Symbol"/>
                          <a:cs typeface="Symbol"/>
                        </a:rPr>
                        <a:t></a:t>
                      </a:r>
                      <a:endParaRPr sz="1125" baseline="-11111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5605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3855">
                        <a:lnSpc>
                          <a:spcPts val="3015"/>
                        </a:lnSpc>
                      </a:pPr>
                      <a:r>
                        <a:rPr sz="2650" dirty="0">
                          <a:latin typeface="Symbol"/>
                          <a:cs typeface="Symbol"/>
                        </a:rPr>
                        <a:t></a:t>
                      </a:r>
                      <a:endParaRPr sz="265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93700">
                        <a:lnSpc>
                          <a:spcPts val="3015"/>
                        </a:lnSpc>
                      </a:pPr>
                      <a:r>
                        <a:rPr sz="2650" dirty="0">
                          <a:latin typeface="Symbol"/>
                          <a:cs typeface="Symbol"/>
                        </a:rPr>
                        <a:t></a:t>
                      </a:r>
                      <a:endParaRPr sz="265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3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5605" marB="0"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7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25" spc="-7" baseline="-11627" dirty="0">
                          <a:latin typeface="Symbol"/>
                          <a:cs typeface="Symbol"/>
                        </a:rPr>
                        <a:t></a:t>
                      </a:r>
                      <a:endParaRPr sz="3225" baseline="-11627">
                        <a:latin typeface="Symbol"/>
                        <a:cs typeface="Symbol"/>
                      </a:endParaRPr>
                    </a:p>
                  </a:txBody>
                  <a:tcPr marL="0" marR="0" marT="9525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2735"/>
                        </a:lnSpc>
                      </a:pPr>
                      <a:r>
                        <a:rPr sz="2650" i="1" dirty="0">
                          <a:latin typeface="Times New Roman"/>
                          <a:cs typeface="Times New Roman"/>
                        </a:rPr>
                        <a:t>P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ts val="2735"/>
                        </a:lnSpc>
                      </a:pPr>
                      <a:r>
                        <a:rPr sz="2650" i="1" spc="-15" dirty="0">
                          <a:latin typeface="Times New Roman"/>
                          <a:cs typeface="Times New Roman"/>
                        </a:rPr>
                        <a:t>Dist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860">
                <a:tc>
                  <a:txBody>
                    <a:bodyPr/>
                    <a:lstStyle/>
                    <a:p>
                      <a:pPr marR="24066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" marB="0"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73355" algn="ctr">
                        <a:lnSpc>
                          <a:spcPts val="3175"/>
                        </a:lnSpc>
                      </a:pPr>
                      <a:r>
                        <a:rPr sz="2650" dirty="0">
                          <a:latin typeface="Symbol"/>
                          <a:cs typeface="Symbol"/>
                        </a:rPr>
                        <a:t></a:t>
                      </a:r>
                      <a:endParaRPr sz="2650">
                        <a:latin typeface="Symbol"/>
                        <a:cs typeface="Symbol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  <a:spcBef>
                          <a:spcPts val="2615"/>
                        </a:spcBef>
                      </a:pPr>
                      <a:r>
                        <a:rPr sz="2650" dirty="0">
                          <a:latin typeface="Times New Roman"/>
                          <a:cs typeface="Times New Roman"/>
                        </a:rPr>
                        <a:t>000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112395">
                        <a:lnSpc>
                          <a:spcPts val="3175"/>
                        </a:lnSpc>
                      </a:pPr>
                      <a:r>
                        <a:rPr sz="1550" i="1" spc="-5" dirty="0">
                          <a:latin typeface="Times New Roman"/>
                          <a:cs typeface="Times New Roman"/>
                        </a:rPr>
                        <a:t>LEO</a:t>
                      </a:r>
                      <a:r>
                        <a:rPr sz="155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dirty="0">
                          <a:latin typeface="Symbol"/>
                          <a:cs typeface="Symbol"/>
                        </a:rPr>
                        <a:t></a:t>
                      </a:r>
                      <a:endParaRPr sz="2650">
                        <a:latin typeface="Symbol"/>
                        <a:cs typeface="Symbol"/>
                      </a:endParaRPr>
                    </a:p>
                    <a:p>
                      <a:pPr marL="65405">
                        <a:lnSpc>
                          <a:spcPts val="3000"/>
                        </a:lnSpc>
                        <a:spcBef>
                          <a:spcPts val="2615"/>
                        </a:spcBef>
                      </a:pPr>
                      <a:r>
                        <a:rPr sz="2650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1435">
                        <a:lnSpc>
                          <a:spcPts val="1980"/>
                        </a:lnSpc>
                        <a:tabLst>
                          <a:tab pos="673100" algn="l"/>
                        </a:tabLst>
                      </a:pPr>
                      <a:r>
                        <a:rPr sz="1800" dirty="0">
                          <a:latin typeface="Symbol"/>
                          <a:cs typeface="Symbol"/>
                        </a:rPr>
                        <a:t>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800" spc="-3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8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1444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50800">
                        <a:lnSpc>
                          <a:spcPts val="3175"/>
                        </a:lnSpc>
                      </a:pPr>
                      <a:r>
                        <a:rPr sz="1550" i="1" spc="-5" dirty="0">
                          <a:latin typeface="Times New Roman"/>
                          <a:cs typeface="Times New Roman"/>
                        </a:rPr>
                        <a:t>GEO</a:t>
                      </a:r>
                      <a:r>
                        <a:rPr sz="155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dirty="0">
                          <a:latin typeface="Symbol"/>
                          <a:cs typeface="Symbol"/>
                        </a:rPr>
                        <a:t></a:t>
                      </a:r>
                      <a:endParaRPr sz="265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4842">
                <a:tc>
                  <a:txBody>
                    <a:bodyPr/>
                    <a:lstStyle/>
                    <a:p>
                      <a:pPr marL="762635" marR="24066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550" i="1" spc="-5" dirty="0">
                          <a:latin typeface="Times New Roman"/>
                          <a:cs typeface="Times New Roman"/>
                        </a:rPr>
                        <a:t>LEO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2406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88900">
                        <a:lnSpc>
                          <a:spcPts val="2735"/>
                        </a:lnSpc>
                        <a:tabLst>
                          <a:tab pos="1091565" algn="l"/>
                        </a:tabLst>
                      </a:pPr>
                      <a:r>
                        <a:rPr sz="2650" i="1" dirty="0">
                          <a:latin typeface="Times New Roman"/>
                          <a:cs typeface="Times New Roman"/>
                        </a:rPr>
                        <a:t>P	</a:t>
                      </a:r>
                      <a:r>
                        <a:rPr sz="2650" spc="5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2650" dirty="0">
                          <a:latin typeface="Times New Roman"/>
                          <a:cs typeface="Times New Roman"/>
                        </a:rPr>
                        <a:t>38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50800" marR="240665">
                        <a:lnSpc>
                          <a:spcPts val="1510"/>
                        </a:lnSpc>
                        <a:tabLst>
                          <a:tab pos="241300" algn="l"/>
                          <a:tab pos="697865" algn="l"/>
                          <a:tab pos="953135" algn="l"/>
                        </a:tabLst>
                      </a:pPr>
                      <a:r>
                        <a:rPr sz="95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r>
                        <a:rPr sz="950" i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GEO	</a:t>
                      </a:r>
                      <a:r>
                        <a:rPr sz="950" i="1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700" baseline="-1697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700" spc="-89" baseline="-169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baseline="-16975" dirty="0">
                          <a:latin typeface="Symbol"/>
                          <a:cs typeface="Symbol"/>
                        </a:rPr>
                        <a:t></a:t>
                      </a:r>
                      <a:endParaRPr sz="2700" baseline="-16975">
                        <a:latin typeface="Symbol"/>
                        <a:cs typeface="Symbol"/>
                      </a:endParaRPr>
                    </a:p>
                    <a:p>
                      <a:pPr marL="100965" marR="240665">
                        <a:lnSpc>
                          <a:spcPts val="3935"/>
                        </a:lnSpc>
                      </a:pPr>
                      <a:r>
                        <a:rPr sz="3450" i="1" dirty="0">
                          <a:latin typeface="Times New Roman"/>
                          <a:cs typeface="Times New Roman"/>
                        </a:rPr>
                        <a:t>P</a:t>
                      </a:r>
                      <a:endParaRPr sz="3450">
                        <a:latin typeface="Times New Roman"/>
                        <a:cs typeface="Times New Roman"/>
                      </a:endParaRPr>
                    </a:p>
                  </a:txBody>
                  <a:tcPr marL="0" marR="0" marT="5588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363970" y="3278771"/>
            <a:ext cx="265430" cy="12700"/>
          </a:xfrm>
          <a:custGeom>
            <a:avLst/>
            <a:gdLst/>
            <a:ahLst/>
            <a:cxnLst/>
            <a:rect l="l" t="t" r="r" b="b"/>
            <a:pathLst>
              <a:path w="265429" h="12700">
                <a:moveTo>
                  <a:pt x="265176" y="0"/>
                </a:moveTo>
                <a:lnTo>
                  <a:pt x="252984" y="0"/>
                </a:lnTo>
                <a:lnTo>
                  <a:pt x="0" y="0"/>
                </a:lnTo>
                <a:lnTo>
                  <a:pt x="0" y="12179"/>
                </a:lnTo>
                <a:lnTo>
                  <a:pt x="252984" y="12179"/>
                </a:lnTo>
                <a:lnTo>
                  <a:pt x="265176" y="12179"/>
                </a:lnTo>
                <a:lnTo>
                  <a:pt x="2651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29145" y="3278759"/>
            <a:ext cx="382905" cy="12700"/>
          </a:xfrm>
          <a:custGeom>
            <a:avLst/>
            <a:gdLst/>
            <a:ahLst/>
            <a:cxnLst/>
            <a:rect l="l" t="t" r="r" b="b"/>
            <a:pathLst>
              <a:path w="382904" h="12700">
                <a:moveTo>
                  <a:pt x="382524" y="0"/>
                </a:moveTo>
                <a:lnTo>
                  <a:pt x="0" y="0"/>
                </a:lnTo>
                <a:lnTo>
                  <a:pt x="0" y="12191"/>
                </a:lnTo>
                <a:lnTo>
                  <a:pt x="382524" y="12191"/>
                </a:lnTo>
                <a:lnTo>
                  <a:pt x="382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54570" y="3278771"/>
            <a:ext cx="1067435" cy="12700"/>
          </a:xfrm>
          <a:custGeom>
            <a:avLst/>
            <a:gdLst/>
            <a:ahLst/>
            <a:cxnLst/>
            <a:rect l="l" t="t" r="r" b="b"/>
            <a:pathLst>
              <a:path w="1067434" h="12700">
                <a:moveTo>
                  <a:pt x="660196" y="0"/>
                </a:moveTo>
                <a:lnTo>
                  <a:pt x="0" y="0"/>
                </a:lnTo>
                <a:lnTo>
                  <a:pt x="0" y="12179"/>
                </a:lnTo>
                <a:lnTo>
                  <a:pt x="660196" y="12179"/>
                </a:lnTo>
                <a:lnTo>
                  <a:pt x="660196" y="0"/>
                </a:lnTo>
                <a:close/>
              </a:path>
              <a:path w="1067434" h="12700">
                <a:moveTo>
                  <a:pt x="1067054" y="0"/>
                </a:moveTo>
                <a:lnTo>
                  <a:pt x="672338" y="0"/>
                </a:lnTo>
                <a:lnTo>
                  <a:pt x="672338" y="12179"/>
                </a:lnTo>
                <a:lnTo>
                  <a:pt x="1067054" y="12179"/>
                </a:lnTo>
                <a:lnTo>
                  <a:pt x="10670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79289" y="5525211"/>
            <a:ext cx="3975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" dirty="0">
                <a:latin typeface="Times New Roman"/>
                <a:cs typeface="Times New Roman"/>
              </a:rPr>
              <a:t>LEO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171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43778" y="5356047"/>
            <a:ext cx="105981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-65" dirty="0">
                <a:latin typeface="Symbol"/>
                <a:cs typeface="Symbol"/>
              </a:rPr>
              <a:t></a:t>
            </a:r>
            <a:r>
              <a:rPr sz="2650" spc="-85" dirty="0">
                <a:latin typeface="Times New Roman"/>
                <a:cs typeface="Times New Roman"/>
              </a:rPr>
              <a:t> 1000</a:t>
            </a:r>
            <a:r>
              <a:rPr sz="2650" spc="-75" dirty="0">
                <a:latin typeface="Times New Roman"/>
                <a:cs typeface="Times New Roman"/>
              </a:rPr>
              <a:t> </a:t>
            </a:r>
            <a:r>
              <a:rPr sz="2650" spc="-65" dirty="0">
                <a:latin typeface="Symbol"/>
                <a:cs typeface="Symbol"/>
              </a:rPr>
              <a:t></a:t>
            </a:r>
            <a:endParaRPr sz="26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172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0591" y="473709"/>
            <a:ext cx="32569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PFD</a:t>
            </a:r>
            <a:r>
              <a:rPr spc="-5" dirty="0"/>
              <a:t> concept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023998"/>
            <a:ext cx="7578725" cy="281749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2425" marR="5080" indent="-340360">
              <a:lnSpc>
                <a:spcPts val="3160"/>
              </a:lnSpc>
              <a:spcBef>
                <a:spcPts val="36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Used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often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management/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regulating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use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frequency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spectrum</a:t>
            </a:r>
            <a:endParaRPr sz="2800">
              <a:latin typeface="Microsoft Sans Serif"/>
              <a:cs typeface="Microsoft Sans Serif"/>
            </a:endParaRPr>
          </a:p>
          <a:p>
            <a:pPr marL="352425" marR="1388110" indent="-340360">
              <a:lnSpc>
                <a:spcPts val="3180"/>
              </a:lnSpc>
              <a:spcBef>
                <a:spcPts val="104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define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restrictions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imposed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on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radiocommunication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systems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0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assure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electromagnetic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compatibility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7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Relates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field-strength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plane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7165" y="2083435"/>
            <a:ext cx="4590415" cy="35394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2051" y="481329"/>
            <a:ext cx="272796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PFD</a:t>
            </a:r>
            <a:r>
              <a:rPr sz="4350" spc="-25" dirty="0"/>
              <a:t> </a:t>
            </a:r>
            <a:r>
              <a:rPr sz="4350" spc="-10" dirty="0"/>
              <a:t>Limits</a:t>
            </a:r>
            <a:endParaRPr sz="4350"/>
          </a:p>
        </p:txBody>
      </p:sp>
      <p:sp>
        <p:nvSpPr>
          <p:cNvPr id="7" name="object 7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173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131" y="2020569"/>
            <a:ext cx="3258185" cy="362648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54330" marR="90170" indent="-342265">
              <a:lnSpc>
                <a:spcPct val="101499"/>
              </a:lnSpc>
              <a:spcBef>
                <a:spcPts val="70"/>
              </a:spcBef>
              <a:buChar char="•"/>
              <a:tabLst>
                <a:tab pos="353695" algn="l"/>
                <a:tab pos="354965" algn="l"/>
              </a:tabLst>
            </a:pP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-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WRC 2000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decided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that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PFD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at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Earth‘s </a:t>
            </a:r>
            <a:r>
              <a:rPr sz="1750" dirty="0">
                <a:latin typeface="Microsoft Sans Serif"/>
                <a:cs typeface="Microsoft Sans Serif"/>
              </a:rPr>
              <a:t> surface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produced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by 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emission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from a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space 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station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Fixed-satellite 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service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shall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not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exceed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 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limit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shown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the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figure.</a:t>
            </a:r>
            <a:endParaRPr sz="1750">
              <a:latin typeface="Microsoft Sans Serif"/>
              <a:cs typeface="Microsoft Sans Serif"/>
            </a:endParaRPr>
          </a:p>
          <a:p>
            <a:pPr marL="354330" marR="5080" indent="-342265">
              <a:lnSpc>
                <a:spcPct val="101899"/>
              </a:lnSpc>
              <a:spcBef>
                <a:spcPts val="630"/>
              </a:spcBef>
              <a:buChar char="•"/>
              <a:tabLst>
                <a:tab pos="353695" algn="l"/>
                <a:tab pos="354965" algn="l"/>
              </a:tabLst>
            </a:pPr>
            <a:r>
              <a:rPr sz="1750" dirty="0">
                <a:latin typeface="Microsoft Sans Serif"/>
                <a:cs typeface="Microsoft Sans Serif"/>
              </a:rPr>
              <a:t>The </a:t>
            </a:r>
            <a:r>
              <a:rPr sz="1750" spc="-5" dirty="0">
                <a:latin typeface="Microsoft Sans Serif"/>
                <a:cs typeface="Microsoft Sans Serif"/>
              </a:rPr>
              <a:t>figure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valid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for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stations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at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geostationary orbit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in </a:t>
            </a:r>
            <a:r>
              <a:rPr sz="1750" dirty="0">
                <a:latin typeface="Microsoft Sans Serif"/>
                <a:cs typeface="Microsoft Sans Serif"/>
              </a:rPr>
              <a:t> frequency band 10.7-11.7 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GHz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and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reference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band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4 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kHz.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For other</a:t>
            </a:r>
            <a:r>
              <a:rPr sz="1750" spc="-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cases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see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RR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Table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S21-4.</a:t>
            </a:r>
            <a:endParaRPr sz="175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120842" y="2253249"/>
          <a:ext cx="794385" cy="2675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75"/>
                        </a:lnSpc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-138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315"/>
                        </a:lnSpc>
                        <a:spcBef>
                          <a:spcPts val="675"/>
                        </a:spcBef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-140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57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9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100" b="1" spc="10" dirty="0">
                          <a:latin typeface="Arial"/>
                          <a:cs typeface="Arial"/>
                        </a:rPr>
                        <a:t>[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100" b="1" spc="1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100" b="1" spc="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b="1" spc="15" dirty="0">
                          <a:latin typeface="Arial"/>
                          <a:cs typeface="Arial"/>
                        </a:rPr>
                        <a:t>^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10" dirty="0">
                          <a:latin typeface="Arial"/>
                          <a:cs typeface="Arial"/>
                        </a:rPr>
                        <a:t>)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]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1430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-142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1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0" marB="0" vert="vert27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85"/>
                        </a:lnSpc>
                        <a:spcBef>
                          <a:spcPts val="60"/>
                        </a:spcBef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-146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70"/>
                        </a:lnSpc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-144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052"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100" b="1" spc="-15" dirty="0">
                          <a:latin typeface="Arial"/>
                          <a:cs typeface="Arial"/>
                        </a:rPr>
                        <a:t>PFD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1430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-148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-150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001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95"/>
                        </a:lnSpc>
                        <a:spcBef>
                          <a:spcPts val="675"/>
                        </a:spcBef>
                      </a:pP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-152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57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852796" y="4881676"/>
            <a:ext cx="3655060" cy="55372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354965" algn="l"/>
                <a:tab pos="748665" algn="l"/>
                <a:tab pos="1141730" algn="l"/>
                <a:tab pos="1522730" algn="l"/>
                <a:tab pos="1917700" algn="l"/>
                <a:tab pos="2310765" algn="l"/>
                <a:tab pos="2692400" algn="l"/>
                <a:tab pos="3098800" algn="l"/>
                <a:tab pos="3492500" algn="l"/>
              </a:tabLst>
            </a:pP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1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2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3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4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5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6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7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150" spc="-5" dirty="0">
                <a:latin typeface="Microsoft Sans Serif"/>
                <a:cs typeface="Microsoft Sans Serif"/>
              </a:rPr>
              <a:t>8</a:t>
            </a:r>
            <a:r>
              <a:rPr sz="1150" dirty="0">
                <a:latin typeface="Microsoft Sans Serif"/>
                <a:cs typeface="Microsoft Sans Serif"/>
              </a:rPr>
              <a:t>0	</a:t>
            </a:r>
            <a:r>
              <a:rPr sz="1050" dirty="0">
                <a:latin typeface="Microsoft Sans Serif"/>
                <a:cs typeface="Microsoft Sans Serif"/>
              </a:rPr>
              <a:t>90</a:t>
            </a:r>
            <a:endParaRPr sz="1050">
              <a:latin typeface="Microsoft Sans Serif"/>
              <a:cs typeface="Microsoft Sans Serif"/>
            </a:endParaRPr>
          </a:p>
          <a:p>
            <a:pPr marL="241300">
              <a:lnSpc>
                <a:spcPct val="100000"/>
              </a:lnSpc>
              <a:spcBef>
                <a:spcPts val="700"/>
              </a:spcBef>
            </a:pPr>
            <a:r>
              <a:rPr sz="1150" b="1" spc="-5" dirty="0">
                <a:latin typeface="Arial"/>
                <a:cs typeface="Arial"/>
              </a:rPr>
              <a:t>Angle</a:t>
            </a:r>
            <a:r>
              <a:rPr sz="1150" b="1" spc="-1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of </a:t>
            </a:r>
            <a:r>
              <a:rPr sz="1150" b="1" spc="-5" dirty="0">
                <a:latin typeface="Arial"/>
                <a:cs typeface="Arial"/>
              </a:rPr>
              <a:t>arrival</a:t>
            </a:r>
            <a:r>
              <a:rPr sz="1150" b="1" spc="5" dirty="0">
                <a:latin typeface="Arial"/>
                <a:cs typeface="Arial"/>
              </a:rPr>
              <a:t> </a:t>
            </a:r>
            <a:r>
              <a:rPr sz="1150" b="1" spc="-5" dirty="0">
                <a:latin typeface="Arial"/>
                <a:cs typeface="Arial"/>
              </a:rPr>
              <a:t>(above </a:t>
            </a:r>
            <a:r>
              <a:rPr sz="1150" b="1" dirty="0">
                <a:latin typeface="Arial"/>
                <a:cs typeface="Arial"/>
              </a:rPr>
              <a:t>the</a:t>
            </a:r>
            <a:r>
              <a:rPr sz="1150" b="1" spc="-5" dirty="0">
                <a:latin typeface="Arial"/>
                <a:cs typeface="Arial"/>
              </a:rPr>
              <a:t> horizontal plane)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174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7729" y="473709"/>
            <a:ext cx="48399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PFD:</a:t>
            </a:r>
            <a:r>
              <a:rPr spc="25" dirty="0"/>
              <a:t> </a:t>
            </a:r>
            <a:r>
              <a:rPr spc="-10" dirty="0"/>
              <a:t>Real</a:t>
            </a:r>
            <a:r>
              <a:rPr spc="25" dirty="0"/>
              <a:t> </a:t>
            </a:r>
            <a:r>
              <a:rPr spc="-5"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635122"/>
            <a:ext cx="6041390" cy="293370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2425" marR="5080" indent="-340360">
              <a:lnSpc>
                <a:spcPts val="3660"/>
              </a:lnSpc>
              <a:spcBef>
                <a:spcPts val="32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dirty="0">
                <a:latin typeface="Microsoft Sans Serif"/>
                <a:cs typeface="Microsoft Sans Serif"/>
              </a:rPr>
              <a:t>PFD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produced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by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physically </a:t>
            </a:r>
            <a:r>
              <a:rPr sz="3150" spc="-5" dirty="0">
                <a:latin typeface="Microsoft Sans Serif"/>
                <a:cs typeface="Microsoft Sans Serif"/>
              </a:rPr>
              <a:t> realizable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antennas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depends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on</a:t>
            </a:r>
            <a:endParaRPr sz="3150">
              <a:latin typeface="Microsoft Sans Serif"/>
              <a:cs typeface="Microsoft Sans Serif"/>
            </a:endParaRPr>
          </a:p>
          <a:p>
            <a:pPr marL="759460" marR="1587500" lvl="1" indent="-287020">
              <a:lnSpc>
                <a:spcPts val="3170"/>
              </a:lnSpc>
              <a:spcBef>
                <a:spcPts val="1055"/>
              </a:spcBef>
              <a:buChar char="–"/>
              <a:tabLst>
                <a:tab pos="77089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power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distance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(as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isotropic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source)</a:t>
            </a:r>
            <a:endParaRPr sz="28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560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horizontal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direction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angle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(</a:t>
            </a:r>
            <a:r>
              <a:rPr sz="2800" dirty="0">
                <a:latin typeface="Symbol"/>
                <a:cs typeface="Symbol"/>
              </a:rPr>
              <a:t></a:t>
            </a:r>
            <a:r>
              <a:rPr sz="2800" dirty="0">
                <a:latin typeface="Microsoft Sans Serif"/>
                <a:cs typeface="Microsoft Sans Serif"/>
              </a:rPr>
              <a:t>)</a:t>
            </a:r>
            <a:endParaRPr sz="28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75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vertical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angle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5" dirty="0">
                <a:latin typeface="Microsoft Sans Serif"/>
                <a:cs typeface="Microsoft Sans Serif"/>
              </a:rPr>
              <a:t>(</a:t>
            </a:r>
            <a:r>
              <a:rPr sz="2800" spc="5" dirty="0">
                <a:latin typeface="Symbol"/>
                <a:cs typeface="Symbol"/>
              </a:rPr>
              <a:t></a:t>
            </a:r>
            <a:r>
              <a:rPr sz="2800" spc="5" dirty="0">
                <a:latin typeface="Microsoft Sans Serif"/>
                <a:cs typeface="Microsoft Sans Serif"/>
              </a:rPr>
              <a:t>)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175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345" y="2488819"/>
            <a:ext cx="48723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Directivity</a:t>
            </a:r>
            <a:r>
              <a:rPr spc="35" dirty="0"/>
              <a:t> </a:t>
            </a:r>
            <a:r>
              <a:rPr spc="-10" dirty="0"/>
              <a:t>and</a:t>
            </a:r>
            <a:r>
              <a:rPr spc="40" dirty="0"/>
              <a:t> </a:t>
            </a:r>
            <a:r>
              <a:rPr spc="-5" dirty="0"/>
              <a:t>Gain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0344" y="2629535"/>
            <a:ext cx="1950085" cy="2552065"/>
            <a:chOff x="1490344" y="2629535"/>
            <a:chExt cx="1950085" cy="2552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0344" y="3344545"/>
              <a:ext cx="1950084" cy="18370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39950" y="2629534"/>
              <a:ext cx="12700" cy="565785"/>
            </a:xfrm>
            <a:custGeom>
              <a:avLst/>
              <a:gdLst/>
              <a:ahLst/>
              <a:cxnLst/>
              <a:rect l="l" t="t" r="r" b="b"/>
              <a:pathLst>
                <a:path w="12700" h="565785">
                  <a:moveTo>
                    <a:pt x="12192" y="0"/>
                  </a:moveTo>
                  <a:lnTo>
                    <a:pt x="0" y="0"/>
                  </a:lnTo>
                  <a:lnTo>
                    <a:pt x="0" y="150876"/>
                  </a:lnTo>
                  <a:lnTo>
                    <a:pt x="0" y="565404"/>
                  </a:lnTo>
                  <a:lnTo>
                    <a:pt x="12192" y="565404"/>
                  </a:lnTo>
                  <a:lnTo>
                    <a:pt x="12192" y="150876"/>
                  </a:lnTo>
                  <a:lnTo>
                    <a:pt x="121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59838" y="473709"/>
            <a:ext cx="46228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Radiation</a:t>
            </a:r>
            <a:r>
              <a:rPr spc="5" dirty="0"/>
              <a:t> </a:t>
            </a:r>
            <a:r>
              <a:rPr spc="-10" dirty="0"/>
              <a:t>Intensity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83638" y="2188590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z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889" y="1909317"/>
            <a:ext cx="3703954" cy="38931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584200" marR="5080" indent="-342900">
              <a:lnSpc>
                <a:spcPct val="96400"/>
              </a:lnSpc>
              <a:spcBef>
                <a:spcPts val="215"/>
              </a:spcBef>
              <a:buChar char="•"/>
              <a:tabLst>
                <a:tab pos="563880" algn="l"/>
                <a:tab pos="56451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measure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35" dirty="0">
                <a:latin typeface="Microsoft Sans Serif"/>
                <a:cs typeface="Microsoft Sans Serif"/>
              </a:rPr>
              <a:t>ability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800" spc="-35" dirty="0">
                <a:latin typeface="Microsoft Sans Serif"/>
                <a:cs typeface="Microsoft Sans Serif"/>
              </a:rPr>
              <a:t>of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45" dirty="0">
                <a:latin typeface="Microsoft Sans Serif"/>
                <a:cs typeface="Microsoft Sans Serif"/>
              </a:rPr>
              <a:t>an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40" dirty="0">
                <a:latin typeface="Microsoft Sans Serif"/>
                <a:cs typeface="Microsoft Sans Serif"/>
              </a:rPr>
              <a:t>antenna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concentrate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radiated</a:t>
            </a:r>
            <a:r>
              <a:rPr sz="280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power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particular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</a:t>
            </a:r>
            <a:endParaRPr sz="2800">
              <a:latin typeface="Microsoft Sans Serif"/>
              <a:cs typeface="Microsoft Sans Serif"/>
            </a:endParaRPr>
          </a:p>
          <a:p>
            <a:pPr marL="355600" marR="383540" indent="-342900">
              <a:lnSpc>
                <a:spcPct val="107900"/>
              </a:lnSpc>
              <a:spcBef>
                <a:spcPts val="16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Radiation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intensity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Power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per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steradian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=</a:t>
            </a:r>
            <a:endParaRPr sz="2400">
              <a:latin typeface="Microsoft Sans Serif"/>
              <a:cs typeface="Microsoft Sans Serif"/>
            </a:endParaRPr>
          </a:p>
          <a:p>
            <a:pPr marL="355600">
              <a:lnSpc>
                <a:spcPts val="3370"/>
              </a:lnSpc>
            </a:pP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-10" dirty="0">
                <a:latin typeface="Microsoft Sans Serif"/>
                <a:cs typeface="Microsoft Sans Serif"/>
              </a:rPr>
              <a:t> </a:t>
            </a:r>
            <a:r>
              <a:rPr sz="2700" spc="-30" dirty="0">
                <a:latin typeface="Symbol"/>
                <a:cs typeface="Symbol"/>
              </a:rPr>
              <a:t></a:t>
            </a:r>
            <a:r>
              <a:rPr sz="2700" spc="-30" dirty="0">
                <a:latin typeface="Microsoft Sans Serif"/>
                <a:cs typeface="Microsoft Sans Serif"/>
              </a:rPr>
              <a:t>(</a:t>
            </a:r>
            <a:r>
              <a:rPr sz="2850" spc="-30" dirty="0">
                <a:latin typeface="Symbol"/>
                <a:cs typeface="Symbol"/>
              </a:rPr>
              <a:t></a:t>
            </a:r>
            <a:r>
              <a:rPr sz="2700" i="1" spc="-30" dirty="0">
                <a:latin typeface="Arial"/>
                <a:cs typeface="Arial"/>
              </a:rPr>
              <a:t>,</a:t>
            </a:r>
            <a:r>
              <a:rPr sz="2850" spc="-30" dirty="0">
                <a:latin typeface="Symbol"/>
                <a:cs typeface="Symbol"/>
              </a:rPr>
              <a:t></a:t>
            </a:r>
            <a:r>
              <a:rPr sz="2700" spc="-30" dirty="0">
                <a:latin typeface="Microsoft Sans Serif"/>
                <a:cs typeface="Microsoft Sans Serif"/>
              </a:rPr>
              <a:t>)</a:t>
            </a:r>
            <a:endParaRPr sz="2700">
              <a:latin typeface="Microsoft Sans Serif"/>
              <a:cs typeface="Microsoft Sans Serif"/>
            </a:endParaRPr>
          </a:p>
          <a:p>
            <a:pPr marL="355600">
              <a:lnSpc>
                <a:spcPts val="2860"/>
              </a:lnSpc>
            </a:pPr>
            <a:r>
              <a:rPr sz="2400" spc="-5" dirty="0">
                <a:latin typeface="Microsoft Sans Serif"/>
                <a:cs typeface="Microsoft Sans Serif"/>
              </a:rPr>
              <a:t>[watts/steradian]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5619" y="2901822"/>
            <a:ext cx="356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OP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36038" y="3295015"/>
            <a:ext cx="163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ymbol"/>
                <a:cs typeface="Symbol"/>
              </a:rPr>
              <a:t>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46019" y="3538854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39950" y="3194938"/>
            <a:ext cx="1797685" cy="925830"/>
          </a:xfrm>
          <a:custGeom>
            <a:avLst/>
            <a:gdLst/>
            <a:ahLst/>
            <a:cxnLst/>
            <a:rect l="l" t="t" r="r" b="b"/>
            <a:pathLst>
              <a:path w="1797685" h="925829">
                <a:moveTo>
                  <a:pt x="12192" y="0"/>
                </a:moveTo>
                <a:lnTo>
                  <a:pt x="0" y="0"/>
                </a:lnTo>
                <a:lnTo>
                  <a:pt x="0" y="393192"/>
                </a:lnTo>
                <a:lnTo>
                  <a:pt x="0" y="524205"/>
                </a:lnTo>
                <a:lnTo>
                  <a:pt x="0" y="637286"/>
                </a:lnTo>
                <a:lnTo>
                  <a:pt x="0" y="807974"/>
                </a:lnTo>
                <a:lnTo>
                  <a:pt x="0" y="913130"/>
                </a:lnTo>
                <a:lnTo>
                  <a:pt x="12192" y="913130"/>
                </a:lnTo>
                <a:lnTo>
                  <a:pt x="12192" y="393192"/>
                </a:lnTo>
                <a:lnTo>
                  <a:pt x="12192" y="0"/>
                </a:lnTo>
                <a:close/>
              </a:path>
              <a:path w="1797685" h="925829">
                <a:moveTo>
                  <a:pt x="24371" y="913142"/>
                </a:moveTo>
                <a:lnTo>
                  <a:pt x="12192" y="913142"/>
                </a:lnTo>
                <a:lnTo>
                  <a:pt x="0" y="913142"/>
                </a:lnTo>
                <a:lnTo>
                  <a:pt x="0" y="925322"/>
                </a:lnTo>
                <a:lnTo>
                  <a:pt x="12192" y="925322"/>
                </a:lnTo>
                <a:lnTo>
                  <a:pt x="24371" y="925322"/>
                </a:lnTo>
                <a:lnTo>
                  <a:pt x="24371" y="913142"/>
                </a:lnTo>
                <a:close/>
              </a:path>
              <a:path w="1797685" h="925829">
                <a:moveTo>
                  <a:pt x="616000" y="913142"/>
                </a:moveTo>
                <a:lnTo>
                  <a:pt x="24384" y="913142"/>
                </a:lnTo>
                <a:lnTo>
                  <a:pt x="24384" y="925322"/>
                </a:lnTo>
                <a:lnTo>
                  <a:pt x="616000" y="925322"/>
                </a:lnTo>
                <a:lnTo>
                  <a:pt x="616000" y="913142"/>
                </a:lnTo>
                <a:close/>
              </a:path>
              <a:path w="1797685" h="925829">
                <a:moveTo>
                  <a:pt x="1797177" y="913142"/>
                </a:moveTo>
                <a:lnTo>
                  <a:pt x="628269" y="913142"/>
                </a:lnTo>
                <a:lnTo>
                  <a:pt x="616077" y="913142"/>
                </a:lnTo>
                <a:lnTo>
                  <a:pt x="616077" y="925322"/>
                </a:lnTo>
                <a:lnTo>
                  <a:pt x="628269" y="925322"/>
                </a:lnTo>
                <a:lnTo>
                  <a:pt x="1797177" y="925322"/>
                </a:lnTo>
                <a:lnTo>
                  <a:pt x="1797177" y="9131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2891" y="3395598"/>
            <a:ext cx="1424305" cy="6134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2220"/>
              </a:lnSpc>
              <a:spcBef>
                <a:spcPts val="325"/>
              </a:spcBef>
            </a:pPr>
            <a:r>
              <a:rPr sz="2000" dirty="0">
                <a:latin typeface="Microsoft Sans Serif"/>
                <a:cs typeface="Microsoft Sans Serif"/>
              </a:rPr>
              <a:t>Transmit</a:t>
            </a:r>
            <a:r>
              <a:rPr sz="2000" spc="-10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ing  </a:t>
            </a:r>
            <a:r>
              <a:rPr sz="2000" dirty="0">
                <a:latin typeface="Microsoft Sans Serif"/>
                <a:cs typeface="Microsoft Sans Serif"/>
              </a:rPr>
              <a:t>antenna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93607" y="6251762"/>
            <a:ext cx="345440" cy="2717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176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12819" y="397954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y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83638" y="4360545"/>
            <a:ext cx="144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ymbol"/>
                <a:cs typeface="Symbol"/>
              </a:rPr>
              <a:t>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2004" y="4872608"/>
            <a:ext cx="2501900" cy="758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x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1800" spc="-5" dirty="0">
                <a:latin typeface="Microsoft Sans Serif"/>
                <a:cs typeface="Microsoft Sans Serif"/>
              </a:rPr>
              <a:t>Distance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(r)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very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large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0019" y="5782945"/>
            <a:ext cx="397510" cy="133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2905" y="2663189"/>
            <a:ext cx="111126" cy="33147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23261" y="473709"/>
            <a:ext cx="46850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15" dirty="0"/>
              <a:t> </a:t>
            </a:r>
            <a:r>
              <a:rPr spc="-10" dirty="0"/>
              <a:t>Directivity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7491" y="2607690"/>
            <a:ext cx="93789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13715" algn="l"/>
              </a:tabLst>
            </a:pPr>
            <a:r>
              <a:rPr sz="2350" i="1" dirty="0">
                <a:latin typeface="Times New Roman"/>
                <a:cs typeface="Times New Roman"/>
              </a:rPr>
              <a:t>P</a:t>
            </a:r>
            <a:r>
              <a:rPr sz="3375" baseline="-12345" dirty="0">
                <a:latin typeface="Times New Roman"/>
                <a:cs typeface="Times New Roman"/>
              </a:rPr>
              <a:t>0	</a:t>
            </a:r>
            <a:r>
              <a:rPr sz="2350" dirty="0">
                <a:latin typeface="Symbol"/>
                <a:cs typeface="Symbol"/>
              </a:rPr>
              <a:t></a:t>
            </a:r>
            <a:r>
              <a:rPr sz="2350" spc="-65" dirty="0">
                <a:latin typeface="Times New Roman"/>
                <a:cs typeface="Times New Roman"/>
              </a:rPr>
              <a:t> </a:t>
            </a:r>
            <a:r>
              <a:rPr sz="4200" dirty="0">
                <a:latin typeface="Symbol"/>
                <a:cs typeface="Symbol"/>
              </a:rPr>
              <a:t></a:t>
            </a:r>
            <a:endParaRPr sz="42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92682" y="2918586"/>
            <a:ext cx="16891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dirty="0">
                <a:latin typeface="Times New Roman"/>
                <a:cs typeface="Times New Roman"/>
              </a:rPr>
              <a:t>0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35938" y="2636391"/>
            <a:ext cx="32639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50" dirty="0">
                <a:latin typeface="Times New Roman"/>
                <a:cs typeface="Times New Roman"/>
              </a:rPr>
              <a:t>2</a:t>
            </a:r>
            <a:r>
              <a:rPr sz="2350" spc="-55" dirty="0">
                <a:latin typeface="Symbol"/>
                <a:cs typeface="Symbol"/>
              </a:rPr>
              <a:t>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0361" y="2868294"/>
            <a:ext cx="29591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spc="-5" dirty="0">
                <a:latin typeface="Symbol"/>
                <a:cs typeface="Symbol"/>
              </a:rPr>
              <a:t></a:t>
            </a:r>
            <a:r>
              <a:rPr sz="2750" spc="-5" dirty="0">
                <a:latin typeface="Times New Roman"/>
                <a:cs typeface="Times New Roman"/>
              </a:rPr>
              <a:t>0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0700" y="2217547"/>
            <a:ext cx="2667000" cy="782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95"/>
              </a:spcBef>
            </a:pPr>
            <a:r>
              <a:rPr sz="2500" spc="-5" dirty="0">
                <a:latin typeface="Times New Roman"/>
                <a:cs typeface="Times New Roman"/>
              </a:rPr>
              <a:t>Total</a:t>
            </a:r>
            <a:r>
              <a:rPr sz="2500" spc="-25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Times New Roman"/>
                <a:cs typeface="Times New Roman"/>
              </a:rPr>
              <a:t>power</a:t>
            </a:r>
            <a:r>
              <a:rPr sz="2500" spc="-2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Times New Roman"/>
                <a:cs typeface="Times New Roman"/>
              </a:rPr>
              <a:t>radiated</a:t>
            </a:r>
            <a:endParaRPr sz="2500">
              <a:latin typeface="Times New Roman"/>
              <a:cs typeface="Times New Roman"/>
            </a:endParaRPr>
          </a:p>
          <a:p>
            <a:pPr marL="811530" algn="ctr">
              <a:lnSpc>
                <a:spcPts val="3220"/>
              </a:lnSpc>
            </a:pPr>
            <a:r>
              <a:rPr sz="2900" spc="-85" dirty="0">
                <a:latin typeface="Symbol"/>
                <a:cs typeface="Symbol"/>
              </a:rPr>
              <a:t>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4242" y="2906553"/>
            <a:ext cx="75882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spc="-10" dirty="0">
                <a:latin typeface="Symbol"/>
                <a:cs typeface="Symbol"/>
              </a:rPr>
              <a:t></a:t>
            </a:r>
            <a:r>
              <a:rPr sz="1750" spc="-10" dirty="0">
                <a:latin typeface="Times New Roman"/>
                <a:cs typeface="Times New Roman"/>
              </a:rPr>
              <a:t>(</a:t>
            </a:r>
            <a:r>
              <a:rPr sz="1850" spc="-10" dirty="0">
                <a:latin typeface="Symbol"/>
                <a:cs typeface="Symbol"/>
              </a:rPr>
              <a:t></a:t>
            </a:r>
            <a:r>
              <a:rPr sz="1850" spc="275" dirty="0">
                <a:latin typeface="Times New Roman"/>
                <a:cs typeface="Times New Roman"/>
              </a:rPr>
              <a:t> </a:t>
            </a:r>
            <a:r>
              <a:rPr sz="1750" spc="-20" dirty="0">
                <a:latin typeface="Times New Roman"/>
                <a:cs typeface="Times New Roman"/>
              </a:rPr>
              <a:t>,</a:t>
            </a:r>
            <a:r>
              <a:rPr sz="1850" spc="-20" dirty="0">
                <a:latin typeface="Symbol"/>
                <a:cs typeface="Symbol"/>
              </a:rPr>
              <a:t></a:t>
            </a:r>
            <a:r>
              <a:rPr sz="1750" spc="-20" dirty="0">
                <a:latin typeface="Times New Roman"/>
                <a:cs typeface="Times New Roman"/>
              </a:rPr>
              <a:t>)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891" y="3930398"/>
            <a:ext cx="3411220" cy="1327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60375" algn="l"/>
              </a:tabLst>
            </a:pPr>
            <a:r>
              <a:rPr sz="2050" dirty="0">
                <a:latin typeface="Times New Roman"/>
                <a:cs typeface="Times New Roman"/>
              </a:rPr>
              <a:t>sin	</a:t>
            </a:r>
            <a:r>
              <a:rPr sz="2150" spc="-40" dirty="0">
                <a:latin typeface="Symbol"/>
                <a:cs typeface="Symbol"/>
              </a:rPr>
              <a:t></a:t>
            </a:r>
            <a:r>
              <a:rPr sz="2050" i="1" spc="-40" dirty="0">
                <a:latin typeface="Times New Roman"/>
                <a:cs typeface="Times New Roman"/>
              </a:rPr>
              <a:t>d</a:t>
            </a:r>
            <a:r>
              <a:rPr sz="2150" spc="-40" dirty="0">
                <a:latin typeface="Symbol"/>
                <a:cs typeface="Symbol"/>
              </a:rPr>
              <a:t></a:t>
            </a:r>
            <a:r>
              <a:rPr sz="2050" i="1" spc="-40" dirty="0">
                <a:latin typeface="Times New Roman"/>
                <a:cs typeface="Times New Roman"/>
              </a:rPr>
              <a:t>d</a:t>
            </a:r>
            <a:r>
              <a:rPr sz="2150" spc="-40" dirty="0">
                <a:latin typeface="Symbol"/>
                <a:cs typeface="Symbol"/>
              </a:rPr>
              <a:t></a:t>
            </a:r>
            <a:endParaRPr sz="21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38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</a:pPr>
            <a:r>
              <a:rPr sz="2450" spc="-5" dirty="0">
                <a:latin typeface="Times New Roman"/>
                <a:cs typeface="Times New Roman"/>
              </a:rPr>
              <a:t>Average</a:t>
            </a:r>
            <a:r>
              <a:rPr sz="2450" spc="-10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Times New Roman"/>
                <a:cs typeface="Times New Roman"/>
              </a:rPr>
              <a:t>radiation intensity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2484" y="5880303"/>
            <a:ext cx="3733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latin typeface="Times New Roman"/>
                <a:cs typeface="Times New Roman"/>
              </a:rPr>
              <a:t>avg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5300" y="5156403"/>
            <a:ext cx="2282825" cy="1174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4400"/>
              </a:lnSpc>
              <a:spcBef>
                <a:spcPts val="95"/>
              </a:spcBef>
              <a:tabLst>
                <a:tab pos="857885" algn="l"/>
                <a:tab pos="1485900" algn="l"/>
              </a:tabLst>
            </a:pPr>
            <a:r>
              <a:rPr sz="4250" spc="-5" dirty="0">
                <a:latin typeface="Symbol"/>
                <a:cs typeface="Symbol"/>
              </a:rPr>
              <a:t></a:t>
            </a:r>
            <a:r>
              <a:rPr sz="4250" spc="-5" dirty="0">
                <a:latin typeface="Times New Roman"/>
                <a:cs typeface="Times New Roman"/>
              </a:rPr>
              <a:t>	</a:t>
            </a:r>
            <a:r>
              <a:rPr sz="4250" spc="-5" dirty="0">
                <a:latin typeface="Symbol"/>
                <a:cs typeface="Symbol"/>
              </a:rPr>
              <a:t></a:t>
            </a:r>
            <a:r>
              <a:rPr sz="4250" spc="-5" dirty="0">
                <a:latin typeface="Times New Roman"/>
                <a:cs typeface="Times New Roman"/>
              </a:rPr>
              <a:t>	</a:t>
            </a:r>
            <a:r>
              <a:rPr sz="4250" i="1" spc="-5" dirty="0">
                <a:latin typeface="Times New Roman"/>
                <a:cs typeface="Times New Roman"/>
              </a:rPr>
              <a:t>P</a:t>
            </a:r>
            <a:endParaRPr sz="4250">
              <a:latin typeface="Times New Roman"/>
              <a:cs typeface="Times New Roman"/>
            </a:endParaRPr>
          </a:p>
          <a:p>
            <a:pPr marL="1214755">
              <a:lnSpc>
                <a:spcPts val="4640"/>
              </a:lnSpc>
              <a:tabLst>
                <a:tab pos="1814830" algn="l"/>
              </a:tabLst>
            </a:pPr>
            <a:r>
              <a:rPr sz="4250" spc="-5" dirty="0">
                <a:latin typeface="Times New Roman"/>
                <a:cs typeface="Times New Roman"/>
              </a:rPr>
              <a:t>4	</a:t>
            </a:r>
            <a:r>
              <a:rPr sz="4450" spc="-120" dirty="0">
                <a:latin typeface="Symbol"/>
                <a:cs typeface="Symbol"/>
              </a:rPr>
              <a:t></a:t>
            </a:r>
            <a:r>
              <a:rPr sz="2850" spc="-7" baseline="27777" dirty="0">
                <a:latin typeface="Times New Roman"/>
                <a:cs typeface="Times New Roman"/>
              </a:rPr>
              <a:t>0</a:t>
            </a:r>
            <a:endParaRPr sz="2850" baseline="27777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5280" y="2229359"/>
            <a:ext cx="3612515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337310" algn="l"/>
                <a:tab pos="2675255" algn="l"/>
              </a:tabLst>
            </a:pPr>
            <a:r>
              <a:rPr sz="2500" i="1" spc="-10" dirty="0">
                <a:latin typeface="Times New Roman"/>
                <a:cs typeface="Times New Roman"/>
              </a:rPr>
              <a:t>D</a:t>
            </a:r>
            <a:r>
              <a:rPr sz="2500" spc="-10" dirty="0">
                <a:latin typeface="Times New Roman"/>
                <a:cs typeface="Times New Roman"/>
              </a:rPr>
              <a:t>(</a:t>
            </a:r>
            <a:r>
              <a:rPr sz="2600" spc="-75" dirty="0">
                <a:latin typeface="Symbol"/>
                <a:cs typeface="Symbol"/>
              </a:rPr>
              <a:t></a:t>
            </a:r>
            <a:r>
              <a:rPr sz="2500" spc="5" dirty="0">
                <a:latin typeface="Times New Roman"/>
                <a:cs typeface="Times New Roman"/>
              </a:rPr>
              <a:t>,</a:t>
            </a:r>
            <a:r>
              <a:rPr sz="2600" spc="-75" dirty="0">
                <a:latin typeface="Symbol"/>
                <a:cs typeface="Symbol"/>
              </a:rPr>
              <a:t></a:t>
            </a:r>
            <a:r>
              <a:rPr sz="2500" spc="-5" dirty="0">
                <a:latin typeface="Times New Roman"/>
                <a:cs typeface="Times New Roman"/>
              </a:rPr>
              <a:t>)</a:t>
            </a:r>
            <a:r>
              <a:rPr sz="2500" spc="1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Symbol"/>
                <a:cs typeface="Symbol"/>
              </a:rPr>
              <a:t>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</a:t>
            </a:r>
            <a:r>
              <a:rPr sz="2500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2600" u="heavy" spc="-7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</a:t>
            </a:r>
            <a:r>
              <a:rPr sz="250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2600" u="heavy" spc="-7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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Symbol"/>
                <a:cs typeface="Symbol"/>
              </a:rPr>
              <a:t>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</a:t>
            </a:r>
            <a:r>
              <a:rPr sz="2500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2600" u="heavy" spc="-7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</a:t>
            </a:r>
            <a:r>
              <a:rPr sz="250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2600" u="heavy" spc="-7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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39661" y="2575687"/>
            <a:ext cx="233679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Symbol"/>
                <a:cs typeface="Symbol"/>
              </a:rPr>
              <a:t>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1223" y="2560933"/>
            <a:ext cx="547370" cy="5740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ts val="2600"/>
              </a:lnSpc>
              <a:spcBef>
                <a:spcPts val="115"/>
              </a:spcBef>
            </a:pPr>
            <a:r>
              <a:rPr sz="2150" i="1" spc="-5" dirty="0">
                <a:latin typeface="Times New Roman"/>
                <a:cs typeface="Times New Roman"/>
              </a:rPr>
              <a:t>P</a:t>
            </a:r>
            <a:r>
              <a:rPr sz="2150" i="1" spc="-70" dirty="0">
                <a:latin typeface="Times New Roman"/>
                <a:cs typeface="Times New Roman"/>
              </a:rPr>
              <a:t> </a:t>
            </a:r>
            <a:r>
              <a:rPr sz="2150" spc="-30" dirty="0">
                <a:latin typeface="Times New Roman"/>
                <a:cs typeface="Times New Roman"/>
              </a:rPr>
              <a:t>4</a:t>
            </a:r>
            <a:r>
              <a:rPr sz="2250" spc="-30" dirty="0">
                <a:latin typeface="Symbol"/>
                <a:cs typeface="Symbol"/>
              </a:rPr>
              <a:t></a:t>
            </a:r>
            <a:endParaRPr sz="2250">
              <a:latin typeface="Symbol"/>
              <a:cs typeface="Symbol"/>
            </a:endParaRPr>
          </a:p>
          <a:p>
            <a:pPr marL="3175" algn="ctr">
              <a:lnSpc>
                <a:spcPts val="1700"/>
              </a:lnSpc>
            </a:pPr>
            <a:r>
              <a:rPr sz="1500" dirty="0"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06361" y="2880486"/>
            <a:ext cx="3003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latin typeface="Times New Roman"/>
                <a:cs typeface="Times New Roman"/>
              </a:rPr>
              <a:t>a</a:t>
            </a:r>
            <a:r>
              <a:rPr sz="1500" i="1" spc="-10" dirty="0">
                <a:latin typeface="Times New Roman"/>
                <a:cs typeface="Times New Roman"/>
              </a:rPr>
              <a:t>v</a:t>
            </a:r>
            <a:r>
              <a:rPr sz="1500" i="1" dirty="0">
                <a:latin typeface="Times New Roman"/>
                <a:cs typeface="Times New Roman"/>
              </a:rPr>
              <a:t>g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7248" y="3826535"/>
            <a:ext cx="3289300" cy="152146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382270" indent="-344805">
              <a:lnSpc>
                <a:spcPct val="100000"/>
              </a:lnSpc>
              <a:spcBef>
                <a:spcPts val="760"/>
              </a:spcBef>
              <a:buFont typeface="Microsoft Sans Serif"/>
              <a:buChar char="•"/>
              <a:tabLst>
                <a:tab pos="382270" algn="l"/>
                <a:tab pos="382905" algn="l"/>
              </a:tabLst>
            </a:pPr>
            <a:r>
              <a:rPr sz="2800" i="1" spc="-5" dirty="0">
                <a:latin typeface="Arial"/>
                <a:cs typeface="Arial"/>
              </a:rPr>
              <a:t>D</a:t>
            </a:r>
            <a:r>
              <a:rPr sz="2800" i="1" spc="-20" dirty="0">
                <a:latin typeface="Arial"/>
                <a:cs typeface="Arial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Has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no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units</a:t>
            </a:r>
            <a:endParaRPr sz="2800">
              <a:latin typeface="Microsoft Sans Serif"/>
              <a:cs typeface="Microsoft Sans Serif"/>
            </a:endParaRPr>
          </a:p>
          <a:p>
            <a:pPr marL="382270" indent="-344805">
              <a:lnSpc>
                <a:spcPct val="100000"/>
              </a:lnSpc>
              <a:spcBef>
                <a:spcPts val="660"/>
              </a:spcBef>
              <a:buChar char="•"/>
              <a:tabLst>
                <a:tab pos="382270" algn="l"/>
                <a:tab pos="38290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Note:</a:t>
            </a:r>
            <a:endParaRPr sz="2800">
              <a:latin typeface="Microsoft Sans Serif"/>
              <a:cs typeface="Microsoft Sans Serif"/>
            </a:endParaRPr>
          </a:p>
          <a:p>
            <a:pPr marL="496570">
              <a:lnSpc>
                <a:spcPct val="100000"/>
              </a:lnSpc>
              <a:spcBef>
                <a:spcPts val="555"/>
              </a:spcBef>
            </a:pPr>
            <a:r>
              <a:rPr sz="2400" spc="-5" dirty="0">
                <a:latin typeface="Microsoft Sans Serif"/>
                <a:cs typeface="Microsoft Sans Serif"/>
              </a:rPr>
              <a:t>P</a:t>
            </a:r>
            <a:r>
              <a:rPr sz="3975" spc="-7" baseline="-11530" dirty="0">
                <a:latin typeface="Microsoft Sans Serif"/>
                <a:cs typeface="Microsoft Sans Serif"/>
              </a:rPr>
              <a:t>0</a:t>
            </a:r>
            <a:r>
              <a:rPr sz="3975" spc="-82" baseline="-115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radiated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20531" y="967486"/>
            <a:ext cx="2927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1</a:t>
            </a:r>
            <a:r>
              <a:rPr sz="1400" spc="-10" dirty="0">
                <a:latin typeface="Times New Roman"/>
                <a:cs typeface="Times New Roman"/>
              </a:rPr>
              <a:t>7</a:t>
            </a:r>
            <a:r>
              <a:rPr sz="1400" dirty="0">
                <a:latin typeface="Times New Roman"/>
                <a:cs typeface="Times New Roman"/>
              </a:rPr>
              <a:t>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6495" y="3060700"/>
            <a:ext cx="344804" cy="133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63723" y="481329"/>
            <a:ext cx="340614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</a:t>
            </a:r>
            <a:r>
              <a:rPr sz="4350" spc="-35" dirty="0"/>
              <a:t> </a:t>
            </a:r>
            <a:r>
              <a:rPr sz="4350" spc="-5" dirty="0"/>
              <a:t>Gain</a:t>
            </a:r>
            <a:endParaRPr sz="435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15925" marR="71120" indent="-340360">
              <a:lnSpc>
                <a:spcPct val="97800"/>
              </a:lnSpc>
              <a:spcBef>
                <a:spcPts val="160"/>
              </a:spcBef>
              <a:buChar char="•"/>
              <a:tabLst>
                <a:tab pos="415925" algn="l"/>
                <a:tab pos="416559" algn="l"/>
              </a:tabLst>
            </a:pPr>
            <a:r>
              <a:rPr dirty="0"/>
              <a:t>The</a:t>
            </a:r>
            <a:r>
              <a:rPr spc="-5" dirty="0"/>
              <a:t> directivity</a:t>
            </a:r>
            <a:r>
              <a:rPr spc="5" dirty="0"/>
              <a:t> </a:t>
            </a:r>
            <a:r>
              <a:rPr spc="-5" dirty="0"/>
              <a:t>and</a:t>
            </a:r>
            <a:r>
              <a:rPr spc="5" dirty="0"/>
              <a:t> </a:t>
            </a:r>
            <a:r>
              <a:rPr spc="-5" dirty="0"/>
              <a:t>gain </a:t>
            </a:r>
            <a:r>
              <a:rPr spc="-625" dirty="0"/>
              <a:t> </a:t>
            </a:r>
            <a:r>
              <a:rPr spc="-5" dirty="0"/>
              <a:t>are</a:t>
            </a:r>
            <a:r>
              <a:rPr spc="15" dirty="0"/>
              <a:t> </a:t>
            </a:r>
            <a:r>
              <a:rPr spc="-5" dirty="0"/>
              <a:t>measures</a:t>
            </a:r>
            <a:r>
              <a:rPr spc="25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dirty="0"/>
              <a:t>the </a:t>
            </a:r>
            <a:r>
              <a:rPr spc="5" dirty="0"/>
              <a:t> </a:t>
            </a:r>
            <a:r>
              <a:rPr spc="-10" dirty="0"/>
              <a:t>ability</a:t>
            </a:r>
            <a:r>
              <a:rPr spc="15" dirty="0"/>
              <a:t> </a:t>
            </a:r>
            <a:r>
              <a:rPr dirty="0"/>
              <a:t>of</a:t>
            </a:r>
            <a:r>
              <a:rPr spc="25" dirty="0"/>
              <a:t> </a:t>
            </a:r>
            <a:r>
              <a:rPr spc="-5" dirty="0"/>
              <a:t>an</a:t>
            </a:r>
            <a:r>
              <a:rPr spc="30" dirty="0"/>
              <a:t> </a:t>
            </a:r>
            <a:r>
              <a:rPr spc="-5" dirty="0"/>
              <a:t>antenna</a:t>
            </a:r>
            <a:r>
              <a:rPr spc="15" dirty="0"/>
              <a:t> </a:t>
            </a:r>
            <a:r>
              <a:rPr dirty="0"/>
              <a:t>to </a:t>
            </a:r>
            <a:r>
              <a:rPr spc="-625" dirty="0"/>
              <a:t> </a:t>
            </a:r>
            <a:r>
              <a:rPr spc="-5" dirty="0"/>
              <a:t>concentrate</a:t>
            </a:r>
            <a:r>
              <a:rPr spc="15" dirty="0"/>
              <a:t> </a:t>
            </a:r>
            <a:r>
              <a:rPr spc="-5" dirty="0"/>
              <a:t>power</a:t>
            </a:r>
            <a:r>
              <a:rPr spc="15" dirty="0"/>
              <a:t> </a:t>
            </a:r>
            <a:r>
              <a:rPr spc="-10" dirty="0"/>
              <a:t>in</a:t>
            </a:r>
            <a:r>
              <a:rPr spc="20" dirty="0"/>
              <a:t> </a:t>
            </a:r>
            <a:r>
              <a:rPr spc="-5" dirty="0"/>
              <a:t>a </a:t>
            </a:r>
            <a:r>
              <a:rPr spc="-625" dirty="0"/>
              <a:t> </a:t>
            </a:r>
            <a:r>
              <a:rPr spc="-5" dirty="0"/>
              <a:t>particular</a:t>
            </a:r>
            <a:r>
              <a:rPr spc="20" dirty="0"/>
              <a:t> </a:t>
            </a:r>
            <a:r>
              <a:rPr spc="-5" dirty="0"/>
              <a:t>direction.</a:t>
            </a:r>
          </a:p>
          <a:p>
            <a:pPr marL="415925" indent="-340360">
              <a:lnSpc>
                <a:spcPct val="100000"/>
              </a:lnSpc>
              <a:spcBef>
                <a:spcPts val="330"/>
              </a:spcBef>
              <a:buChar char="•"/>
              <a:tabLst>
                <a:tab pos="415925" algn="l"/>
                <a:tab pos="416559" algn="l"/>
              </a:tabLst>
            </a:pPr>
            <a:r>
              <a:rPr sz="2300" spc="-5" dirty="0"/>
              <a:t>Directivity</a:t>
            </a:r>
            <a:r>
              <a:rPr sz="2300" dirty="0"/>
              <a:t> </a:t>
            </a:r>
            <a:r>
              <a:rPr sz="2300" spc="605" dirty="0"/>
              <a:t>–</a:t>
            </a:r>
            <a:r>
              <a:rPr sz="2300" spc="5" dirty="0"/>
              <a:t> </a:t>
            </a:r>
            <a:r>
              <a:rPr sz="2300" dirty="0"/>
              <a:t>power</a:t>
            </a:r>
            <a:endParaRPr sz="2300"/>
          </a:p>
          <a:p>
            <a:pPr marL="415925">
              <a:lnSpc>
                <a:spcPts val="3010"/>
              </a:lnSpc>
              <a:spcBef>
                <a:spcPts val="420"/>
              </a:spcBef>
            </a:pPr>
            <a:r>
              <a:rPr sz="2300" spc="-5" dirty="0">
                <a:solidFill>
                  <a:srgbClr val="FF0000"/>
                </a:solidFill>
              </a:rPr>
              <a:t>radiated</a:t>
            </a:r>
            <a:r>
              <a:rPr sz="2300" spc="10" dirty="0">
                <a:solidFill>
                  <a:srgbClr val="FF0000"/>
                </a:solidFill>
              </a:rPr>
              <a:t> </a:t>
            </a:r>
            <a:r>
              <a:rPr sz="2300" spc="-5" dirty="0"/>
              <a:t>by</a:t>
            </a:r>
            <a:r>
              <a:rPr sz="2300" spc="15" dirty="0"/>
              <a:t> </a:t>
            </a:r>
            <a:r>
              <a:rPr sz="2300" dirty="0"/>
              <a:t>antenna</a:t>
            </a:r>
            <a:r>
              <a:rPr sz="2300" spc="15" dirty="0"/>
              <a:t> </a:t>
            </a:r>
            <a:r>
              <a:rPr sz="2300" spc="-5" dirty="0"/>
              <a:t>(P</a:t>
            </a:r>
            <a:r>
              <a:rPr sz="3825" spc="-7" baseline="-11982" dirty="0"/>
              <a:t>0</a:t>
            </a:r>
            <a:endParaRPr sz="3825" baseline="-11982"/>
          </a:p>
          <a:p>
            <a:pPr marL="415925">
              <a:lnSpc>
                <a:spcPts val="2830"/>
              </a:lnSpc>
            </a:pPr>
            <a:r>
              <a:rPr dirty="0"/>
              <a:t>)</a:t>
            </a:r>
          </a:p>
          <a:p>
            <a:pPr marL="415925" indent="-340360">
              <a:lnSpc>
                <a:spcPct val="100000"/>
              </a:lnSpc>
              <a:spcBef>
                <a:spcPts val="195"/>
              </a:spcBef>
              <a:buChar char="•"/>
              <a:tabLst>
                <a:tab pos="415925" algn="l"/>
                <a:tab pos="416559" algn="l"/>
              </a:tabLst>
            </a:pPr>
            <a:r>
              <a:rPr spc="-5" dirty="0"/>
              <a:t>Gain</a:t>
            </a:r>
            <a:r>
              <a:rPr spc="5" dirty="0"/>
              <a:t> </a:t>
            </a:r>
            <a:r>
              <a:rPr spc="630" dirty="0"/>
              <a:t>–</a:t>
            </a:r>
            <a:r>
              <a:rPr spc="15" dirty="0"/>
              <a:t> </a:t>
            </a:r>
            <a:r>
              <a:rPr spc="-5" dirty="0"/>
              <a:t>power</a:t>
            </a:r>
            <a:r>
              <a:rPr spc="25" dirty="0"/>
              <a:t> </a:t>
            </a:r>
            <a:r>
              <a:rPr spc="-5" dirty="0">
                <a:solidFill>
                  <a:srgbClr val="FF0000"/>
                </a:solidFill>
              </a:rPr>
              <a:t>delivered</a:t>
            </a:r>
          </a:p>
          <a:p>
            <a:pPr marL="415925">
              <a:lnSpc>
                <a:spcPct val="100000"/>
              </a:lnSpc>
              <a:spcBef>
                <a:spcPts val="555"/>
              </a:spcBef>
            </a:pPr>
            <a:r>
              <a:rPr dirty="0"/>
              <a:t>to</a:t>
            </a:r>
            <a:r>
              <a:rPr spc="5" dirty="0"/>
              <a:t> </a:t>
            </a:r>
            <a:r>
              <a:rPr spc="-5" dirty="0"/>
              <a:t>antenna</a:t>
            </a:r>
            <a:r>
              <a:rPr dirty="0"/>
              <a:t> (P</a:t>
            </a:r>
            <a:r>
              <a:rPr sz="3975" baseline="-11530" dirty="0"/>
              <a:t>T</a:t>
            </a:r>
            <a:r>
              <a:rPr sz="2400" dirty="0"/>
              <a:t>)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4881245" y="1707651"/>
            <a:ext cx="3451860" cy="4815205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marR="974725" algn="ctr">
              <a:lnSpc>
                <a:spcPct val="100000"/>
              </a:lnSpc>
              <a:spcBef>
                <a:spcPts val="1860"/>
              </a:spcBef>
            </a:pPr>
            <a:r>
              <a:rPr sz="2500" i="1" spc="-30" dirty="0">
                <a:latin typeface="Times New Roman"/>
                <a:cs typeface="Times New Roman"/>
              </a:rPr>
              <a:t>G</a:t>
            </a:r>
            <a:r>
              <a:rPr sz="2500" spc="-30" dirty="0">
                <a:latin typeface="Times New Roman"/>
                <a:cs typeface="Times New Roman"/>
              </a:rPr>
              <a:t>(</a:t>
            </a:r>
            <a:r>
              <a:rPr sz="2600" spc="-30" dirty="0">
                <a:latin typeface="Symbol"/>
                <a:cs typeface="Symbol"/>
              </a:rPr>
              <a:t></a:t>
            </a:r>
            <a:r>
              <a:rPr sz="2500" spc="-30" dirty="0">
                <a:latin typeface="Times New Roman"/>
                <a:cs typeface="Times New Roman"/>
              </a:rPr>
              <a:t>,</a:t>
            </a:r>
            <a:r>
              <a:rPr sz="2600" spc="-30" dirty="0">
                <a:latin typeface="Symbol"/>
                <a:cs typeface="Symbol"/>
              </a:rPr>
              <a:t></a:t>
            </a:r>
            <a:r>
              <a:rPr sz="2500" spc="-30" dirty="0">
                <a:latin typeface="Times New Roman"/>
                <a:cs typeface="Times New Roman"/>
              </a:rPr>
              <a:t>)</a:t>
            </a:r>
            <a:r>
              <a:rPr sz="2500" spc="-1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Symbol"/>
                <a:cs typeface="Symbol"/>
              </a:rPr>
              <a:t></a:t>
            </a:r>
            <a:r>
              <a:rPr sz="2500" spc="-15" dirty="0">
                <a:latin typeface="Times New Roman"/>
                <a:cs typeface="Times New Roman"/>
              </a:rPr>
              <a:t> </a:t>
            </a:r>
            <a:r>
              <a:rPr sz="2600" spc="-30" dirty="0">
                <a:latin typeface="Symbol"/>
                <a:cs typeface="Symbol"/>
              </a:rPr>
              <a:t></a:t>
            </a:r>
            <a:r>
              <a:rPr sz="2500" i="1" spc="-30" dirty="0">
                <a:latin typeface="Times New Roman"/>
                <a:cs typeface="Times New Roman"/>
              </a:rPr>
              <a:t>D</a:t>
            </a:r>
            <a:r>
              <a:rPr sz="2500" spc="-30" dirty="0">
                <a:latin typeface="Times New Roman"/>
                <a:cs typeface="Times New Roman"/>
              </a:rPr>
              <a:t>(</a:t>
            </a:r>
            <a:r>
              <a:rPr sz="2600" spc="-30" dirty="0">
                <a:latin typeface="Symbol"/>
                <a:cs typeface="Symbol"/>
              </a:rPr>
              <a:t></a:t>
            </a:r>
            <a:r>
              <a:rPr sz="2500" spc="-30" dirty="0">
                <a:latin typeface="Times New Roman"/>
                <a:cs typeface="Times New Roman"/>
              </a:rPr>
              <a:t>,</a:t>
            </a:r>
            <a:r>
              <a:rPr sz="2600" spc="-30" dirty="0">
                <a:latin typeface="Symbol"/>
                <a:cs typeface="Symbol"/>
              </a:rPr>
              <a:t></a:t>
            </a:r>
            <a:r>
              <a:rPr sz="2500" spc="-30" dirty="0">
                <a:latin typeface="Times New Roman"/>
                <a:cs typeface="Times New Roman"/>
              </a:rPr>
              <a:t>)</a:t>
            </a:r>
            <a:endParaRPr sz="2500">
              <a:latin typeface="Times New Roman"/>
              <a:cs typeface="Times New Roman"/>
            </a:endParaRPr>
          </a:p>
          <a:p>
            <a:pPr marR="1014730" algn="ctr">
              <a:lnSpc>
                <a:spcPts val="2445"/>
              </a:lnSpc>
              <a:spcBef>
                <a:spcPts val="2430"/>
              </a:spcBef>
            </a:pPr>
            <a:r>
              <a:rPr sz="3700" spc="110" dirty="0">
                <a:latin typeface="Symbol"/>
                <a:cs typeface="Symbol"/>
              </a:rPr>
              <a:t></a:t>
            </a:r>
            <a:r>
              <a:rPr sz="3300" i="1" spc="165" baseline="59343" dirty="0">
                <a:latin typeface="Times New Roman"/>
                <a:cs typeface="Times New Roman"/>
              </a:rPr>
              <a:t>P</a:t>
            </a:r>
            <a:endParaRPr sz="3300" baseline="59343">
              <a:latin typeface="Times New Roman"/>
              <a:cs typeface="Times New Roman"/>
            </a:endParaRPr>
          </a:p>
          <a:p>
            <a:pPr marR="177165" algn="ctr">
              <a:lnSpc>
                <a:spcPts val="680"/>
              </a:lnSpc>
            </a:pPr>
            <a:r>
              <a:rPr sz="1150" i="1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  <a:p>
            <a:pPr marR="319405" algn="ctr">
              <a:lnSpc>
                <a:spcPct val="100000"/>
              </a:lnSpc>
              <a:spcBef>
                <a:spcPts val="844"/>
              </a:spcBef>
            </a:pPr>
            <a:r>
              <a:rPr sz="2500" i="1" spc="-5" dirty="0">
                <a:latin typeface="Times New Roman"/>
                <a:cs typeface="Times New Roman"/>
              </a:rPr>
              <a:t>P</a:t>
            </a:r>
            <a:r>
              <a:rPr sz="1850" spc="-5" dirty="0">
                <a:latin typeface="Times New Roman"/>
                <a:cs typeface="Times New Roman"/>
              </a:rPr>
              <a:t>0</a:t>
            </a:r>
            <a:endParaRPr sz="1850">
              <a:latin typeface="Times New Roman"/>
              <a:cs typeface="Times New Roman"/>
            </a:endParaRPr>
          </a:p>
          <a:p>
            <a:pPr marL="365125" marR="200660" indent="-340360">
              <a:lnSpc>
                <a:spcPts val="2700"/>
              </a:lnSpc>
              <a:spcBef>
                <a:spcPts val="715"/>
              </a:spcBef>
              <a:buFont typeface="Microsoft Sans Serif"/>
              <a:buChar char="•"/>
              <a:tabLst>
                <a:tab pos="365125" algn="l"/>
                <a:tab pos="365760" algn="l"/>
              </a:tabLst>
            </a:pPr>
            <a:r>
              <a:rPr sz="2400" dirty="0">
                <a:latin typeface="Symbol"/>
                <a:cs typeface="Symbol"/>
              </a:rPr>
              <a:t></a:t>
            </a:r>
            <a:r>
              <a:rPr sz="2400" dirty="0">
                <a:latin typeface="Microsoft Sans Serif"/>
                <a:cs typeface="Microsoft Sans Serif"/>
              </a:rPr>
              <a:t>: </a:t>
            </a:r>
            <a:r>
              <a:rPr sz="2400" spc="-5" dirty="0">
                <a:latin typeface="Microsoft Sans Serif"/>
                <a:cs typeface="Microsoft Sans Serif"/>
              </a:rPr>
              <a:t>radiation efficiency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(50%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-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75%)</a:t>
            </a:r>
            <a:endParaRPr sz="2400">
              <a:latin typeface="Microsoft Sans Serif"/>
              <a:cs typeface="Microsoft Sans Serif"/>
            </a:endParaRPr>
          </a:p>
          <a:p>
            <a:pPr marL="365125" indent="-340360">
              <a:lnSpc>
                <a:spcPct val="100000"/>
              </a:lnSpc>
              <a:spcBef>
                <a:spcPts val="204"/>
              </a:spcBef>
              <a:buChar char="•"/>
              <a:tabLst>
                <a:tab pos="365125" algn="l"/>
                <a:tab pos="365760" algn="l"/>
              </a:tabLst>
            </a:pPr>
            <a:r>
              <a:rPr sz="2400" dirty="0">
                <a:latin typeface="Microsoft Sans Serif"/>
                <a:cs typeface="Microsoft Sans Serif"/>
              </a:rPr>
              <a:t>G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has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no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units</a:t>
            </a:r>
            <a:endParaRPr sz="2400">
              <a:latin typeface="Microsoft Sans Serif"/>
              <a:cs typeface="Microsoft Sans Serif"/>
            </a:endParaRPr>
          </a:p>
          <a:p>
            <a:pPr marL="771525" marR="343535" lvl="1" indent="-285115">
              <a:lnSpc>
                <a:spcPct val="92600"/>
              </a:lnSpc>
              <a:spcBef>
                <a:spcPts val="490"/>
              </a:spcBef>
              <a:buChar char="–"/>
              <a:tabLst>
                <a:tab pos="694690" algn="l"/>
              </a:tabLst>
            </a:pPr>
            <a:r>
              <a:rPr sz="1950" spc="-5" dirty="0">
                <a:latin typeface="Microsoft Sans Serif"/>
                <a:cs typeface="Microsoft Sans Serif"/>
              </a:rPr>
              <a:t>Usually</a:t>
            </a:r>
            <a:r>
              <a:rPr sz="195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relates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10" dirty="0">
                <a:latin typeface="Microsoft Sans Serif"/>
                <a:cs typeface="Microsoft Sans Serif"/>
              </a:rPr>
              <a:t>to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5" dirty="0">
                <a:latin typeface="Microsoft Sans Serif"/>
                <a:cs typeface="Microsoft Sans Serif"/>
              </a:rPr>
              <a:t>the 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peak </a:t>
            </a:r>
            <a:r>
              <a:rPr sz="1950" spc="-5" dirty="0">
                <a:latin typeface="Microsoft Sans Serif"/>
                <a:cs typeface="Microsoft Sans Serif"/>
              </a:rPr>
              <a:t>directivity </a:t>
            </a:r>
            <a:r>
              <a:rPr sz="1950" dirty="0">
                <a:latin typeface="Microsoft Sans Serif"/>
                <a:cs typeface="Microsoft Sans Serif"/>
              </a:rPr>
              <a:t>of the </a:t>
            </a:r>
            <a:r>
              <a:rPr sz="1950" spc="-50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main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radiation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lobe</a:t>
            </a:r>
            <a:endParaRPr sz="1950">
              <a:latin typeface="Microsoft Sans Serif"/>
              <a:cs typeface="Microsoft Sans Serif"/>
            </a:endParaRPr>
          </a:p>
          <a:p>
            <a:pPr marL="761365" lvl="1" indent="-282575">
              <a:lnSpc>
                <a:spcPct val="100000"/>
              </a:lnSpc>
              <a:spcBef>
                <a:spcPts val="225"/>
              </a:spcBef>
              <a:buChar char="–"/>
              <a:tabLst>
                <a:tab pos="761365" algn="l"/>
                <a:tab pos="762000" algn="l"/>
              </a:tabLst>
            </a:pPr>
            <a:r>
              <a:rPr sz="2000" dirty="0">
                <a:latin typeface="Microsoft Sans Serif"/>
                <a:cs typeface="Microsoft Sans Serif"/>
              </a:rPr>
              <a:t>Often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expressed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dB</a:t>
            </a:r>
            <a:endParaRPr sz="2000">
              <a:latin typeface="Microsoft Sans Serif"/>
              <a:cs typeface="Microsoft Sans Serif"/>
            </a:endParaRPr>
          </a:p>
          <a:p>
            <a:pPr marL="564515" marR="17780" lvl="1" indent="-73660">
              <a:lnSpc>
                <a:spcPts val="2140"/>
              </a:lnSpc>
              <a:spcBef>
                <a:spcPts val="370"/>
              </a:spcBef>
              <a:buChar char="–"/>
              <a:tabLst>
                <a:tab pos="699135" algn="l"/>
              </a:tabLst>
            </a:pPr>
            <a:r>
              <a:rPr sz="1950" spc="-10" dirty="0">
                <a:latin typeface="Microsoft Sans Serif"/>
                <a:cs typeface="Microsoft Sans Serif"/>
              </a:rPr>
              <a:t>Known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as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90" dirty="0">
                <a:latin typeface="Microsoft Sans Serif"/>
                <a:cs typeface="Microsoft Sans Serif"/>
              </a:rPr>
              <a:t>―Absolute </a:t>
            </a:r>
            <a:r>
              <a:rPr sz="1950" spc="95" dirty="0">
                <a:latin typeface="Microsoft Sans Serif"/>
                <a:cs typeface="Microsoft Sans Serif"/>
              </a:rPr>
              <a:t> </a:t>
            </a:r>
            <a:r>
              <a:rPr sz="1950" spc="55" dirty="0">
                <a:latin typeface="Microsoft Sans Serif"/>
                <a:cs typeface="Microsoft Sans Serif"/>
              </a:rPr>
              <a:t>Gain‖</a:t>
            </a:r>
            <a:r>
              <a:rPr sz="1950" dirty="0">
                <a:latin typeface="Microsoft Sans Serif"/>
                <a:cs typeface="Microsoft Sans Serif"/>
              </a:rPr>
              <a:t> or </a:t>
            </a:r>
            <a:r>
              <a:rPr sz="1950" spc="80" dirty="0">
                <a:latin typeface="Microsoft Sans Serif"/>
                <a:cs typeface="Microsoft Sans Serif"/>
              </a:rPr>
              <a:t>―Isotropic</a:t>
            </a:r>
            <a:r>
              <a:rPr sz="1950" spc="-5" dirty="0">
                <a:latin typeface="Microsoft Sans Serif"/>
                <a:cs typeface="Microsoft Sans Serif"/>
              </a:rPr>
              <a:t> </a:t>
            </a:r>
            <a:r>
              <a:rPr sz="1950" spc="55" dirty="0">
                <a:latin typeface="Microsoft Sans Serif"/>
                <a:cs typeface="Microsoft Sans Serif"/>
              </a:rPr>
              <a:t>Gain‖</a:t>
            </a:r>
            <a:endParaRPr sz="19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20531" y="484124"/>
            <a:ext cx="2927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1</a:t>
            </a:r>
            <a:r>
              <a:rPr sz="1400" spc="-10" dirty="0">
                <a:latin typeface="Times New Roman"/>
                <a:cs typeface="Times New Roman"/>
              </a:rPr>
              <a:t>7</a:t>
            </a:r>
            <a:r>
              <a:rPr sz="1400" dirty="0">
                <a:latin typeface="Times New Roman"/>
                <a:cs typeface="Times New Roman"/>
              </a:rPr>
              <a:t>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419" y="1397635"/>
            <a:ext cx="1925955" cy="25374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5920" y="1492250"/>
            <a:ext cx="3148335" cy="20923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0913" y="2303145"/>
            <a:ext cx="2523066" cy="126555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28442" y="484378"/>
            <a:ext cx="405130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5" dirty="0"/>
              <a:t>Planar</a:t>
            </a:r>
            <a:r>
              <a:rPr sz="4350" spc="10" dirty="0"/>
              <a:t> </a:t>
            </a:r>
            <a:r>
              <a:rPr sz="4350" spc="-5" dirty="0"/>
              <a:t>reflectors</a:t>
            </a:r>
            <a:endParaRPr sz="435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261361" y="2060575"/>
            <a:ext cx="1370330" cy="1023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d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1275"/>
              </a:spcBef>
            </a:pPr>
            <a:r>
              <a:rPr sz="1800" spc="-10" dirty="0">
                <a:latin typeface="Microsoft Sans Serif"/>
                <a:cs typeface="Microsoft Sans Serif"/>
              </a:rPr>
              <a:t>2d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019" y="4291965"/>
            <a:ext cx="362267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indent="-347980">
              <a:lnSpc>
                <a:spcPct val="100000"/>
              </a:lnSpc>
              <a:spcBef>
                <a:spcPts val="100"/>
              </a:spcBef>
              <a:buChar char="•"/>
              <a:tabLst>
                <a:tab pos="360045" algn="l"/>
                <a:tab pos="360680" algn="l"/>
              </a:tabLst>
            </a:pPr>
            <a:r>
              <a:rPr sz="1750" spc="-5" dirty="0">
                <a:latin typeface="Microsoft Sans Serif"/>
                <a:cs typeface="Microsoft Sans Serif"/>
              </a:rPr>
              <a:t>Uda-Yagi,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Log-periodic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antennas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44592" y="4102989"/>
            <a:ext cx="3631565" cy="1892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61315" marR="5080" indent="-349250">
              <a:lnSpc>
                <a:spcPts val="2390"/>
              </a:lnSpc>
              <a:spcBef>
                <a:spcPts val="85"/>
              </a:spcBef>
              <a:buChar char="•"/>
              <a:tabLst>
                <a:tab pos="361315" algn="l"/>
                <a:tab pos="361950" algn="l"/>
              </a:tabLst>
            </a:pPr>
            <a:r>
              <a:rPr sz="1900" spc="-5" dirty="0">
                <a:latin typeface="Microsoft Sans Serif"/>
                <a:cs typeface="Microsoft Sans Serif"/>
              </a:rPr>
              <a:t>Intended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reflector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antenna </a:t>
            </a:r>
            <a:r>
              <a:rPr sz="1900" dirty="0">
                <a:latin typeface="Microsoft Sans Serif"/>
                <a:cs typeface="Microsoft Sans Serif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allows</a:t>
            </a:r>
            <a:r>
              <a:rPr sz="1900" spc="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maintaining</a:t>
            </a:r>
            <a:r>
              <a:rPr sz="1900" spc="1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radio</a:t>
            </a:r>
            <a:r>
              <a:rPr sz="1900" spc="10" dirty="0">
                <a:latin typeface="Microsoft Sans Serif"/>
                <a:cs typeface="Microsoft Sans Serif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link</a:t>
            </a:r>
            <a:r>
              <a:rPr sz="1900" spc="25" dirty="0">
                <a:latin typeface="Microsoft Sans Serif"/>
                <a:cs typeface="Microsoft Sans Serif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in </a:t>
            </a:r>
            <a:r>
              <a:rPr sz="1900" spc="-49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non-LOS</a:t>
            </a:r>
            <a:r>
              <a:rPr sz="1900" spc="1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conditions</a:t>
            </a:r>
            <a:r>
              <a:rPr sz="1900" spc="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(avoiding </a:t>
            </a:r>
            <a:r>
              <a:rPr sz="190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propagation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obstacles)</a:t>
            </a:r>
            <a:endParaRPr sz="1900">
              <a:latin typeface="Microsoft Sans Serif"/>
              <a:cs typeface="Microsoft Sans Serif"/>
            </a:endParaRPr>
          </a:p>
          <a:p>
            <a:pPr marL="361315" marR="845819" indent="-349250">
              <a:lnSpc>
                <a:spcPts val="2270"/>
              </a:lnSpc>
              <a:spcBef>
                <a:spcPts val="665"/>
              </a:spcBef>
              <a:buChar char="•"/>
              <a:tabLst>
                <a:tab pos="361315" algn="l"/>
                <a:tab pos="36195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Unintended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create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interference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295131" y="6283766"/>
            <a:ext cx="343535" cy="23558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Times New Roman"/>
                <a:cs typeface="Times New Roman"/>
              </a:rPr>
              <a:t>179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254" y="473709"/>
            <a:ext cx="55886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PFD</a:t>
            </a:r>
            <a:r>
              <a:rPr spc="30" dirty="0"/>
              <a:t> </a:t>
            </a:r>
            <a:r>
              <a:rPr dirty="0"/>
              <a:t>vs.</a:t>
            </a:r>
            <a:r>
              <a:rPr spc="30" dirty="0"/>
              <a:t> </a:t>
            </a:r>
            <a:r>
              <a:rPr dirty="0"/>
              <a:t>Antenna</a:t>
            </a:r>
            <a:r>
              <a:rPr spc="15" dirty="0"/>
              <a:t> </a:t>
            </a:r>
            <a:r>
              <a:rPr spc="-5" dirty="0"/>
              <a:t>Gain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16934" y="2731285"/>
            <a:ext cx="1611630" cy="93853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2700" spc="-25" dirty="0">
                <a:latin typeface="Times New Roman"/>
                <a:cs typeface="Times New Roman"/>
              </a:rPr>
              <a:t>(</a:t>
            </a:r>
            <a:r>
              <a:rPr sz="2700" i="1" spc="-25" dirty="0">
                <a:latin typeface="Times New Roman"/>
                <a:cs typeface="Times New Roman"/>
              </a:rPr>
              <a:t>r</a:t>
            </a:r>
            <a:r>
              <a:rPr sz="2700" spc="-25" dirty="0">
                <a:latin typeface="Symbol"/>
                <a:cs typeface="Symbol"/>
              </a:rPr>
              <a:t></a:t>
            </a:r>
            <a:r>
              <a:rPr sz="2850" spc="-25" dirty="0">
                <a:latin typeface="Symbol"/>
                <a:cs typeface="Symbol"/>
              </a:rPr>
              <a:t></a:t>
            </a:r>
            <a:r>
              <a:rPr sz="2700" spc="-25" dirty="0">
                <a:latin typeface="Times New Roman"/>
                <a:cs typeface="Times New Roman"/>
              </a:rPr>
              <a:t>)(</a:t>
            </a:r>
            <a:r>
              <a:rPr sz="2700" i="1" spc="-25" dirty="0">
                <a:latin typeface="Times New Roman"/>
                <a:cs typeface="Times New Roman"/>
              </a:rPr>
              <a:t>r</a:t>
            </a:r>
            <a:r>
              <a:rPr sz="2700" spc="-25" dirty="0">
                <a:latin typeface="Symbol"/>
                <a:cs typeface="Symbol"/>
              </a:rPr>
              <a:t></a:t>
            </a:r>
            <a:r>
              <a:rPr sz="2850" spc="-25" dirty="0">
                <a:latin typeface="Symbol"/>
                <a:cs typeface="Symbol"/>
              </a:rPr>
              <a:t></a:t>
            </a:r>
            <a:r>
              <a:rPr sz="2700" spc="-25" dirty="0">
                <a:latin typeface="Times New Roman"/>
                <a:cs typeface="Times New Roman"/>
              </a:rPr>
              <a:t>)</a:t>
            </a:r>
            <a:endParaRPr sz="27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  <a:spcBef>
                <a:spcPts val="260"/>
              </a:spcBef>
              <a:tabLst>
                <a:tab pos="1598295" algn="l"/>
              </a:tabLst>
            </a:pPr>
            <a:r>
              <a:rPr sz="27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i="1" u="sng" spc="2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	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9345" y="1786520"/>
            <a:ext cx="4766945" cy="9531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ts val="4225"/>
              </a:lnSpc>
              <a:spcBef>
                <a:spcPts val="90"/>
              </a:spcBef>
            </a:pPr>
            <a:r>
              <a:rPr sz="5175" i="1" baseline="-12077" dirty="0">
                <a:latin typeface="Times New Roman"/>
                <a:cs typeface="Times New Roman"/>
              </a:rPr>
              <a:t>S</a:t>
            </a:r>
            <a:r>
              <a:rPr sz="5175" i="1" spc="-577" baseline="-12077" dirty="0">
                <a:latin typeface="Times New Roman"/>
                <a:cs typeface="Times New Roman"/>
              </a:rPr>
              <a:t> </a:t>
            </a:r>
            <a:r>
              <a:rPr sz="5175" baseline="-12077" dirty="0">
                <a:latin typeface="Times New Roman"/>
                <a:cs typeface="Times New Roman"/>
              </a:rPr>
              <a:t>(</a:t>
            </a:r>
            <a:r>
              <a:rPr sz="5475" spc="-179" baseline="-11415" dirty="0">
                <a:latin typeface="Symbol"/>
                <a:cs typeface="Symbol"/>
              </a:rPr>
              <a:t></a:t>
            </a:r>
            <a:r>
              <a:rPr sz="5175" spc="-22" baseline="-12077" dirty="0">
                <a:latin typeface="Times New Roman"/>
                <a:cs typeface="Times New Roman"/>
              </a:rPr>
              <a:t>,</a:t>
            </a:r>
            <a:r>
              <a:rPr sz="5475" spc="-179" baseline="-11415" dirty="0">
                <a:latin typeface="Symbol"/>
                <a:cs typeface="Symbol"/>
              </a:rPr>
              <a:t></a:t>
            </a:r>
            <a:r>
              <a:rPr sz="5175" baseline="-12077" dirty="0">
                <a:latin typeface="Times New Roman"/>
                <a:cs typeface="Times New Roman"/>
              </a:rPr>
              <a:t>)</a:t>
            </a:r>
            <a:r>
              <a:rPr sz="5175" spc="-412" baseline="-12077" dirty="0">
                <a:latin typeface="Times New Roman"/>
                <a:cs typeface="Times New Roman"/>
              </a:rPr>
              <a:t> </a:t>
            </a:r>
            <a:r>
              <a:rPr sz="5175" baseline="-12077" dirty="0">
                <a:latin typeface="Symbol"/>
                <a:cs typeface="Symbol"/>
              </a:rPr>
              <a:t></a:t>
            </a:r>
            <a:r>
              <a:rPr sz="5175" spc="-434" baseline="-12077" dirty="0">
                <a:latin typeface="Times New Roman"/>
                <a:cs typeface="Times New Roman"/>
              </a:rPr>
              <a:t> </a:t>
            </a:r>
            <a:r>
              <a:rPr sz="2350" u="heavy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</a:t>
            </a:r>
            <a:r>
              <a:rPr sz="235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2450" u="heavy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</a:t>
            </a:r>
            <a:r>
              <a:rPr sz="23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2450" u="heavy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</a:t>
            </a:r>
            <a:r>
              <a:rPr sz="235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235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</a:t>
            </a:r>
            <a:r>
              <a:rPr sz="2450" u="heavy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</a:t>
            </a:r>
            <a:r>
              <a:rPr sz="235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</a:t>
            </a:r>
            <a:r>
              <a:rPr sz="2450" u="heavy" spc="-6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</a:t>
            </a:r>
            <a:endParaRPr sz="2450">
              <a:latin typeface="Symbol"/>
              <a:cs typeface="Symbol"/>
            </a:endParaRPr>
          </a:p>
          <a:p>
            <a:pPr marR="30480" algn="r">
              <a:lnSpc>
                <a:spcPts val="3085"/>
              </a:lnSpc>
              <a:tabLst>
                <a:tab pos="339725" algn="l"/>
              </a:tabLst>
            </a:pPr>
            <a:r>
              <a:rPr sz="2550" dirty="0">
                <a:latin typeface="Symbol"/>
                <a:cs typeface="Symbol"/>
              </a:rPr>
              <a:t></a:t>
            </a:r>
            <a:r>
              <a:rPr sz="2550" dirty="0">
                <a:latin typeface="Times New Roman"/>
                <a:cs typeface="Times New Roman"/>
              </a:rPr>
              <a:t>	</a:t>
            </a:r>
            <a:r>
              <a:rPr sz="2550" u="heavy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</a:t>
            </a:r>
            <a:r>
              <a:rPr sz="2550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2700" u="heavy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</a:t>
            </a:r>
            <a:r>
              <a:rPr sz="2550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2700" u="heavy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</a:t>
            </a:r>
            <a:r>
              <a:rPr sz="2550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7616" y="3661689"/>
            <a:ext cx="4853305" cy="22726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246630">
              <a:lnSpc>
                <a:spcPct val="100000"/>
              </a:lnSpc>
              <a:spcBef>
                <a:spcPts val="375"/>
              </a:spcBef>
            </a:pPr>
            <a:r>
              <a:rPr sz="2700" dirty="0">
                <a:latin typeface="Symbol"/>
                <a:cs typeface="Symbol"/>
              </a:rPr>
              <a:t></a:t>
            </a:r>
            <a:r>
              <a:rPr sz="2700" spc="-80" dirty="0">
                <a:latin typeface="Times New Roman"/>
                <a:cs typeface="Times New Roman"/>
              </a:rPr>
              <a:t> </a:t>
            </a:r>
            <a:r>
              <a:rPr sz="2700" i="1" spc="-35" dirty="0">
                <a:latin typeface="Times New Roman"/>
                <a:cs typeface="Times New Roman"/>
              </a:rPr>
              <a:t>G</a:t>
            </a:r>
            <a:r>
              <a:rPr sz="2700" spc="-35" dirty="0">
                <a:latin typeface="Times New Roman"/>
                <a:cs typeface="Times New Roman"/>
              </a:rPr>
              <a:t>(</a:t>
            </a:r>
            <a:r>
              <a:rPr sz="2850" spc="-35" dirty="0">
                <a:latin typeface="Symbol"/>
                <a:cs typeface="Symbol"/>
              </a:rPr>
              <a:t></a:t>
            </a:r>
            <a:r>
              <a:rPr sz="2700" spc="-35" dirty="0">
                <a:latin typeface="Times New Roman"/>
                <a:cs typeface="Times New Roman"/>
              </a:rPr>
              <a:t>,</a:t>
            </a:r>
            <a:r>
              <a:rPr sz="2850" spc="-35" dirty="0">
                <a:latin typeface="Symbol"/>
                <a:cs typeface="Symbol"/>
              </a:rPr>
              <a:t></a:t>
            </a:r>
            <a:r>
              <a:rPr sz="2700" spc="-35" dirty="0">
                <a:latin typeface="Times New Roman"/>
                <a:cs typeface="Times New Roman"/>
              </a:rPr>
              <a:t>)</a:t>
            </a:r>
            <a:r>
              <a:rPr sz="2700" spc="-20" dirty="0">
                <a:latin typeface="Times New Roman"/>
                <a:cs typeface="Times New Roman"/>
              </a:rPr>
              <a:t> </a:t>
            </a:r>
            <a:r>
              <a:rPr sz="2700" spc="-25" dirty="0">
                <a:latin typeface="Times New Roman"/>
                <a:cs typeface="Times New Roman"/>
              </a:rPr>
              <a:t>4</a:t>
            </a:r>
            <a:r>
              <a:rPr sz="2850" spc="-25" dirty="0">
                <a:latin typeface="Symbol"/>
                <a:cs typeface="Symbol"/>
              </a:rPr>
              <a:t></a:t>
            </a:r>
            <a:r>
              <a:rPr sz="2700" i="1" spc="-25" dirty="0">
                <a:latin typeface="Times New Roman"/>
                <a:cs typeface="Times New Roman"/>
              </a:rPr>
              <a:t>r</a:t>
            </a:r>
            <a:r>
              <a:rPr sz="2700" i="1" spc="-20" dirty="0">
                <a:latin typeface="Times New Roman"/>
                <a:cs typeface="Times New Roman"/>
              </a:rPr>
              <a:t> </a:t>
            </a:r>
            <a:r>
              <a:rPr sz="3975" baseline="38784" dirty="0">
                <a:latin typeface="Times New Roman"/>
                <a:cs typeface="Times New Roman"/>
              </a:rPr>
              <a:t>2</a:t>
            </a:r>
            <a:endParaRPr sz="3975" baseline="38784">
              <a:latin typeface="Times New Roman"/>
              <a:cs typeface="Times New Roman"/>
            </a:endParaRPr>
          </a:p>
          <a:p>
            <a:pPr marL="2246630">
              <a:lnSpc>
                <a:spcPct val="100000"/>
              </a:lnSpc>
              <a:spcBef>
                <a:spcPts val="275"/>
              </a:spcBef>
            </a:pPr>
            <a:r>
              <a:rPr sz="2700" dirty="0">
                <a:latin typeface="Symbol"/>
                <a:cs typeface="Symbol"/>
              </a:rPr>
              <a:t></a:t>
            </a:r>
            <a:r>
              <a:rPr sz="2700" spc="-155" dirty="0">
                <a:latin typeface="Times New Roman"/>
                <a:cs typeface="Times New Roman"/>
              </a:rPr>
              <a:t> </a:t>
            </a:r>
            <a:r>
              <a:rPr sz="2700" i="1" spc="-25" dirty="0">
                <a:latin typeface="Times New Roman"/>
                <a:cs typeface="Times New Roman"/>
              </a:rPr>
              <a:t>G</a:t>
            </a:r>
            <a:r>
              <a:rPr sz="2700" spc="-25" dirty="0">
                <a:latin typeface="Times New Roman"/>
                <a:cs typeface="Times New Roman"/>
              </a:rPr>
              <a:t>(</a:t>
            </a:r>
            <a:r>
              <a:rPr sz="2850" spc="-25" dirty="0">
                <a:latin typeface="Symbol"/>
                <a:cs typeface="Symbol"/>
              </a:rPr>
              <a:t></a:t>
            </a:r>
            <a:r>
              <a:rPr sz="2700" spc="-25" dirty="0">
                <a:latin typeface="Times New Roman"/>
                <a:cs typeface="Times New Roman"/>
              </a:rPr>
              <a:t>,</a:t>
            </a:r>
            <a:r>
              <a:rPr sz="2850" spc="-25" dirty="0">
                <a:latin typeface="Symbol"/>
                <a:cs typeface="Symbol"/>
              </a:rPr>
              <a:t></a:t>
            </a:r>
            <a:r>
              <a:rPr sz="2700" spc="-25" dirty="0">
                <a:latin typeface="Times New Roman"/>
                <a:cs typeface="Times New Roman"/>
              </a:rPr>
              <a:t>)</a:t>
            </a:r>
            <a:r>
              <a:rPr sz="2700" i="1" spc="-25" dirty="0">
                <a:latin typeface="Times New Roman"/>
                <a:cs typeface="Times New Roman"/>
              </a:rPr>
              <a:t>S</a:t>
            </a:r>
            <a:r>
              <a:rPr sz="3975" spc="-37" baseline="-12578" dirty="0">
                <a:latin typeface="Times New Roman"/>
                <a:cs typeface="Times New Roman"/>
              </a:rPr>
              <a:t>0</a:t>
            </a:r>
            <a:endParaRPr sz="3975" baseline="-12578">
              <a:latin typeface="Times New Roman"/>
              <a:cs typeface="Times New Roman"/>
            </a:endParaRPr>
          </a:p>
          <a:p>
            <a:pPr marL="379730" marR="30480" indent="-342265">
              <a:lnSpc>
                <a:spcPct val="105500"/>
              </a:lnSpc>
              <a:spcBef>
                <a:spcPts val="2815"/>
              </a:spcBef>
            </a:pPr>
            <a:r>
              <a:rPr sz="2800" spc="-10" dirty="0">
                <a:latin typeface="Microsoft Sans Serif"/>
                <a:cs typeface="Microsoft Sans Serif"/>
              </a:rPr>
              <a:t>S</a:t>
            </a:r>
            <a:r>
              <a:rPr sz="4650" spc="-15" baseline="-11648" dirty="0">
                <a:latin typeface="Microsoft Sans Serif"/>
                <a:cs typeface="Microsoft Sans Serif"/>
              </a:rPr>
              <a:t>0</a:t>
            </a:r>
            <a:r>
              <a:rPr sz="4650" spc="-89" baseline="-11648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=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PFD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produced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by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loss-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less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isotropic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radiator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4870" y="2747898"/>
            <a:ext cx="39497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4275" i="1" baseline="-12670" dirty="0">
                <a:latin typeface="Times New Roman"/>
                <a:cs typeface="Times New Roman"/>
              </a:rPr>
              <a:t>r</a:t>
            </a:r>
            <a:r>
              <a:rPr sz="4275" i="1" spc="-359" baseline="-1267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2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5131" y="6283766"/>
            <a:ext cx="343535" cy="23558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Times New Roman"/>
                <a:cs typeface="Times New Roman"/>
              </a:rPr>
              <a:t>180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9361" y="473709"/>
            <a:ext cx="61442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Other</a:t>
            </a:r>
            <a:r>
              <a:rPr spc="40" dirty="0"/>
              <a:t> </a:t>
            </a:r>
            <a:r>
              <a:rPr spc="-10" dirty="0"/>
              <a:t>Definitions</a:t>
            </a:r>
            <a:r>
              <a:rPr spc="15" dirty="0"/>
              <a:t> </a:t>
            </a:r>
            <a:r>
              <a:rPr dirty="0"/>
              <a:t>of</a:t>
            </a:r>
            <a:r>
              <a:rPr spc="45" dirty="0"/>
              <a:t> </a:t>
            </a:r>
            <a:r>
              <a:rPr spc="-10" dirty="0"/>
              <a:t>Gain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9570"/>
            <a:ext cx="7853680" cy="38061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52425" marR="5080" indent="-340360">
              <a:lnSpc>
                <a:spcPct val="98200"/>
              </a:lnSpc>
              <a:spcBef>
                <a:spcPts val="15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practical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purposes,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gain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defined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ratio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(usually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dB),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power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required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input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loss-free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reference</a:t>
            </a:r>
            <a:r>
              <a:rPr sz="2400"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antenna</a:t>
            </a:r>
            <a:r>
              <a:rPr sz="240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supplied</a:t>
            </a:r>
            <a:r>
              <a:rPr sz="2400" spc="10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10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1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input</a:t>
            </a:r>
            <a:r>
              <a:rPr sz="2400" spc="1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114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10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given</a:t>
            </a:r>
            <a:r>
              <a:rPr sz="2400" spc="10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10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1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produce,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given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direction,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field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strength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or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flux-density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distance.</a:t>
            </a:r>
            <a:endParaRPr sz="2400">
              <a:latin typeface="Microsoft Sans Serif"/>
              <a:cs typeface="Microsoft Sans Serif"/>
            </a:endParaRPr>
          </a:p>
          <a:p>
            <a:pPr marL="352425" marR="544830" indent="-340360">
              <a:lnSpc>
                <a:spcPts val="2710"/>
              </a:lnSpc>
              <a:spcBef>
                <a:spcPts val="106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When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not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specified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otherwise,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gain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refers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maximum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radiation.</a:t>
            </a:r>
            <a:endParaRPr sz="2400">
              <a:latin typeface="Microsoft Sans Serif"/>
              <a:cs typeface="Microsoft Sans Serif"/>
            </a:endParaRPr>
          </a:p>
          <a:p>
            <a:pPr marL="352425" marR="1663700" indent="-340360">
              <a:lnSpc>
                <a:spcPts val="2720"/>
              </a:lnSpc>
              <a:spcBef>
                <a:spcPts val="90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gain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may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considered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specified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polarization.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[RR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154]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025" y="1846579"/>
            <a:ext cx="8162290" cy="33534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45435" y="473709"/>
            <a:ext cx="34442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spc="-5" dirty="0"/>
              <a:t>Gain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95131" y="6283766"/>
            <a:ext cx="343535" cy="23558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Times New Roman"/>
                <a:cs typeface="Times New Roman"/>
              </a:rPr>
              <a:t>181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82954" y="2034518"/>
          <a:ext cx="7423784" cy="589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5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757">
                <a:tc>
                  <a:txBody>
                    <a:bodyPr/>
                    <a:lstStyle/>
                    <a:p>
                      <a:pPr marR="1020444" algn="ctr">
                        <a:lnSpc>
                          <a:spcPts val="221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Actual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Measuring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0880" algn="ctr">
                        <a:lnSpc>
                          <a:spcPts val="221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Reference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Measuring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marR="1012190" algn="ctr">
                        <a:lnSpc>
                          <a:spcPts val="2220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antenna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 equipment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4690" algn="ctr">
                        <a:lnSpc>
                          <a:spcPts val="2220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20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equipment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77036" y="3716125"/>
          <a:ext cx="7618730" cy="1210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7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345">
                <a:tc>
                  <a:txBody>
                    <a:bodyPr/>
                    <a:lstStyle/>
                    <a:p>
                      <a:pPr marR="141605" algn="ctr">
                        <a:lnSpc>
                          <a:spcPts val="2350"/>
                        </a:lnSpc>
                        <a:spcBef>
                          <a:spcPts val="90"/>
                        </a:spcBef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P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= Power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ts val="2350"/>
                        </a:lnSpc>
                        <a:spcBef>
                          <a:spcPts val="90"/>
                        </a:spcBef>
                      </a:pP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 =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Power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328295" algn="r">
                        <a:lnSpc>
                          <a:spcPts val="2255"/>
                        </a:lnSpc>
                      </a:pP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P</a:t>
                      </a:r>
                      <a:r>
                        <a:rPr sz="3300" baseline="-11363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3300" spc="-112" baseline="-11363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=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P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o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w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r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2350"/>
                        </a:lnSpc>
                        <a:spcBef>
                          <a:spcPts val="90"/>
                        </a:spcBef>
                      </a:pP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 =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Power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75">
                <a:tc>
                  <a:txBody>
                    <a:bodyPr/>
                    <a:lstStyle/>
                    <a:p>
                      <a:pPr marR="139065" algn="ctr">
                        <a:lnSpc>
                          <a:spcPts val="218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Delivered</a:t>
                      </a: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to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7190">
                        <a:lnSpc>
                          <a:spcPts val="218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received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6700" algn="r">
                        <a:lnSpc>
                          <a:spcPts val="218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Delivered</a:t>
                      </a: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to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ts val="218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received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038">
                <a:tc>
                  <a:txBody>
                    <a:bodyPr/>
                    <a:lstStyle/>
                    <a:p>
                      <a:pPr marR="140335" algn="ctr">
                        <a:lnSpc>
                          <a:spcPts val="2290"/>
                        </a:lnSpc>
                      </a:pP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7025">
                        <a:lnSpc>
                          <a:spcPts val="2290"/>
                        </a:lnSpc>
                      </a:pP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at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a great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1940" algn="r">
                        <a:lnSpc>
                          <a:spcPts val="2290"/>
                        </a:lnSpc>
                      </a:pP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0815" algn="r">
                        <a:lnSpc>
                          <a:spcPts val="2290"/>
                        </a:lnSpc>
                      </a:pP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at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a great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ts val="2220"/>
                        </a:lnSpc>
                      </a:pP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distance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ts val="2220"/>
                        </a:lnSpc>
                      </a:pPr>
                      <a:r>
                        <a:rPr sz="2000" spc="-15" dirty="0">
                          <a:latin typeface="Microsoft Sans Serif"/>
                          <a:cs typeface="Microsoft Sans Serif"/>
                        </a:rPr>
                        <a:t>distance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714754" y="5418531"/>
            <a:ext cx="47713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Antenna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Gain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(in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specific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direction)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=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P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/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5" dirty="0">
                <a:latin typeface="Microsoft Sans Serif"/>
                <a:cs typeface="Microsoft Sans Serif"/>
              </a:rPr>
              <a:t>P</a:t>
            </a:r>
            <a:r>
              <a:rPr sz="3000" spc="7" baseline="-11111" dirty="0">
                <a:latin typeface="Microsoft Sans Serif"/>
                <a:cs typeface="Microsoft Sans Serif"/>
              </a:rPr>
              <a:t>o</a:t>
            </a:r>
            <a:endParaRPr sz="3000" baseline="-11111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5131" y="6283766"/>
            <a:ext cx="343535" cy="23558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Times New Roman"/>
                <a:cs typeface="Times New Roman"/>
              </a:rPr>
              <a:t>182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5329" y="473709"/>
            <a:ext cx="51212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Reference </a:t>
            </a:r>
            <a:r>
              <a:rPr spc="-5" dirty="0"/>
              <a:t>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240" y="1533828"/>
            <a:ext cx="7781290" cy="40328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65125" indent="-340360">
              <a:lnSpc>
                <a:spcPct val="100000"/>
              </a:lnSpc>
              <a:spcBef>
                <a:spcPts val="745"/>
              </a:spcBef>
              <a:buChar char="•"/>
              <a:tabLst>
                <a:tab pos="365125" algn="l"/>
                <a:tab pos="3657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Isotropic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radiator</a:t>
            </a:r>
            <a:endParaRPr sz="2800">
              <a:latin typeface="Microsoft Sans Serif"/>
              <a:cs typeface="Microsoft Sans Serif"/>
            </a:endParaRPr>
          </a:p>
          <a:p>
            <a:pPr marL="727710" lvl="1" indent="-248920">
              <a:lnSpc>
                <a:spcPct val="100000"/>
              </a:lnSpc>
              <a:spcBef>
                <a:spcPts val="615"/>
              </a:spcBef>
              <a:buChar char="–"/>
              <a:tabLst>
                <a:tab pos="728345" algn="l"/>
              </a:tabLst>
            </a:pPr>
            <a:r>
              <a:rPr sz="2350" spc="-5" dirty="0">
                <a:latin typeface="Microsoft Sans Serif"/>
                <a:cs typeface="Microsoft Sans Serif"/>
              </a:rPr>
              <a:t>isolated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in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space</a:t>
            </a:r>
            <a:r>
              <a:rPr sz="2350" spc="30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(G</a:t>
            </a:r>
            <a:r>
              <a:rPr sz="3900" spc="-15" baseline="-11752" dirty="0">
                <a:latin typeface="Microsoft Sans Serif"/>
                <a:cs typeface="Microsoft Sans Serif"/>
              </a:rPr>
              <a:t>i</a:t>
            </a:r>
            <a:r>
              <a:rPr sz="2350" spc="-10" dirty="0">
                <a:latin typeface="Microsoft Sans Serif"/>
                <a:cs typeface="Microsoft Sans Serif"/>
              </a:rPr>
              <a:t>,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absolute</a:t>
            </a:r>
            <a:r>
              <a:rPr sz="2350" spc="3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gain,</a:t>
            </a:r>
            <a:r>
              <a:rPr sz="2350" spc="3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or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isotropic</a:t>
            </a:r>
            <a:r>
              <a:rPr sz="2350" spc="3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gain)</a:t>
            </a:r>
            <a:endParaRPr sz="2350">
              <a:latin typeface="Microsoft Sans Serif"/>
              <a:cs typeface="Microsoft Sans Serif"/>
            </a:endParaRPr>
          </a:p>
          <a:p>
            <a:pPr marL="365125" indent="-340360">
              <a:lnSpc>
                <a:spcPct val="100000"/>
              </a:lnSpc>
              <a:spcBef>
                <a:spcPts val="400"/>
              </a:spcBef>
              <a:buChar char="•"/>
              <a:tabLst>
                <a:tab pos="365125" algn="l"/>
                <a:tab pos="3657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Half-wave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dipole</a:t>
            </a:r>
            <a:endParaRPr sz="2800">
              <a:latin typeface="Microsoft Sans Serif"/>
              <a:cs typeface="Microsoft Sans Serif"/>
            </a:endParaRPr>
          </a:p>
          <a:p>
            <a:pPr marL="740410" lvl="1" indent="-255270">
              <a:lnSpc>
                <a:spcPct val="100000"/>
              </a:lnSpc>
              <a:spcBef>
                <a:spcPts val="265"/>
              </a:spcBef>
              <a:buChar char="–"/>
              <a:tabLst>
                <a:tab pos="74104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isolated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space,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whose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equatorial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plane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endParaRPr sz="2400">
              <a:latin typeface="Microsoft Sans Serif"/>
              <a:cs typeface="Microsoft Sans Serif"/>
            </a:endParaRPr>
          </a:p>
          <a:p>
            <a:pPr marL="772160">
              <a:lnSpc>
                <a:spcPct val="100000"/>
              </a:lnSpc>
              <a:spcBef>
                <a:spcPts val="545"/>
              </a:spcBef>
            </a:pPr>
            <a:r>
              <a:rPr sz="2400" dirty="0">
                <a:latin typeface="Microsoft Sans Serif"/>
                <a:cs typeface="Microsoft Sans Serif"/>
              </a:rPr>
              <a:t>symmetry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contains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given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5" dirty="0">
                <a:latin typeface="Microsoft Sans Serif"/>
                <a:cs typeface="Microsoft Sans Serif"/>
              </a:rPr>
              <a:t>(G</a:t>
            </a:r>
            <a:r>
              <a:rPr sz="3975" spc="7" baseline="-11530" dirty="0">
                <a:latin typeface="Microsoft Sans Serif"/>
                <a:cs typeface="Microsoft Sans Serif"/>
              </a:rPr>
              <a:t>d</a:t>
            </a:r>
            <a:r>
              <a:rPr sz="2400" spc="5" dirty="0">
                <a:latin typeface="Microsoft Sans Serif"/>
                <a:cs typeface="Microsoft Sans Serif"/>
              </a:rPr>
              <a:t>)</a:t>
            </a:r>
            <a:endParaRPr sz="2400">
              <a:latin typeface="Microsoft Sans Serif"/>
              <a:cs typeface="Microsoft Sans Serif"/>
            </a:endParaRPr>
          </a:p>
          <a:p>
            <a:pPr marL="365125" indent="-340360">
              <a:lnSpc>
                <a:spcPct val="100000"/>
              </a:lnSpc>
              <a:spcBef>
                <a:spcPts val="150"/>
              </a:spcBef>
              <a:buChar char="•"/>
              <a:tabLst>
                <a:tab pos="365125" algn="l"/>
                <a:tab pos="3657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Short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vertical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endParaRPr sz="2800">
              <a:latin typeface="Microsoft Sans Serif"/>
              <a:cs typeface="Microsoft Sans Serif"/>
            </a:endParaRPr>
          </a:p>
          <a:p>
            <a:pPr marL="772160" marR="365760" lvl="1" indent="-292735">
              <a:lnSpc>
                <a:spcPts val="2470"/>
              </a:lnSpc>
              <a:spcBef>
                <a:spcPts val="790"/>
              </a:spcBef>
              <a:buChar char="–"/>
              <a:tabLst>
                <a:tab pos="734695" algn="l"/>
              </a:tabLst>
            </a:pPr>
            <a:r>
              <a:rPr sz="2400" dirty="0">
                <a:latin typeface="Microsoft Sans Serif"/>
                <a:cs typeface="Microsoft Sans Serif"/>
              </a:rPr>
              <a:t>(much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shorter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than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Symbol"/>
                <a:cs typeface="Symbol"/>
              </a:rPr>
              <a:t></a:t>
            </a:r>
            <a:r>
              <a:rPr sz="2400" spc="-5" dirty="0">
                <a:latin typeface="Microsoft Sans Serif"/>
                <a:cs typeface="Microsoft Sans Serif"/>
              </a:rPr>
              <a:t>/4),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close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to,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normal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perfectly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conducting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plane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which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contains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endParaRPr sz="2400">
              <a:latin typeface="Microsoft Sans Serif"/>
              <a:cs typeface="Microsoft Sans Serif"/>
            </a:endParaRPr>
          </a:p>
          <a:p>
            <a:pPr marL="772160">
              <a:lnSpc>
                <a:spcPct val="100000"/>
              </a:lnSpc>
              <a:spcBef>
                <a:spcPts val="760"/>
              </a:spcBef>
            </a:pPr>
            <a:r>
              <a:rPr sz="2400" spc="-10" dirty="0">
                <a:latin typeface="Microsoft Sans Serif"/>
                <a:cs typeface="Microsoft Sans Serif"/>
              </a:rPr>
              <a:t>given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</a:t>
            </a:r>
            <a:r>
              <a:rPr sz="2400" spc="5" dirty="0">
                <a:latin typeface="Microsoft Sans Serif"/>
                <a:cs typeface="Microsoft Sans Serif"/>
              </a:rPr>
              <a:t> (G</a:t>
            </a:r>
            <a:r>
              <a:rPr sz="3975" spc="7" baseline="-11530" dirty="0">
                <a:latin typeface="Microsoft Sans Serif"/>
                <a:cs typeface="Microsoft Sans Serif"/>
              </a:rPr>
              <a:t>v</a:t>
            </a:r>
            <a:r>
              <a:rPr sz="2400" spc="5" dirty="0">
                <a:latin typeface="Microsoft Sans Serif"/>
                <a:cs typeface="Microsoft Sans Serif"/>
              </a:rPr>
              <a:t>)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8254" y="2192654"/>
            <a:ext cx="1560829" cy="16370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8254" y="4325620"/>
            <a:ext cx="1560829" cy="163703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87753" y="481329"/>
            <a:ext cx="589216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Reference</a:t>
            </a:r>
            <a:r>
              <a:rPr sz="4350" spc="10" dirty="0"/>
              <a:t> </a:t>
            </a:r>
            <a:r>
              <a:rPr sz="4350" dirty="0"/>
              <a:t>Antennas</a:t>
            </a:r>
            <a:r>
              <a:rPr sz="4350" spc="10" dirty="0"/>
              <a:t> </a:t>
            </a:r>
            <a:r>
              <a:rPr sz="4350" spc="-5" dirty="0"/>
              <a:t>(1)</a:t>
            </a:r>
            <a:endParaRPr sz="4350"/>
          </a:p>
        </p:txBody>
      </p:sp>
      <p:sp>
        <p:nvSpPr>
          <p:cNvPr id="5" name="object 5"/>
          <p:cNvSpPr txBox="1"/>
          <p:nvPr/>
        </p:nvSpPr>
        <p:spPr>
          <a:xfrm>
            <a:off x="764540" y="1900554"/>
            <a:ext cx="3241675" cy="29070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847725">
              <a:lnSpc>
                <a:spcPct val="100000"/>
              </a:lnSpc>
              <a:spcBef>
                <a:spcPts val="865"/>
              </a:spcBef>
            </a:pPr>
            <a:r>
              <a:rPr sz="2400" spc="-5" dirty="0">
                <a:latin typeface="Microsoft Sans Serif"/>
                <a:cs typeface="Microsoft Sans Serif"/>
              </a:rPr>
              <a:t>Isotropic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  <a:p>
            <a:pPr marL="352425" marR="289560" indent="-340360">
              <a:lnSpc>
                <a:spcPts val="2770"/>
              </a:lnSpc>
              <a:spcBef>
                <a:spcPts val="95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Sends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(receives)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energy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equally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(from)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all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directions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52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Gain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1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(=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0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dB)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101699"/>
              </a:lnSpc>
              <a:spcBef>
                <a:spcPts val="760"/>
              </a:spcBef>
              <a:buChar char="•"/>
              <a:tabLst>
                <a:tab pos="352425" algn="l"/>
                <a:tab pos="353060" algn="l"/>
              </a:tabLst>
            </a:pPr>
            <a:r>
              <a:rPr sz="2300" dirty="0">
                <a:latin typeface="Microsoft Sans Serif"/>
                <a:cs typeface="Microsoft Sans Serif"/>
              </a:rPr>
              <a:t>When</a:t>
            </a:r>
            <a:r>
              <a:rPr sz="2300" spc="15" dirty="0">
                <a:latin typeface="Microsoft Sans Serif"/>
                <a:cs typeface="Microsoft Sans Serif"/>
              </a:rPr>
              <a:t> </a:t>
            </a:r>
            <a:r>
              <a:rPr sz="2300" spc="-10" dirty="0">
                <a:latin typeface="Microsoft Sans Serif"/>
                <a:cs typeface="Microsoft Sans Serif"/>
              </a:rPr>
              <a:t>supplied</a:t>
            </a:r>
            <a:r>
              <a:rPr sz="2300" spc="15" dirty="0">
                <a:latin typeface="Microsoft Sans Serif"/>
                <a:cs typeface="Microsoft Sans Serif"/>
              </a:rPr>
              <a:t> </a:t>
            </a:r>
            <a:r>
              <a:rPr sz="2300" spc="-10" dirty="0">
                <a:latin typeface="Microsoft Sans Serif"/>
                <a:cs typeface="Microsoft Sans Serif"/>
              </a:rPr>
              <a:t>by</a:t>
            </a:r>
            <a:r>
              <a:rPr sz="2300" spc="20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P, 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produces</a:t>
            </a:r>
            <a:r>
              <a:rPr sz="2300" spc="-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at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distance</a:t>
            </a:r>
            <a:r>
              <a:rPr sz="2300" spc="15" dirty="0">
                <a:latin typeface="Microsoft Sans Serif"/>
                <a:cs typeface="Microsoft Sans Serif"/>
              </a:rPr>
              <a:t> </a:t>
            </a:r>
            <a:r>
              <a:rPr sz="2300" u="heavy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r</a:t>
            </a:r>
            <a:endParaRPr sz="2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4696" y="4762880"/>
            <a:ext cx="3014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flux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density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9485" y="4961001"/>
            <a:ext cx="21272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dirty="0">
                <a:latin typeface="Microsoft Sans Serif"/>
                <a:cs typeface="Microsoft Sans Serif"/>
              </a:rPr>
              <a:t>2</a:t>
            </a:r>
            <a:endParaRPr sz="26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540" y="5241797"/>
            <a:ext cx="2941320" cy="145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>
              <a:lnSpc>
                <a:spcPct val="100000"/>
              </a:lnSpc>
              <a:spcBef>
                <a:spcPts val="100"/>
              </a:spcBef>
              <a:tabLst>
                <a:tab pos="116459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/(4</a:t>
            </a:r>
            <a:r>
              <a:rPr sz="2400" spc="-5" dirty="0">
                <a:latin typeface="Symbol"/>
                <a:cs typeface="Symbol"/>
              </a:rPr>
              <a:t></a:t>
            </a:r>
            <a:r>
              <a:rPr sz="2400" spc="-5" dirty="0">
                <a:latin typeface="Microsoft Sans Serif"/>
                <a:cs typeface="Microsoft Sans Serif"/>
              </a:rPr>
              <a:t>r	</a:t>
            </a:r>
            <a:r>
              <a:rPr sz="2400" dirty="0">
                <a:latin typeface="Microsoft Sans Serif"/>
                <a:cs typeface="Microsoft Sans Serif"/>
              </a:rPr>
              <a:t>)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4400"/>
              </a:lnSpc>
              <a:spcBef>
                <a:spcPts val="254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Theoretical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concept,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cannot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physically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realized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7761" y="1935225"/>
            <a:ext cx="1718310" cy="5645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60"/>
              </a:spcBef>
            </a:pPr>
            <a:r>
              <a:rPr sz="1750" spc="-5" dirty="0">
                <a:latin typeface="Microsoft Sans Serif"/>
                <a:cs typeface="Microsoft Sans Serif"/>
              </a:rPr>
              <a:t>Radiation</a:t>
            </a:r>
            <a:r>
              <a:rPr sz="1750" spc="-6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pattern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in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vertical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plane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7761" y="3917060"/>
            <a:ext cx="1842770" cy="56388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5"/>
              </a:spcBef>
            </a:pPr>
            <a:r>
              <a:rPr sz="1750" spc="-5" dirty="0">
                <a:latin typeface="Microsoft Sans Serif"/>
                <a:cs typeface="Microsoft Sans Serif"/>
              </a:rPr>
              <a:t>Radiation </a:t>
            </a:r>
            <a:r>
              <a:rPr sz="1750" dirty="0">
                <a:latin typeface="Microsoft Sans Serif"/>
                <a:cs typeface="Microsoft Sans Serif"/>
              </a:rPr>
              <a:t>pattern 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In</a:t>
            </a:r>
            <a:r>
              <a:rPr sz="1750" spc="-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horizontal</a:t>
            </a:r>
            <a:r>
              <a:rPr sz="1750" spc="-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plane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19007" y="6267399"/>
            <a:ext cx="2927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1</a:t>
            </a:r>
            <a:r>
              <a:rPr sz="1400" spc="-10" dirty="0">
                <a:latin typeface="Times New Roman"/>
                <a:cs typeface="Times New Roman"/>
              </a:rPr>
              <a:t>8</a:t>
            </a:r>
            <a:r>
              <a:rPr sz="1400" dirty="0"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8254" y="2192654"/>
            <a:ext cx="1560829" cy="16370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8254" y="4477384"/>
            <a:ext cx="1560829" cy="57023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19758" y="481329"/>
            <a:ext cx="589216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Reference</a:t>
            </a:r>
            <a:r>
              <a:rPr sz="4350" spc="10" dirty="0"/>
              <a:t> </a:t>
            </a:r>
            <a:r>
              <a:rPr sz="4350" dirty="0"/>
              <a:t>Antennas</a:t>
            </a:r>
            <a:r>
              <a:rPr sz="4350" spc="10" dirty="0"/>
              <a:t> </a:t>
            </a:r>
            <a:r>
              <a:rPr sz="4350" spc="-5" dirty="0"/>
              <a:t>(2)</a:t>
            </a:r>
            <a:endParaRPr sz="4350"/>
          </a:p>
        </p:txBody>
      </p:sp>
      <p:sp>
        <p:nvSpPr>
          <p:cNvPr id="8" name="object 8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184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40" y="1849500"/>
            <a:ext cx="4007485" cy="397129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835660">
              <a:lnSpc>
                <a:spcPct val="100000"/>
              </a:lnSpc>
              <a:spcBef>
                <a:spcPts val="665"/>
              </a:spcBef>
            </a:pPr>
            <a:r>
              <a:rPr sz="2400" spc="-5" dirty="0">
                <a:latin typeface="Microsoft Sans Serif"/>
                <a:cs typeface="Microsoft Sans Serif"/>
              </a:rPr>
              <a:t>Half-Wave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57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Linear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realizable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283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Gain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=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1.64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(=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2,15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dB)</a:t>
            </a:r>
            <a:endParaRPr sz="2400">
              <a:latin typeface="Microsoft Sans Serif"/>
              <a:cs typeface="Microsoft Sans Serif"/>
            </a:endParaRPr>
          </a:p>
          <a:p>
            <a:pPr marL="352425" marR="1072515">
              <a:lnSpc>
                <a:spcPts val="2790"/>
              </a:lnSpc>
              <a:spcBef>
                <a:spcPts val="120"/>
              </a:spcBef>
            </a:pP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direction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maximum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8300"/>
              </a:lnSpc>
              <a:spcBef>
                <a:spcPts val="72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Figure-eight-shaped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pattern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plane,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omnidirectional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(circular)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orthogonal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plan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761" y="1935225"/>
            <a:ext cx="1718310" cy="5645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60"/>
              </a:spcBef>
            </a:pPr>
            <a:r>
              <a:rPr sz="1750" spc="-5" dirty="0">
                <a:latin typeface="Microsoft Sans Serif"/>
                <a:cs typeface="Microsoft Sans Serif"/>
              </a:rPr>
              <a:t>Radiation</a:t>
            </a:r>
            <a:r>
              <a:rPr sz="1750" spc="-6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pattern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in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vertical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plane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7761" y="3917060"/>
            <a:ext cx="1790064" cy="564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Radiation</a:t>
            </a:r>
            <a:r>
              <a:rPr sz="1750" spc="-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pattern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Microsoft Sans Serif"/>
                <a:cs typeface="Microsoft Sans Serif"/>
              </a:rPr>
              <a:t>In</a:t>
            </a:r>
            <a:r>
              <a:rPr sz="170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horizontal</a:t>
            </a:r>
            <a:r>
              <a:rPr sz="1700" spc="5" dirty="0">
                <a:latin typeface="Microsoft Sans Serif"/>
                <a:cs typeface="Microsoft Sans Serif"/>
              </a:rPr>
              <a:t> </a:t>
            </a:r>
            <a:r>
              <a:rPr sz="1700" spc="-10" dirty="0">
                <a:latin typeface="Microsoft Sans Serif"/>
                <a:cs typeface="Microsoft Sans Serif"/>
              </a:rPr>
              <a:t>plane</a:t>
            </a:r>
            <a:endParaRPr sz="1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185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7086" y="473709"/>
            <a:ext cx="59905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Typical</a:t>
            </a:r>
            <a:r>
              <a:rPr spc="50" dirty="0"/>
              <a:t> </a:t>
            </a:r>
            <a:r>
              <a:rPr spc="-10" dirty="0"/>
              <a:t>radiation</a:t>
            </a:r>
            <a:r>
              <a:rPr spc="55" dirty="0"/>
              <a:t> </a:t>
            </a:r>
            <a:r>
              <a:rPr spc="-5" dirty="0"/>
              <a:t>pattern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0334"/>
            <a:ext cx="7223125" cy="425386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Omnidirectional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85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Broadcasting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50"/>
              </a:spcBef>
              <a:buChar char="–"/>
              <a:tabLst>
                <a:tab pos="72199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Mobile</a:t>
            </a:r>
            <a:r>
              <a:rPr sz="2400" spc="-5" dirty="0">
                <a:latin typeface="Microsoft Sans Serif"/>
                <a:cs typeface="Microsoft Sans Serif"/>
              </a:rPr>
              <a:t> telephony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8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Pencil-beam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70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Microwave </a:t>
            </a:r>
            <a:r>
              <a:rPr sz="2400" spc="-10" dirty="0">
                <a:latin typeface="Microsoft Sans Serif"/>
                <a:cs typeface="Microsoft Sans Serif"/>
              </a:rPr>
              <a:t>links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3170"/>
              </a:lnSpc>
              <a:spcBef>
                <a:spcPts val="112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Fan-beam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(narrow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one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plane,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wide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 </a:t>
            </a:r>
            <a:r>
              <a:rPr sz="2800" spc="-7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other)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0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Shaped-beam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560"/>
              </a:spcBef>
              <a:buChar char="–"/>
              <a:tabLst>
                <a:tab pos="72199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Satellite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186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2004" y="473709"/>
            <a:ext cx="73272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Typical</a:t>
            </a:r>
            <a:r>
              <a:rPr spc="40" dirty="0"/>
              <a:t> </a:t>
            </a:r>
            <a:r>
              <a:rPr spc="-10" dirty="0"/>
              <a:t>Gain</a:t>
            </a:r>
            <a:r>
              <a:rPr spc="45" dirty="0"/>
              <a:t> </a:t>
            </a:r>
            <a:r>
              <a:rPr dirty="0"/>
              <a:t>and</a:t>
            </a:r>
            <a:r>
              <a:rPr spc="45" dirty="0"/>
              <a:t> </a:t>
            </a:r>
            <a:r>
              <a:rPr spc="-5" dirty="0"/>
              <a:t>Beam-width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44066" y="1728470"/>
          <a:ext cx="6699250" cy="4120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370">
                <a:tc rowSpan="2">
                  <a:txBody>
                    <a:bodyPr/>
                    <a:lstStyle/>
                    <a:p>
                      <a:pPr marL="679450">
                        <a:lnSpc>
                          <a:spcPts val="3210"/>
                        </a:lnSpc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Type</a:t>
                      </a: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spc="-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spc="-5" dirty="0">
                          <a:latin typeface="Times New Roman"/>
                          <a:cs typeface="Times New Roman"/>
                        </a:rPr>
                        <a:t>antenna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3180"/>
                        </a:lnSpc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28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[dB]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114300">
                        <a:lnSpc>
                          <a:spcPts val="3215"/>
                        </a:lnSpc>
                      </a:pPr>
                      <a:r>
                        <a:rPr sz="2750" spc="-5" dirty="0">
                          <a:latin typeface="Times New Roman"/>
                          <a:cs typeface="Times New Roman"/>
                        </a:rPr>
                        <a:t>HPBW</a:t>
                      </a:r>
                      <a:r>
                        <a:rPr sz="27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spc="-5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27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spc="-5" dirty="0">
                          <a:latin typeface="Times New Roman"/>
                          <a:cs typeface="Times New Roman"/>
                        </a:rPr>
                        <a:t>]</a:t>
                      </a:r>
                      <a:endParaRPr sz="2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165">
                        <a:lnSpc>
                          <a:spcPts val="2039"/>
                        </a:lnSpc>
                      </a:pPr>
                      <a:r>
                        <a:rPr sz="1850" dirty="0">
                          <a:latin typeface="Times New Roman"/>
                          <a:cs typeface="Times New Roman"/>
                        </a:rPr>
                        <a:t>i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655"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Isotropic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50" dirty="0">
                          <a:latin typeface="Times New Roman"/>
                          <a:cs typeface="Times New Roman"/>
                        </a:rPr>
                        <a:t>360x360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757"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Dipole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2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50" dirty="0">
                          <a:latin typeface="Times New Roman"/>
                          <a:cs typeface="Times New Roman"/>
                        </a:rPr>
                        <a:t>360x120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332"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Helix</a:t>
                      </a:r>
                      <a:r>
                        <a:rPr sz="2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dirty="0">
                          <a:latin typeface="Times New Roman"/>
                          <a:cs typeface="Times New Roman"/>
                        </a:rPr>
                        <a:t>(10</a:t>
                      </a: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dirty="0">
                          <a:latin typeface="Times New Roman"/>
                          <a:cs typeface="Times New Roman"/>
                        </a:rPr>
                        <a:t>turn)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800" spc="-60" dirty="0">
                          <a:latin typeface="Times New Roman"/>
                          <a:cs typeface="Times New Roman"/>
                        </a:rPr>
                        <a:t>14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800" spc="-20" dirty="0">
                          <a:latin typeface="Times New Roman"/>
                          <a:cs typeface="Times New Roman"/>
                        </a:rPr>
                        <a:t>35x35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703"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Small</a:t>
                      </a:r>
                      <a:r>
                        <a:rPr sz="2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spc="-5" dirty="0">
                          <a:latin typeface="Times New Roman"/>
                          <a:cs typeface="Times New Roman"/>
                        </a:rPr>
                        <a:t>dish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800" spc="-60" dirty="0">
                          <a:latin typeface="Times New Roman"/>
                          <a:cs typeface="Times New Roman"/>
                        </a:rPr>
                        <a:t>16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800" spc="-20" dirty="0">
                          <a:latin typeface="Times New Roman"/>
                          <a:cs typeface="Times New Roman"/>
                        </a:rPr>
                        <a:t>30x30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6130"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Large</a:t>
                      </a:r>
                      <a:r>
                        <a:rPr sz="28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spc="-5" dirty="0">
                          <a:latin typeface="Times New Roman"/>
                          <a:cs typeface="Times New Roman"/>
                        </a:rPr>
                        <a:t>dish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800" spc="-60" dirty="0">
                          <a:latin typeface="Times New Roman"/>
                          <a:cs typeface="Times New Roman"/>
                        </a:rPr>
                        <a:t>45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1x1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187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645" y="473709"/>
            <a:ext cx="53994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Gain</a:t>
            </a:r>
            <a:r>
              <a:rPr spc="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spc="-5" dirty="0"/>
              <a:t>Beam-width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3740" y="2023998"/>
            <a:ext cx="7815580" cy="418337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403225" marR="30480" indent="-340360">
              <a:lnSpc>
                <a:spcPts val="3160"/>
              </a:lnSpc>
              <a:spcBef>
                <a:spcPts val="365"/>
              </a:spcBef>
              <a:buChar char="•"/>
              <a:tabLst>
                <a:tab pos="403225" algn="l"/>
                <a:tab pos="40386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Gain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and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beam-width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directive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inter-related</a:t>
            </a:r>
            <a:endParaRPr sz="2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3600">
              <a:latin typeface="Microsoft Sans Serif"/>
              <a:cs typeface="Microsoft Sans Serif"/>
            </a:endParaRPr>
          </a:p>
          <a:p>
            <a:pPr marL="403225" indent="-340360">
              <a:lnSpc>
                <a:spcPct val="100000"/>
              </a:lnSpc>
              <a:buChar char="•"/>
              <a:tabLst>
                <a:tab pos="403225" algn="l"/>
                <a:tab pos="4038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G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~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30000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/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</a:t>
            </a:r>
            <a:r>
              <a:rPr sz="2800" spc="-5" dirty="0">
                <a:latin typeface="Symbol"/>
                <a:cs typeface="Symbol"/>
              </a:rPr>
              <a:t></a:t>
            </a:r>
            <a:r>
              <a:rPr sz="4650" spc="-7" baseline="-11648" dirty="0">
                <a:latin typeface="Microsoft Sans Serif"/>
                <a:cs typeface="Microsoft Sans Serif"/>
              </a:rPr>
              <a:t>1</a:t>
            </a:r>
            <a:r>
              <a:rPr sz="2800" spc="-5" dirty="0">
                <a:latin typeface="Microsoft Sans Serif"/>
                <a:cs typeface="Microsoft Sans Serif"/>
              </a:rPr>
              <a:t>*</a:t>
            </a:r>
            <a:r>
              <a:rPr sz="2800" spc="-5" dirty="0">
                <a:latin typeface="Symbol"/>
                <a:cs typeface="Symbol"/>
              </a:rPr>
              <a:t></a:t>
            </a:r>
            <a:r>
              <a:rPr sz="4650" spc="-7" baseline="-11648" dirty="0">
                <a:latin typeface="Microsoft Sans Serif"/>
                <a:cs typeface="Microsoft Sans Serif"/>
              </a:rPr>
              <a:t>2</a:t>
            </a:r>
            <a:r>
              <a:rPr sz="2800" spc="-5" dirty="0">
                <a:latin typeface="Microsoft Sans Serif"/>
                <a:cs typeface="Microsoft Sans Serif"/>
              </a:rPr>
              <a:t>)</a:t>
            </a:r>
            <a:endParaRPr sz="2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3600">
              <a:latin typeface="Microsoft Sans Serif"/>
              <a:cs typeface="Microsoft Sans Serif"/>
            </a:endParaRPr>
          </a:p>
          <a:p>
            <a:pPr marL="403225" marR="1633220" indent="-340360">
              <a:lnSpc>
                <a:spcPct val="105500"/>
              </a:lnSpc>
              <a:buFont typeface="Microsoft Sans Serif"/>
              <a:buChar char="•"/>
              <a:tabLst>
                <a:tab pos="403225" algn="l"/>
                <a:tab pos="403860" algn="l"/>
              </a:tabLst>
            </a:pPr>
            <a:r>
              <a:rPr sz="2800" spc="-10" dirty="0">
                <a:latin typeface="Symbol"/>
                <a:cs typeface="Symbol"/>
              </a:rPr>
              <a:t></a:t>
            </a:r>
            <a:r>
              <a:rPr sz="4650" spc="-15" baseline="-11648" dirty="0">
                <a:latin typeface="Microsoft Sans Serif"/>
                <a:cs typeface="Microsoft Sans Serif"/>
              </a:rPr>
              <a:t>1</a:t>
            </a:r>
            <a:r>
              <a:rPr sz="4650" spc="-89" baseline="-11648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and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Symbol"/>
                <a:cs typeface="Symbol"/>
              </a:rPr>
              <a:t></a:t>
            </a:r>
            <a:r>
              <a:rPr sz="4650" baseline="-11648" dirty="0">
                <a:latin typeface="Microsoft Sans Serif"/>
                <a:cs typeface="Microsoft Sans Serif"/>
              </a:rPr>
              <a:t>2</a:t>
            </a:r>
            <a:r>
              <a:rPr sz="4650" spc="-82" baseline="-11648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3-dB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beam-widths </a:t>
            </a:r>
            <a:r>
              <a:rPr sz="2800" spc="-7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(in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degrees)</a:t>
            </a:r>
            <a:endParaRPr sz="2700">
              <a:latin typeface="Microsoft Sans Serif"/>
              <a:cs typeface="Microsoft Sans Serif"/>
            </a:endParaRPr>
          </a:p>
          <a:p>
            <a:pPr marL="403225" marR="1138555">
              <a:lnSpc>
                <a:spcPts val="3180"/>
              </a:lnSpc>
              <a:spcBef>
                <a:spcPts val="489"/>
              </a:spcBef>
            </a:pP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two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orthogonal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principal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planes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radiation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pattern.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188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2234" y="2496439"/>
            <a:ext cx="131699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EIRP</a:t>
            </a:r>
            <a:endParaRPr sz="435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1153" y="2274123"/>
            <a:ext cx="5820410" cy="2442845"/>
            <a:chOff x="841153" y="2274123"/>
            <a:chExt cx="5820410" cy="2442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153" y="2274123"/>
              <a:ext cx="5819996" cy="17598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4865" y="4058285"/>
              <a:ext cx="375285" cy="65849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8254" y="473709"/>
            <a:ext cx="55899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Paraboloidal</a:t>
            </a:r>
            <a:r>
              <a:rPr spc="50" dirty="0"/>
              <a:t> </a:t>
            </a:r>
            <a:r>
              <a:rPr spc="-5" dirty="0"/>
              <a:t>reflectors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5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057145" y="4476369"/>
            <a:ext cx="1066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Front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feed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4616" y="4476369"/>
            <a:ext cx="1687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Cassegrain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feed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189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8790" y="473709"/>
            <a:ext cx="15798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e.i.r.p.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031618"/>
            <a:ext cx="6962775" cy="313118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52425" marR="61594" indent="-340360">
              <a:lnSpc>
                <a:spcPts val="4100"/>
              </a:lnSpc>
              <a:spcBef>
                <a:spcPts val="370"/>
              </a:spcBef>
              <a:buChar char="•"/>
              <a:tabLst>
                <a:tab pos="352425" algn="l"/>
                <a:tab pos="353060" algn="l"/>
              </a:tabLst>
            </a:pPr>
            <a:r>
              <a:rPr sz="3550" spc="-5" dirty="0">
                <a:latin typeface="Microsoft Sans Serif"/>
                <a:cs typeface="Microsoft Sans Serif"/>
              </a:rPr>
              <a:t>Equivalent</a:t>
            </a:r>
            <a:r>
              <a:rPr sz="3550" spc="25" dirty="0">
                <a:latin typeface="Microsoft Sans Serif"/>
                <a:cs typeface="Microsoft Sans Serif"/>
              </a:rPr>
              <a:t> </a:t>
            </a:r>
            <a:r>
              <a:rPr sz="3550" spc="-10" dirty="0">
                <a:latin typeface="Microsoft Sans Serif"/>
                <a:cs typeface="Microsoft Sans Serif"/>
              </a:rPr>
              <a:t>Isotropically</a:t>
            </a:r>
            <a:r>
              <a:rPr sz="3550" spc="30" dirty="0">
                <a:latin typeface="Microsoft Sans Serif"/>
                <a:cs typeface="Microsoft Sans Serif"/>
              </a:rPr>
              <a:t> </a:t>
            </a:r>
            <a:r>
              <a:rPr sz="3550" spc="-5" dirty="0">
                <a:latin typeface="Microsoft Sans Serif"/>
                <a:cs typeface="Microsoft Sans Serif"/>
              </a:rPr>
              <a:t>Radiated </a:t>
            </a:r>
            <a:r>
              <a:rPr sz="3550" spc="-925" dirty="0">
                <a:latin typeface="Microsoft Sans Serif"/>
                <a:cs typeface="Microsoft Sans Serif"/>
              </a:rPr>
              <a:t> </a:t>
            </a:r>
            <a:r>
              <a:rPr sz="3550" dirty="0">
                <a:latin typeface="Microsoft Sans Serif"/>
                <a:cs typeface="Microsoft Sans Serif"/>
              </a:rPr>
              <a:t>Power</a:t>
            </a:r>
            <a:r>
              <a:rPr sz="3550" spc="35" dirty="0">
                <a:latin typeface="Microsoft Sans Serif"/>
                <a:cs typeface="Microsoft Sans Serif"/>
              </a:rPr>
              <a:t> </a:t>
            </a:r>
            <a:r>
              <a:rPr sz="3550" spc="-10" dirty="0">
                <a:latin typeface="Microsoft Sans Serif"/>
                <a:cs typeface="Microsoft Sans Serif"/>
              </a:rPr>
              <a:t>(in</a:t>
            </a:r>
            <a:r>
              <a:rPr sz="3550" spc="35" dirty="0">
                <a:latin typeface="Microsoft Sans Serif"/>
                <a:cs typeface="Microsoft Sans Serif"/>
              </a:rPr>
              <a:t> </a:t>
            </a:r>
            <a:r>
              <a:rPr sz="3550" dirty="0">
                <a:latin typeface="Microsoft Sans Serif"/>
                <a:cs typeface="Microsoft Sans Serif"/>
              </a:rPr>
              <a:t>a</a:t>
            </a:r>
            <a:r>
              <a:rPr sz="3550" spc="40" dirty="0">
                <a:latin typeface="Microsoft Sans Serif"/>
                <a:cs typeface="Microsoft Sans Serif"/>
              </a:rPr>
              <a:t> </a:t>
            </a:r>
            <a:r>
              <a:rPr sz="3550" spc="-10" dirty="0">
                <a:latin typeface="Microsoft Sans Serif"/>
                <a:cs typeface="Microsoft Sans Serif"/>
              </a:rPr>
              <a:t>given</a:t>
            </a:r>
            <a:r>
              <a:rPr sz="3550" spc="35" dirty="0">
                <a:latin typeface="Microsoft Sans Serif"/>
                <a:cs typeface="Microsoft Sans Serif"/>
              </a:rPr>
              <a:t> </a:t>
            </a:r>
            <a:r>
              <a:rPr sz="3550" spc="-5" dirty="0">
                <a:latin typeface="Microsoft Sans Serif"/>
                <a:cs typeface="Microsoft Sans Serif"/>
              </a:rPr>
              <a:t>direction):</a:t>
            </a:r>
            <a:endParaRPr sz="355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101299"/>
              </a:lnSpc>
              <a:spcBef>
                <a:spcPts val="61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product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of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power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supplied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and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gain 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relative</a:t>
            </a:r>
            <a:r>
              <a:rPr sz="3200" spc="2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</a:t>
            </a:r>
            <a:r>
              <a:rPr sz="3200" spc="2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</a:t>
            </a:r>
            <a:r>
              <a:rPr sz="3200" spc="21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isotropic</a:t>
            </a:r>
            <a:r>
              <a:rPr sz="3200" spc="2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22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in</a:t>
            </a:r>
            <a:endParaRPr sz="3200">
              <a:latin typeface="Microsoft Sans Serif"/>
              <a:cs typeface="Microsoft Sans Serif"/>
            </a:endParaRPr>
          </a:p>
          <a:p>
            <a:pPr marL="352425">
              <a:lnSpc>
                <a:spcPts val="3695"/>
              </a:lnSpc>
            </a:pP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given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direction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190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654" y="484378"/>
            <a:ext cx="447675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5" dirty="0"/>
              <a:t>e.i.r.p.:</a:t>
            </a:r>
            <a:r>
              <a:rPr sz="4350" spc="20" dirty="0"/>
              <a:t> </a:t>
            </a:r>
            <a:r>
              <a:rPr sz="4350" spc="-5" dirty="0"/>
              <a:t>Example</a:t>
            </a:r>
            <a:r>
              <a:rPr sz="4350" dirty="0"/>
              <a:t> 1</a:t>
            </a:r>
            <a:endParaRPr sz="4350"/>
          </a:p>
        </p:txBody>
      </p:sp>
      <p:sp>
        <p:nvSpPr>
          <p:cNvPr id="3" name="object 3"/>
          <p:cNvSpPr txBox="1"/>
          <p:nvPr/>
        </p:nvSpPr>
        <p:spPr>
          <a:xfrm>
            <a:off x="7499095" y="1616709"/>
            <a:ext cx="240665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50" spc="-5" dirty="0">
                <a:latin typeface="Microsoft Sans Serif"/>
                <a:cs typeface="Microsoft Sans Serif"/>
              </a:rPr>
              <a:t>2</a:t>
            </a:r>
            <a:endParaRPr sz="3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36389" y="1941702"/>
            <a:ext cx="321945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8991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PFD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=</a:t>
            </a:r>
            <a:r>
              <a:rPr sz="2750" spc="4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e.i.r.p.</a:t>
            </a:r>
            <a:r>
              <a:rPr sz="2750" dirty="0">
                <a:latin typeface="Microsoft Sans Serif"/>
                <a:cs typeface="Microsoft Sans Serif"/>
              </a:rPr>
              <a:t>/</a:t>
            </a:r>
            <a:r>
              <a:rPr sz="2750" spc="-5" dirty="0">
                <a:latin typeface="Microsoft Sans Serif"/>
                <a:cs typeface="Microsoft Sans Serif"/>
              </a:rPr>
              <a:t>(</a:t>
            </a:r>
            <a:r>
              <a:rPr sz="2750" spc="5" dirty="0">
                <a:latin typeface="Microsoft Sans Serif"/>
                <a:cs typeface="Microsoft Sans Serif"/>
              </a:rPr>
              <a:t>4</a:t>
            </a:r>
            <a:r>
              <a:rPr sz="2750" spc="-15" dirty="0">
                <a:latin typeface="Symbol"/>
                <a:cs typeface="Symbol"/>
              </a:rPr>
              <a:t></a:t>
            </a:r>
            <a:r>
              <a:rPr sz="2750" spc="-5" dirty="0">
                <a:latin typeface="Microsoft Sans Serif"/>
                <a:cs typeface="Microsoft Sans Serif"/>
              </a:rPr>
              <a:t>d</a:t>
            </a:r>
            <a:r>
              <a:rPr sz="2750" dirty="0">
                <a:latin typeface="Microsoft Sans Serif"/>
                <a:cs typeface="Microsoft Sans Serif"/>
              </a:rPr>
              <a:t>	</a:t>
            </a:r>
            <a:r>
              <a:rPr sz="2750" spc="-5" dirty="0">
                <a:latin typeface="Microsoft Sans Serif"/>
                <a:cs typeface="Microsoft Sans Serif"/>
              </a:rPr>
              <a:t>)</a:t>
            </a:r>
            <a:endParaRPr sz="2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70723" y="2179447"/>
            <a:ext cx="230504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latin typeface="Microsoft Sans Serif"/>
                <a:cs typeface="Microsoft Sans Serif"/>
              </a:rPr>
              <a:t>2</a:t>
            </a:r>
            <a:endParaRPr sz="2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36389" y="3013075"/>
            <a:ext cx="21380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latin typeface="Microsoft Sans Serif"/>
                <a:cs typeface="Microsoft Sans Serif"/>
              </a:rPr>
              <a:t>-160</a:t>
            </a:r>
            <a:r>
              <a:rPr sz="2700" spc="1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dB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Symbol"/>
                <a:cs typeface="Symbol"/>
              </a:rPr>
              <a:t></a:t>
            </a:r>
            <a:r>
              <a:rPr sz="2700" spc="6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10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49033" y="2682367"/>
            <a:ext cx="584835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50" dirty="0">
                <a:latin typeface="Microsoft Sans Serif"/>
                <a:cs typeface="Microsoft Sans Serif"/>
              </a:rPr>
              <a:t>-</a:t>
            </a:r>
            <a:r>
              <a:rPr sz="3050" spc="-10" dirty="0">
                <a:latin typeface="Microsoft Sans Serif"/>
                <a:cs typeface="Microsoft Sans Serif"/>
              </a:rPr>
              <a:t>16</a:t>
            </a:r>
            <a:endParaRPr sz="30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0204" y="3319398"/>
            <a:ext cx="14605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latin typeface="Microsoft Sans Serif"/>
                <a:cs typeface="Microsoft Sans Serif"/>
              </a:rPr>
              <a:t>2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79289" y="3497707"/>
            <a:ext cx="120777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latin typeface="Microsoft Sans Serif"/>
                <a:cs typeface="Microsoft Sans Serif"/>
              </a:rPr>
              <a:t>W/(m</a:t>
            </a:r>
            <a:r>
              <a:rPr sz="1550" spc="465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*4kHz)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540" y="2014854"/>
            <a:ext cx="4283710" cy="38227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2425" marR="741680" indent="-340360">
              <a:lnSpc>
                <a:spcPts val="3080"/>
              </a:lnSpc>
              <a:spcBef>
                <a:spcPts val="43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What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the </a:t>
            </a:r>
            <a:r>
              <a:rPr sz="2800" spc="-5" dirty="0">
                <a:latin typeface="Microsoft Sans Serif"/>
                <a:cs typeface="Microsoft Sans Serif"/>
              </a:rPr>
              <a:t> maximum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e.i.r.p.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GEO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satellite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station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if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RR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impose</a:t>
            </a:r>
            <a:endParaRPr sz="2800">
              <a:latin typeface="Microsoft Sans Serif"/>
              <a:cs typeface="Microsoft Sans Serif"/>
            </a:endParaRPr>
          </a:p>
          <a:p>
            <a:pPr marL="352425">
              <a:lnSpc>
                <a:spcPts val="2505"/>
              </a:lnSpc>
              <a:tabLst>
                <a:tab pos="406844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PFD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20" dirty="0">
                <a:latin typeface="Microsoft Sans Serif"/>
                <a:cs typeface="Microsoft Sans Serif"/>
              </a:rPr>
              <a:t>l</a:t>
            </a:r>
            <a:r>
              <a:rPr sz="2800" spc="-15" dirty="0">
                <a:latin typeface="Microsoft Sans Serif"/>
                <a:cs typeface="Microsoft Sans Serif"/>
              </a:rPr>
              <a:t>i</a:t>
            </a:r>
            <a:r>
              <a:rPr sz="2800" spc="-10" dirty="0">
                <a:latin typeface="Microsoft Sans Serif"/>
                <a:cs typeface="Microsoft Sans Serif"/>
              </a:rPr>
              <a:t>mits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(</a:t>
            </a:r>
            <a:r>
              <a:rPr sz="2800" spc="-5" dirty="0">
                <a:latin typeface="Microsoft Sans Serif"/>
                <a:cs typeface="Microsoft Sans Serif"/>
              </a:rPr>
              <a:t>-1</a:t>
            </a:r>
            <a:r>
              <a:rPr sz="2800" dirty="0">
                <a:latin typeface="Microsoft Sans Serif"/>
                <a:cs typeface="Microsoft Sans Serif"/>
              </a:rPr>
              <a:t>6</a:t>
            </a:r>
            <a:r>
              <a:rPr sz="2800" spc="-5" dirty="0">
                <a:latin typeface="Microsoft Sans Serif"/>
                <a:cs typeface="Microsoft Sans Serif"/>
              </a:rPr>
              <a:t>0)</a:t>
            </a:r>
            <a:r>
              <a:rPr sz="2800" dirty="0">
                <a:latin typeface="Microsoft Sans Serif"/>
                <a:cs typeface="Microsoft Sans Serif"/>
              </a:rPr>
              <a:t>	</a:t>
            </a:r>
            <a:r>
              <a:rPr sz="2850" dirty="0">
                <a:latin typeface="Microsoft Sans Serif"/>
                <a:cs typeface="Microsoft Sans Serif"/>
              </a:rPr>
              <a:t>2</a:t>
            </a:r>
            <a:endParaRPr sz="2850">
              <a:latin typeface="Microsoft Sans Serif"/>
              <a:cs typeface="Microsoft Sans Serif"/>
            </a:endParaRPr>
          </a:p>
          <a:p>
            <a:pPr marR="347980" algn="ctr">
              <a:lnSpc>
                <a:spcPts val="2615"/>
              </a:lnSpc>
            </a:pPr>
            <a:r>
              <a:rPr sz="3100" spc="-5" dirty="0">
                <a:latin typeface="Microsoft Sans Serif"/>
                <a:cs typeface="Microsoft Sans Serif"/>
              </a:rPr>
              <a:t>2</a:t>
            </a:r>
            <a:endParaRPr sz="3100">
              <a:latin typeface="Microsoft Sans Serif"/>
              <a:cs typeface="Microsoft Sans Serif"/>
            </a:endParaRPr>
          </a:p>
          <a:p>
            <a:pPr marR="270510" algn="ctr">
              <a:lnSpc>
                <a:spcPts val="2800"/>
              </a:lnSpc>
              <a:tabLst>
                <a:tab pos="171894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dB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(W/(m	*4kHz))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at</a:t>
            </a:r>
            <a:endParaRPr sz="2800">
              <a:latin typeface="Microsoft Sans Serif"/>
              <a:cs typeface="Microsoft Sans Serif"/>
            </a:endParaRPr>
          </a:p>
          <a:p>
            <a:pPr marL="352425" marR="983615">
              <a:lnSpc>
                <a:spcPct val="91900"/>
              </a:lnSpc>
              <a:spcBef>
                <a:spcPts val="385"/>
              </a:spcBef>
            </a:pPr>
            <a:r>
              <a:rPr sz="2700" spc="-5" dirty="0">
                <a:latin typeface="Microsoft Sans Serif"/>
                <a:cs typeface="Microsoft Sans Serif"/>
              </a:rPr>
              <a:t>the</a:t>
            </a:r>
            <a:r>
              <a:rPr sz="2700" spc="4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earth</a:t>
            </a:r>
            <a:r>
              <a:rPr sz="2700" spc="1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surface </a:t>
            </a:r>
            <a:r>
              <a:rPr sz="2700" spc="-10" dirty="0">
                <a:latin typeface="Microsoft Sans Serif"/>
                <a:cs typeface="Microsoft Sans Serif"/>
              </a:rPr>
              <a:t>in </a:t>
            </a:r>
            <a:r>
              <a:rPr sz="2700" spc="-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Equator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(distance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35900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km)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?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38721" y="3566540"/>
            <a:ext cx="42799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spc="-5" dirty="0">
                <a:latin typeface="Microsoft Sans Serif"/>
                <a:cs typeface="Microsoft Sans Serif"/>
              </a:rPr>
              <a:t>15</a:t>
            </a:r>
            <a:endParaRPr sz="28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6389" y="3865245"/>
            <a:ext cx="257556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9584" algn="l"/>
                <a:tab pos="2317115" algn="l"/>
              </a:tabLst>
            </a:pPr>
            <a:r>
              <a:rPr sz="2600" dirty="0">
                <a:latin typeface="Microsoft Sans Serif"/>
                <a:cs typeface="Microsoft Sans Serif"/>
              </a:rPr>
              <a:t>d	~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1.</a:t>
            </a:r>
            <a:r>
              <a:rPr sz="2600" spc="-10" dirty="0">
                <a:latin typeface="Microsoft Sans Serif"/>
                <a:cs typeface="Microsoft Sans Serif"/>
              </a:rPr>
              <a:t>2</a:t>
            </a:r>
            <a:r>
              <a:rPr sz="2600" dirty="0">
                <a:latin typeface="Microsoft Sans Serif"/>
                <a:cs typeface="Microsoft Sans Serif"/>
              </a:rPr>
              <a:t>9*10	</a:t>
            </a:r>
            <a:r>
              <a:rPr sz="1450" dirty="0">
                <a:latin typeface="Microsoft Sans Serif"/>
                <a:cs typeface="Microsoft Sans Serif"/>
              </a:rPr>
              <a:t>m</a:t>
            </a:r>
            <a:r>
              <a:rPr sz="1300" spc="-5" dirty="0">
                <a:latin typeface="Microsoft Sans Serif"/>
                <a:cs typeface="Microsoft Sans Serif"/>
              </a:rPr>
              <a:t>2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44234" y="4115180"/>
            <a:ext cx="42799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spc="-5" dirty="0">
                <a:latin typeface="Microsoft Sans Serif"/>
                <a:cs typeface="Microsoft Sans Serif"/>
              </a:rPr>
              <a:t>15</a:t>
            </a:r>
            <a:endParaRPr sz="28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85589" y="4381880"/>
            <a:ext cx="255778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00">
              <a:lnSpc>
                <a:spcPts val="2280"/>
              </a:lnSpc>
              <a:spcBef>
                <a:spcPts val="105"/>
              </a:spcBef>
            </a:pPr>
            <a:r>
              <a:rPr sz="2600" spc="-10" dirty="0">
                <a:latin typeface="Microsoft Sans Serif"/>
                <a:cs typeface="Microsoft Sans Serif"/>
              </a:rPr>
              <a:t>4</a:t>
            </a:r>
            <a:r>
              <a:rPr sz="2600" spc="-10" dirty="0">
                <a:latin typeface="Symbol"/>
                <a:cs typeface="Symbol"/>
              </a:rPr>
              <a:t></a:t>
            </a:r>
            <a:r>
              <a:rPr sz="2600" spc="-10" dirty="0">
                <a:latin typeface="Microsoft Sans Serif"/>
                <a:cs typeface="Microsoft Sans Serif"/>
              </a:rPr>
              <a:t>d</a:t>
            </a:r>
            <a:r>
              <a:rPr sz="4275" spc="-15" baseline="40935" dirty="0">
                <a:latin typeface="Microsoft Sans Serif"/>
                <a:cs typeface="Microsoft Sans Serif"/>
              </a:rPr>
              <a:t>2</a:t>
            </a:r>
            <a:r>
              <a:rPr sz="4275" spc="-104" baseline="409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~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4*10</a:t>
            </a:r>
            <a:endParaRPr sz="2600">
              <a:latin typeface="Microsoft Sans Serif"/>
              <a:cs typeface="Microsoft Sans Serif"/>
            </a:endParaRPr>
          </a:p>
          <a:p>
            <a:pPr marR="30480" algn="r">
              <a:lnSpc>
                <a:spcPts val="860"/>
              </a:lnSpc>
            </a:pPr>
            <a:r>
              <a:rPr sz="1450" spc="-5" dirty="0">
                <a:latin typeface="Microsoft Sans Serif"/>
                <a:cs typeface="Microsoft Sans Serif"/>
              </a:rPr>
              <a:t>m</a:t>
            </a:r>
            <a:r>
              <a:rPr sz="1300" spc="-5" dirty="0">
                <a:latin typeface="Microsoft Sans Serif"/>
                <a:cs typeface="Microsoft Sans Serif"/>
              </a:rPr>
              <a:t>2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36389" y="4811648"/>
            <a:ext cx="319786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spc="-5" dirty="0">
                <a:latin typeface="Microsoft Sans Serif"/>
                <a:cs typeface="Microsoft Sans Serif"/>
              </a:rPr>
              <a:t>e.i.r.p.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~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0.4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W/4kHz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95131" y="6270050"/>
            <a:ext cx="343535" cy="24002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Times New Roman"/>
                <a:cs typeface="Times New Roman"/>
              </a:rPr>
              <a:t>191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8998" y="473709"/>
            <a:ext cx="13004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e.r.p.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4141"/>
            <a:ext cx="7640320" cy="265557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2425" marR="1129665" indent="-340360">
              <a:lnSpc>
                <a:spcPts val="4100"/>
              </a:lnSpc>
              <a:spcBef>
                <a:spcPts val="420"/>
              </a:spcBef>
              <a:buChar char="•"/>
              <a:tabLst>
                <a:tab pos="353060" algn="l"/>
              </a:tabLst>
            </a:pPr>
            <a:r>
              <a:rPr sz="3600" spc="-5" dirty="0">
                <a:latin typeface="Microsoft Sans Serif"/>
                <a:cs typeface="Microsoft Sans Serif"/>
              </a:rPr>
              <a:t>Effective</a:t>
            </a:r>
            <a:r>
              <a:rPr sz="3600" spc="30" dirty="0">
                <a:latin typeface="Microsoft Sans Serif"/>
                <a:cs typeface="Microsoft Sans Serif"/>
              </a:rPr>
              <a:t> </a:t>
            </a:r>
            <a:r>
              <a:rPr sz="3600" spc="-5" dirty="0">
                <a:latin typeface="Microsoft Sans Serif"/>
                <a:cs typeface="Microsoft Sans Serif"/>
              </a:rPr>
              <a:t>Radiated</a:t>
            </a:r>
            <a:r>
              <a:rPr sz="3600" spc="35" dirty="0">
                <a:latin typeface="Microsoft Sans Serif"/>
                <a:cs typeface="Microsoft Sans Serif"/>
              </a:rPr>
              <a:t> </a:t>
            </a:r>
            <a:r>
              <a:rPr sz="3600" spc="-5" dirty="0">
                <a:latin typeface="Microsoft Sans Serif"/>
                <a:cs typeface="Microsoft Sans Serif"/>
              </a:rPr>
              <a:t>Power</a:t>
            </a:r>
            <a:r>
              <a:rPr sz="3600" spc="30" dirty="0">
                <a:latin typeface="Microsoft Sans Serif"/>
                <a:cs typeface="Microsoft Sans Serif"/>
              </a:rPr>
              <a:t> </a:t>
            </a:r>
            <a:r>
              <a:rPr sz="3600" spc="-10" dirty="0">
                <a:latin typeface="Microsoft Sans Serif"/>
                <a:cs typeface="Microsoft Sans Serif"/>
              </a:rPr>
              <a:t>(in</a:t>
            </a:r>
            <a:r>
              <a:rPr sz="3600" spc="35" dirty="0">
                <a:latin typeface="Microsoft Sans Serif"/>
                <a:cs typeface="Microsoft Sans Serif"/>
              </a:rPr>
              <a:t> </a:t>
            </a:r>
            <a:r>
              <a:rPr sz="3600" spc="-5" dirty="0">
                <a:latin typeface="Microsoft Sans Serif"/>
                <a:cs typeface="Microsoft Sans Serif"/>
              </a:rPr>
              <a:t>a </a:t>
            </a:r>
            <a:r>
              <a:rPr sz="3600" spc="-944" dirty="0">
                <a:latin typeface="Microsoft Sans Serif"/>
                <a:cs typeface="Microsoft Sans Serif"/>
              </a:rPr>
              <a:t> </a:t>
            </a:r>
            <a:r>
              <a:rPr sz="3600" spc="-5" dirty="0">
                <a:latin typeface="Microsoft Sans Serif"/>
                <a:cs typeface="Microsoft Sans Serif"/>
              </a:rPr>
              <a:t>given</a:t>
            </a:r>
            <a:r>
              <a:rPr sz="3600" spc="45" dirty="0">
                <a:latin typeface="Microsoft Sans Serif"/>
                <a:cs typeface="Microsoft Sans Serif"/>
              </a:rPr>
              <a:t> </a:t>
            </a:r>
            <a:r>
              <a:rPr sz="3600" spc="-10" dirty="0">
                <a:latin typeface="Microsoft Sans Serif"/>
                <a:cs typeface="Microsoft Sans Serif"/>
              </a:rPr>
              <a:t>direction):</a:t>
            </a:r>
            <a:endParaRPr sz="36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105300"/>
              </a:lnSpc>
              <a:spcBef>
                <a:spcPts val="45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product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of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power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supplied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its</a:t>
            </a:r>
            <a:r>
              <a:rPr sz="3200" spc="5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gain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relative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to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endParaRPr sz="3200">
              <a:latin typeface="Microsoft Sans Serif"/>
              <a:cs typeface="Microsoft Sans Serif"/>
            </a:endParaRPr>
          </a:p>
          <a:p>
            <a:pPr marL="352425">
              <a:lnSpc>
                <a:spcPts val="3640"/>
              </a:lnSpc>
            </a:pPr>
            <a:r>
              <a:rPr sz="3200" spc="-5" dirty="0">
                <a:latin typeface="Microsoft Sans Serif"/>
                <a:cs typeface="Microsoft Sans Serif"/>
              </a:rPr>
              <a:t>half-wave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dipole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in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given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direction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7770" y="2683891"/>
            <a:ext cx="4189729" cy="137350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913765" marR="5080" indent="-901065">
              <a:lnSpc>
                <a:spcPct val="100899"/>
              </a:lnSpc>
              <a:spcBef>
                <a:spcPts val="55"/>
              </a:spcBef>
            </a:pPr>
            <a:r>
              <a:rPr dirty="0"/>
              <a:t>Chapter</a:t>
            </a:r>
            <a:r>
              <a:rPr spc="-25" dirty="0"/>
              <a:t> </a:t>
            </a:r>
            <a:r>
              <a:rPr spc="-5" dirty="0"/>
              <a:t>Sixteen: </a:t>
            </a:r>
            <a:r>
              <a:rPr spc="-1155" dirty="0"/>
              <a:t> </a:t>
            </a:r>
            <a:r>
              <a:rPr dirty="0"/>
              <a:t>Antennas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4514" y="473709"/>
            <a:ext cx="29483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6521"/>
            <a:ext cx="7856220" cy="388366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2425" marR="177165" indent="-340360">
              <a:lnSpc>
                <a:spcPts val="2720"/>
              </a:lnSpc>
              <a:spcBef>
                <a:spcPts val="32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antenna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interface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between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transmission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line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space</a:t>
            </a:r>
            <a:endParaRPr sz="2400">
              <a:latin typeface="Microsoft Sans Serif"/>
              <a:cs typeface="Microsoft Sans Serif"/>
            </a:endParaRPr>
          </a:p>
          <a:p>
            <a:pPr marL="352425" marR="612775" indent="-340360">
              <a:lnSpc>
                <a:spcPts val="2770"/>
              </a:lnSpc>
              <a:spcBef>
                <a:spcPts val="89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passive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devices;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radiated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cannot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greater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than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entering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transmitter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2770"/>
              </a:lnSpc>
              <a:spcBef>
                <a:spcPts val="90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When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speaking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i="1" spc="-5" dirty="0">
                <a:latin typeface="Arial"/>
                <a:cs typeface="Arial"/>
              </a:rPr>
              <a:t>gain</a:t>
            </a:r>
            <a:r>
              <a:rPr sz="2400" i="1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gain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refers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idea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that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certain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are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better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than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others</a:t>
            </a:r>
            <a:endParaRPr sz="2400">
              <a:latin typeface="Microsoft Sans Serif"/>
              <a:cs typeface="Microsoft Sans Serif"/>
            </a:endParaRPr>
          </a:p>
          <a:p>
            <a:pPr marL="352425" marR="447040" indent="-340360">
              <a:lnSpc>
                <a:spcPts val="2710"/>
              </a:lnSpc>
              <a:spcBef>
                <a:spcPts val="94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reciprocal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-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design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works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for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receiving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systems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for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transmitting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systems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3385" y="473709"/>
            <a:ext cx="42513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Simple</a:t>
            </a:r>
            <a:r>
              <a:rPr spc="-5" dirty="0"/>
              <a:t> 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792094"/>
            <a:ext cx="7148830" cy="21856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52425" marR="476250" indent="-340360">
              <a:lnSpc>
                <a:spcPct val="96800"/>
              </a:lnSpc>
              <a:spcBef>
                <a:spcPts val="20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Isotropic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Radiator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would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all </a:t>
            </a:r>
            <a:r>
              <a:rPr sz="2800" spc="-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power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delivered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equally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all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directions</a:t>
            </a:r>
            <a:endParaRPr sz="27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3254"/>
              </a:lnSpc>
              <a:spcBef>
                <a:spcPts val="87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isotropic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radiator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would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also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60" dirty="0">
                <a:latin typeface="Microsoft Sans Serif"/>
                <a:cs typeface="Microsoft Sans Serif"/>
              </a:rPr>
              <a:t> </a:t>
            </a:r>
            <a:r>
              <a:rPr sz="2800" i="1" spc="-5" dirty="0">
                <a:latin typeface="Arial"/>
                <a:cs typeface="Arial"/>
              </a:rPr>
              <a:t>point</a:t>
            </a:r>
            <a:endParaRPr sz="2800">
              <a:latin typeface="Arial"/>
              <a:cs typeface="Arial"/>
            </a:endParaRPr>
          </a:p>
          <a:p>
            <a:pPr marL="352425">
              <a:lnSpc>
                <a:spcPts val="3135"/>
              </a:lnSpc>
            </a:pPr>
            <a:r>
              <a:rPr sz="2700" i="1" dirty="0">
                <a:latin typeface="Arial"/>
                <a:cs typeface="Arial"/>
              </a:rPr>
              <a:t>source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545" y="1764919"/>
            <a:ext cx="54959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30" dirty="0"/>
              <a:t> </a:t>
            </a:r>
            <a:r>
              <a:rPr spc="-5" dirty="0"/>
              <a:t>Half-Wave</a:t>
            </a:r>
            <a:r>
              <a:rPr spc="35" dirty="0"/>
              <a:t> </a:t>
            </a:r>
            <a:r>
              <a:rPr spc="-10" dirty="0"/>
              <a:t>Dipole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560447"/>
            <a:ext cx="7183120" cy="33769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ts val="3210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more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practical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half-wave</a:t>
            </a:r>
            <a:endParaRPr sz="2800">
              <a:latin typeface="Microsoft Sans Serif"/>
              <a:cs typeface="Microsoft Sans Serif"/>
            </a:endParaRPr>
          </a:p>
          <a:p>
            <a:pPr marL="352425">
              <a:lnSpc>
                <a:spcPts val="3090"/>
              </a:lnSpc>
            </a:pPr>
            <a:r>
              <a:rPr sz="2700" spc="-10" dirty="0">
                <a:latin typeface="Microsoft Sans Serif"/>
                <a:cs typeface="Microsoft Sans Serif"/>
              </a:rPr>
              <a:t>dipole</a:t>
            </a:r>
            <a:endParaRPr sz="27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309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Dipole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simply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means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two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parts</a:t>
            </a:r>
            <a:endParaRPr sz="2800">
              <a:latin typeface="Microsoft Sans Serif"/>
              <a:cs typeface="Microsoft Sans Serif"/>
            </a:endParaRPr>
          </a:p>
          <a:p>
            <a:pPr marL="352425" marR="929640" indent="-340360">
              <a:lnSpc>
                <a:spcPct val="90500"/>
              </a:lnSpc>
              <a:spcBef>
                <a:spcPts val="5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dipole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does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not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have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one-half </a:t>
            </a:r>
            <a:r>
              <a:rPr sz="2800" spc="-7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wavelength,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but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that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length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handy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for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impedance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matching</a:t>
            </a:r>
            <a:endParaRPr sz="27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3070"/>
              </a:lnSpc>
              <a:spcBef>
                <a:spcPts val="61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half-wave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dipole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sometimes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referred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i="1" spc="-5" dirty="0">
                <a:latin typeface="Arial"/>
                <a:cs typeface="Arial"/>
              </a:rPr>
              <a:t>Hertz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9790" y="3843654"/>
            <a:ext cx="211454" cy="266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5400" y="4382134"/>
            <a:ext cx="3987800" cy="213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7086" y="1314957"/>
            <a:ext cx="5991860" cy="129794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209165" marR="5080" indent="-2196465">
              <a:lnSpc>
                <a:spcPts val="4730"/>
              </a:lnSpc>
              <a:spcBef>
                <a:spcPts val="720"/>
              </a:spcBef>
            </a:pPr>
            <a:r>
              <a:rPr spc="-5" dirty="0"/>
              <a:t>Basics</a:t>
            </a:r>
            <a:r>
              <a:rPr spc="30" dirty="0"/>
              <a:t> </a:t>
            </a:r>
            <a:r>
              <a:rPr dirty="0"/>
              <a:t>of</a:t>
            </a:r>
            <a:r>
              <a:rPr spc="35" dirty="0"/>
              <a:t> </a:t>
            </a:r>
            <a:r>
              <a:rPr dirty="0"/>
              <a:t>the</a:t>
            </a:r>
            <a:r>
              <a:rPr spc="35" dirty="0"/>
              <a:t> </a:t>
            </a:r>
            <a:r>
              <a:rPr spc="-5" dirty="0"/>
              <a:t>Half-Wave </a:t>
            </a:r>
            <a:r>
              <a:rPr spc="-1150" dirty="0"/>
              <a:t> </a:t>
            </a:r>
            <a:r>
              <a:rPr spc="-10" dirty="0"/>
              <a:t>Dipole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6691" y="2563494"/>
            <a:ext cx="7280909" cy="121983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35280" marR="5080" indent="-335280">
              <a:lnSpc>
                <a:spcPct val="91700"/>
              </a:lnSpc>
              <a:spcBef>
                <a:spcPts val="370"/>
              </a:spcBef>
              <a:buChar char="•"/>
              <a:tabLst>
                <a:tab pos="335280" algn="l"/>
                <a:tab pos="335915" algn="l"/>
              </a:tabLst>
            </a:pPr>
            <a:r>
              <a:rPr sz="2750" spc="-10" dirty="0">
                <a:latin typeface="Microsoft Sans Serif"/>
                <a:cs typeface="Microsoft Sans Serif"/>
              </a:rPr>
              <a:t>Typically,</a:t>
            </a:r>
            <a:r>
              <a:rPr sz="2750" spc="4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the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length</a:t>
            </a:r>
            <a:r>
              <a:rPr sz="2750" spc="4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of</a:t>
            </a:r>
            <a:r>
              <a:rPr sz="2750" spc="4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half-wave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dipole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is </a:t>
            </a:r>
            <a:r>
              <a:rPr sz="2750" spc="-5" dirty="0">
                <a:latin typeface="Microsoft Sans Serif"/>
                <a:cs typeface="Microsoft Sans Serif"/>
              </a:rPr>
              <a:t> 95%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of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one-half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the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wavelength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measured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in </a:t>
            </a:r>
            <a:r>
              <a:rPr sz="2750" spc="-71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free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space: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24780" y="3711320"/>
            <a:ext cx="11620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i="1" dirty="0">
                <a:latin typeface="Times New Roman"/>
                <a:cs typeface="Times New Roman"/>
              </a:rPr>
              <a:t>f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7063" y="3451986"/>
            <a:ext cx="698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•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03242" y="3298063"/>
            <a:ext cx="54864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00" spc="-765" dirty="0">
                <a:latin typeface="Symbol"/>
                <a:cs typeface="Symbol"/>
              </a:rPr>
              <a:t>□</a:t>
            </a:r>
            <a:r>
              <a:rPr sz="1900" spc="-90" dirty="0">
                <a:latin typeface="Times New Roman"/>
                <a:cs typeface="Times New Roman"/>
              </a:rPr>
              <a:t> </a:t>
            </a:r>
            <a:r>
              <a:rPr sz="4125" i="1" spc="-112" baseline="-26262" dirty="0">
                <a:latin typeface="Times New Roman"/>
                <a:cs typeface="Times New Roman"/>
              </a:rPr>
              <a:t>c</a:t>
            </a:r>
            <a:r>
              <a:rPr sz="2000" spc="-60" dirty="0">
                <a:latin typeface="Symbol"/>
                <a:cs typeface="Symbol"/>
              </a:rPr>
              <a:t></a:t>
            </a:r>
            <a:endParaRPr sz="20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140" y="879093"/>
            <a:ext cx="8069580" cy="4372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225" indent="-340360">
              <a:lnSpc>
                <a:spcPct val="100000"/>
              </a:lnSpc>
              <a:spcBef>
                <a:spcPts val="95"/>
              </a:spcBef>
              <a:buChar char="•"/>
              <a:tabLst>
                <a:tab pos="403225" algn="l"/>
                <a:tab pos="403860" algn="l"/>
              </a:tabLst>
            </a:pPr>
            <a:r>
              <a:rPr sz="1650" dirty="0">
                <a:latin typeface="Microsoft Sans Serif"/>
                <a:cs typeface="Microsoft Sans Serif"/>
              </a:rPr>
              <a:t>The</a:t>
            </a:r>
            <a:r>
              <a:rPr sz="1650" spc="55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half</a:t>
            </a:r>
            <a:r>
              <a:rPr sz="2850" spc="-7" baseline="-11695" dirty="0">
                <a:latin typeface="Microsoft Sans Serif"/>
                <a:cs typeface="Microsoft Sans Serif"/>
              </a:rPr>
              <a:t>Radiation</a:t>
            </a:r>
            <a:r>
              <a:rPr sz="1650" spc="-5" dirty="0">
                <a:latin typeface="Microsoft Sans Serif"/>
                <a:cs typeface="Microsoft Sans Serif"/>
              </a:rPr>
              <a:t>-wavedipoledoes</a:t>
            </a:r>
            <a:r>
              <a:rPr sz="2850" spc="-7" baseline="-11695" dirty="0">
                <a:latin typeface="Microsoft Sans Serif"/>
                <a:cs typeface="Microsoft Sans Serif"/>
              </a:rPr>
              <a:t>Resistance</a:t>
            </a:r>
            <a:r>
              <a:rPr sz="1650" spc="-5" dirty="0">
                <a:latin typeface="Microsoft Sans Serif"/>
                <a:cs typeface="Microsoft Sans Serif"/>
              </a:rPr>
              <a:t>notdissipatepower,</a:t>
            </a:r>
            <a:endParaRPr sz="16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har char="•"/>
            </a:pPr>
            <a:endParaRPr sz="2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•"/>
            </a:pPr>
            <a:endParaRPr sz="1850">
              <a:latin typeface="Microsoft Sans Serif"/>
              <a:cs typeface="Microsoft Sans Serif"/>
            </a:endParaRPr>
          </a:p>
          <a:p>
            <a:pPr marL="403225">
              <a:lnSpc>
                <a:spcPct val="100000"/>
              </a:lnSpc>
            </a:pPr>
            <a:r>
              <a:rPr sz="1650" dirty="0">
                <a:latin typeface="Microsoft Sans Serif"/>
                <a:cs typeface="Microsoft Sans Serif"/>
              </a:rPr>
              <a:t>assuming</a:t>
            </a:r>
            <a:r>
              <a:rPr sz="1650" spc="-15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lossless</a:t>
            </a:r>
            <a:r>
              <a:rPr sz="1650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material</a:t>
            </a:r>
            <a:endParaRPr sz="16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Microsoft Sans Serif"/>
              <a:cs typeface="Microsoft Sans Serif"/>
            </a:endParaRPr>
          </a:p>
          <a:p>
            <a:pPr marL="403225" indent="-340360">
              <a:lnSpc>
                <a:spcPct val="100000"/>
              </a:lnSpc>
              <a:buChar char="•"/>
              <a:tabLst>
                <a:tab pos="403225" algn="l"/>
                <a:tab pos="403860" algn="l"/>
              </a:tabLst>
            </a:pPr>
            <a:r>
              <a:rPr sz="2400" dirty="0">
                <a:latin typeface="Microsoft Sans Serif"/>
                <a:cs typeface="Microsoft Sans Serif"/>
              </a:rPr>
              <a:t>It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will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space</a:t>
            </a:r>
            <a:endParaRPr sz="2400">
              <a:latin typeface="Microsoft Sans Serif"/>
              <a:cs typeface="Microsoft Sans Serif"/>
            </a:endParaRPr>
          </a:p>
          <a:p>
            <a:pPr marL="403225" marR="17780" indent="-340360">
              <a:lnSpc>
                <a:spcPts val="2640"/>
              </a:lnSpc>
              <a:spcBef>
                <a:spcPts val="565"/>
              </a:spcBef>
              <a:buChar char="•"/>
              <a:tabLst>
                <a:tab pos="403225" algn="l"/>
                <a:tab pos="4038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effect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on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feedpoint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resistance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loss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taken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place</a:t>
            </a:r>
            <a:endParaRPr sz="2400">
              <a:latin typeface="Microsoft Sans Serif"/>
              <a:cs typeface="Microsoft Sans Serif"/>
            </a:endParaRPr>
          </a:p>
          <a:p>
            <a:pPr marL="403225" marR="186055" indent="-340360">
              <a:lnSpc>
                <a:spcPts val="2640"/>
              </a:lnSpc>
              <a:spcBef>
                <a:spcPts val="480"/>
              </a:spcBef>
              <a:buChar char="•"/>
              <a:tabLst>
                <a:tab pos="403225" algn="l"/>
                <a:tab pos="4038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half-wave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looks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like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resistance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70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ohms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its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feedpoint</a:t>
            </a:r>
            <a:endParaRPr sz="2400">
              <a:latin typeface="Microsoft Sans Serif"/>
              <a:cs typeface="Microsoft Sans Serif"/>
            </a:endParaRPr>
          </a:p>
          <a:p>
            <a:pPr marL="403225" marR="181610" indent="-340360">
              <a:lnSpc>
                <a:spcPct val="91300"/>
              </a:lnSpc>
              <a:spcBef>
                <a:spcPts val="405"/>
              </a:spcBef>
              <a:buChar char="•"/>
              <a:tabLst>
                <a:tab pos="403225" algn="l"/>
                <a:tab pos="4038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9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portion</a:t>
            </a:r>
            <a:r>
              <a:rPr sz="2400" spc="1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of</a:t>
            </a:r>
            <a:r>
              <a:rPr sz="2400" spc="10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</a:t>
            </a:r>
            <a:r>
              <a:rPr sz="2400" spc="1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antenna‘s</a:t>
            </a:r>
            <a:r>
              <a:rPr sz="2400" spc="1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input</a:t>
            </a:r>
            <a:r>
              <a:rPr sz="2400" spc="11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impedance</a:t>
            </a:r>
            <a:r>
              <a:rPr sz="2400" spc="1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that</a:t>
            </a:r>
            <a:r>
              <a:rPr sz="2400" spc="110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is </a:t>
            </a:r>
            <a:r>
              <a:rPr sz="2400" spc="-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due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into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space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is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known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55" dirty="0">
                <a:latin typeface="Microsoft Sans Serif"/>
                <a:cs typeface="Microsoft Sans Serif"/>
              </a:rPr>
              <a:t> </a:t>
            </a:r>
            <a:r>
              <a:rPr sz="2400" b="1" dirty="0">
                <a:latin typeface="Arial"/>
                <a:cs typeface="Arial"/>
              </a:rPr>
              <a:t>radiation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resistance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753" y="473709"/>
            <a:ext cx="59594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15" dirty="0"/>
              <a:t> </a:t>
            </a:r>
            <a:r>
              <a:rPr spc="-5" dirty="0"/>
              <a:t>Characteristics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6522"/>
            <a:ext cx="7519670" cy="2181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ts val="3254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should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apparent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that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endParaRPr sz="2800">
              <a:latin typeface="Microsoft Sans Serif"/>
              <a:cs typeface="Microsoft Sans Serif"/>
            </a:endParaRPr>
          </a:p>
          <a:p>
            <a:pPr marL="352425">
              <a:lnSpc>
                <a:spcPts val="3135"/>
              </a:lnSpc>
            </a:pPr>
            <a:r>
              <a:rPr sz="2700" spc="-5" dirty="0">
                <a:latin typeface="Microsoft Sans Serif"/>
                <a:cs typeface="Microsoft Sans Serif"/>
              </a:rPr>
              <a:t>various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directions</a:t>
            </a:r>
            <a:endParaRPr sz="2700">
              <a:latin typeface="Microsoft Sans Serif"/>
              <a:cs typeface="Microsoft Sans Serif"/>
            </a:endParaRPr>
          </a:p>
          <a:p>
            <a:pPr marL="352425" marR="179070" indent="-340360">
              <a:lnSpc>
                <a:spcPct val="97500"/>
              </a:lnSpc>
              <a:spcBef>
                <a:spcPts val="99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terms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applied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isotropic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half-wave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dipole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antennas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are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also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applied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other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antenna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designs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854" y="473709"/>
            <a:ext cx="5525770" cy="1336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5160"/>
              </a:lnSpc>
              <a:spcBef>
                <a:spcPts val="105"/>
              </a:spcBef>
            </a:pPr>
            <a:r>
              <a:rPr spc="-5" dirty="0"/>
              <a:t>Basic</a:t>
            </a:r>
            <a:r>
              <a:rPr spc="30" dirty="0"/>
              <a:t> </a:t>
            </a:r>
            <a:r>
              <a:rPr spc="-5" dirty="0"/>
              <a:t>Antenna</a:t>
            </a:r>
            <a:r>
              <a:rPr spc="30" dirty="0"/>
              <a:t> </a:t>
            </a:r>
            <a:r>
              <a:rPr dirty="0"/>
              <a:t>Theory</a:t>
            </a:r>
          </a:p>
          <a:p>
            <a:pPr marL="368935" algn="ctr">
              <a:lnSpc>
                <a:spcPts val="5160"/>
              </a:lnSpc>
            </a:pPr>
            <a:r>
              <a:rPr dirty="0"/>
              <a:t>Purpose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202307"/>
            <a:ext cx="7487284" cy="18135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2425" marR="799465" indent="-340360">
              <a:lnSpc>
                <a:spcPts val="3529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to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refresh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basic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concepts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related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physics</a:t>
            </a:r>
            <a:endParaRPr sz="3200">
              <a:latin typeface="Microsoft Sans Serif"/>
              <a:cs typeface="Microsoft Sans Serif"/>
            </a:endParaRPr>
          </a:p>
          <a:p>
            <a:pPr marL="759460" marR="5080" indent="-287020">
              <a:lnSpc>
                <a:spcPts val="3090"/>
              </a:lnSpc>
              <a:spcBef>
                <a:spcPts val="525"/>
              </a:spcBef>
            </a:pPr>
            <a:r>
              <a:rPr sz="2750" spc="720" dirty="0">
                <a:latin typeface="Microsoft Sans Serif"/>
                <a:cs typeface="Microsoft Sans Serif"/>
              </a:rPr>
              <a:t>– </a:t>
            </a:r>
            <a:r>
              <a:rPr sz="2750" spc="-5" dirty="0">
                <a:latin typeface="Microsoft Sans Serif"/>
                <a:cs typeface="Microsoft Sans Serif"/>
              </a:rPr>
              <a:t>needed to understand better the operation </a:t>
            </a:r>
            <a:r>
              <a:rPr sz="275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and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design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of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microwave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links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and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systems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2212" y="473709"/>
            <a:ext cx="70472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30" dirty="0"/>
              <a:t> </a:t>
            </a:r>
            <a:r>
              <a:rPr spc="-5" dirty="0"/>
              <a:t>largest</a:t>
            </a:r>
            <a:r>
              <a:rPr spc="35" dirty="0"/>
              <a:t> </a:t>
            </a:r>
            <a:r>
              <a:rPr spc="-5" dirty="0"/>
              <a:t>radio</a:t>
            </a:r>
            <a:r>
              <a:rPr spc="35" dirty="0"/>
              <a:t> </a:t>
            </a:r>
            <a:r>
              <a:rPr spc="-5" dirty="0"/>
              <a:t>telescopes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2617"/>
            <a:ext cx="7549515" cy="30213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66065" marR="213360" indent="-266065" algn="just">
              <a:lnSpc>
                <a:spcPct val="99100"/>
              </a:lnSpc>
              <a:spcBef>
                <a:spcPts val="140"/>
              </a:spcBef>
              <a:buChar char="•"/>
              <a:tabLst>
                <a:tab pos="266065" algn="l"/>
              </a:tabLst>
            </a:pPr>
            <a:r>
              <a:rPr sz="3150" dirty="0">
                <a:latin typeface="Microsoft Sans Serif"/>
                <a:cs typeface="Microsoft Sans Serif"/>
              </a:rPr>
              <a:t>Max </a:t>
            </a:r>
            <a:r>
              <a:rPr sz="3150" spc="-10" dirty="0">
                <a:latin typeface="Microsoft Sans Serif"/>
                <a:cs typeface="Microsoft Sans Serif"/>
              </a:rPr>
              <a:t>Plank </a:t>
            </a:r>
            <a:r>
              <a:rPr sz="3150" spc="-5" dirty="0">
                <a:latin typeface="Microsoft Sans Serif"/>
                <a:cs typeface="Microsoft Sans Serif"/>
              </a:rPr>
              <a:t>Institüt </a:t>
            </a:r>
            <a:r>
              <a:rPr sz="3150" dirty="0">
                <a:latin typeface="Microsoft Sans Serif"/>
                <a:cs typeface="Microsoft Sans Serif"/>
              </a:rPr>
              <a:t>für </a:t>
            </a:r>
            <a:r>
              <a:rPr sz="3150" spc="-5" dirty="0">
                <a:latin typeface="Microsoft Sans Serif"/>
                <a:cs typeface="Microsoft Sans Serif"/>
              </a:rPr>
              <a:t>Radioastronomie </a:t>
            </a:r>
            <a:r>
              <a:rPr sz="315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radio telescope, Effelsberg </a:t>
            </a:r>
            <a:r>
              <a:rPr sz="3150" dirty="0">
                <a:latin typeface="Microsoft Sans Serif"/>
                <a:cs typeface="Microsoft Sans Serif"/>
              </a:rPr>
              <a:t>(Germany), </a:t>
            </a:r>
            <a:r>
              <a:rPr sz="3150" spc="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100-m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paraboloidal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reflector</a:t>
            </a:r>
            <a:endParaRPr sz="3150">
              <a:latin typeface="Microsoft Sans Serif"/>
              <a:cs typeface="Microsoft Sans Serif"/>
            </a:endParaRPr>
          </a:p>
          <a:p>
            <a:pPr marL="352425" marR="5080" indent="-340360" algn="just">
              <a:lnSpc>
                <a:spcPts val="3660"/>
              </a:lnSpc>
              <a:spcBef>
                <a:spcPts val="1300"/>
              </a:spcBef>
              <a:buChar char="•"/>
              <a:tabLst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The Green </a:t>
            </a:r>
            <a:r>
              <a:rPr sz="3200" spc="-5" dirty="0">
                <a:latin typeface="Microsoft Sans Serif"/>
                <a:cs typeface="Microsoft Sans Serif"/>
              </a:rPr>
              <a:t>Bank Telescope (the 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National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Radio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Astronomy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Observatory)</a:t>
            </a:r>
            <a:endParaRPr sz="3200">
              <a:latin typeface="Microsoft Sans Serif"/>
              <a:cs typeface="Microsoft Sans Serif"/>
            </a:endParaRPr>
          </a:p>
          <a:p>
            <a:pPr marL="352425" algn="just">
              <a:lnSpc>
                <a:spcPts val="3690"/>
              </a:lnSpc>
            </a:pPr>
            <a:r>
              <a:rPr sz="3200" spc="840" dirty="0">
                <a:latin typeface="Microsoft Sans Serif"/>
                <a:cs typeface="Microsoft Sans Serif"/>
              </a:rPr>
              <a:t>–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paraboloid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of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aperture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100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m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6185103"/>
            <a:ext cx="1936114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Microsoft Sans Serif"/>
                <a:cs typeface="Microsoft Sans Serif"/>
              </a:rPr>
              <a:t>Source: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adapted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from </a:t>
            </a:r>
            <a:r>
              <a:rPr sz="950" spc="-5" dirty="0">
                <a:latin typeface="Microsoft Sans Serif"/>
                <a:cs typeface="Microsoft Sans Serif"/>
              </a:rPr>
              <a:t>N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Gregorieva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70823" y="6165291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20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1600" y="2819400"/>
            <a:ext cx="2476500" cy="2540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9838" y="473709"/>
            <a:ext cx="46247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Radiation</a:t>
            </a:r>
            <a:r>
              <a:rPr dirty="0"/>
              <a:t> </a:t>
            </a:r>
            <a:r>
              <a:rPr spc="-5" dirty="0"/>
              <a:t>Patterns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340" y="2555875"/>
            <a:ext cx="3687445" cy="417004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52425" marR="5080" indent="-340360">
              <a:lnSpc>
                <a:spcPts val="2770"/>
              </a:lnSpc>
              <a:spcBef>
                <a:spcPts val="28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coordinates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shown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three-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dimensional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diagrams</a:t>
            </a:r>
            <a:endParaRPr sz="2400">
              <a:latin typeface="Microsoft Sans Serif"/>
              <a:cs typeface="Microsoft Sans Serif"/>
            </a:endParaRPr>
          </a:p>
          <a:p>
            <a:pPr marL="352425" marR="51435" indent="-340360">
              <a:lnSpc>
                <a:spcPct val="101899"/>
              </a:lnSpc>
              <a:spcBef>
                <a:spcPts val="545"/>
              </a:spcBef>
              <a:buChar char="•"/>
              <a:tabLst>
                <a:tab pos="352425" algn="l"/>
                <a:tab pos="353060" algn="l"/>
              </a:tabLst>
            </a:pPr>
            <a:r>
              <a:rPr sz="2350" dirty="0">
                <a:latin typeface="Microsoft Sans Serif"/>
                <a:cs typeface="Microsoft Sans Serif"/>
              </a:rPr>
              <a:t>The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angle</a:t>
            </a:r>
            <a:r>
              <a:rPr sz="235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Symbol"/>
                <a:cs typeface="Symbol"/>
              </a:rPr>
              <a:t></a:t>
            </a:r>
            <a:r>
              <a:rPr sz="2350" spc="45" dirty="0">
                <a:latin typeface="Times New Roman"/>
                <a:cs typeface="Times New Roman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is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measured </a:t>
            </a:r>
            <a:r>
              <a:rPr sz="2350" spc="-61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from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i="1" dirty="0">
                <a:latin typeface="Arial"/>
                <a:cs typeface="Arial"/>
              </a:rPr>
              <a:t>x </a:t>
            </a:r>
            <a:r>
              <a:rPr sz="2350" spc="-10" dirty="0">
                <a:latin typeface="Microsoft Sans Serif"/>
                <a:cs typeface="Microsoft Sans Serif"/>
              </a:rPr>
              <a:t>axis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in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direction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of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the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i="1" dirty="0">
                <a:latin typeface="Arial"/>
                <a:cs typeface="Arial"/>
              </a:rPr>
              <a:t>y</a:t>
            </a:r>
            <a:r>
              <a:rPr sz="2350" i="1" spc="-10" dirty="0">
                <a:latin typeface="Arial"/>
                <a:cs typeface="Arial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axis</a:t>
            </a:r>
            <a:endParaRPr sz="2350">
              <a:latin typeface="Microsoft Sans Serif"/>
              <a:cs typeface="Microsoft Sans Serif"/>
            </a:endParaRPr>
          </a:p>
          <a:p>
            <a:pPr marL="352425" marR="327660" indent="-340360">
              <a:lnSpc>
                <a:spcPct val="98300"/>
              </a:lnSpc>
              <a:spcBef>
                <a:spcPts val="82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i="1" dirty="0">
                <a:latin typeface="Arial"/>
                <a:cs typeface="Arial"/>
              </a:rPr>
              <a:t>z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axis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vertical,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angle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Symbol"/>
                <a:cs typeface="Symbol"/>
              </a:rPr>
              <a:t>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usually </a:t>
            </a:r>
            <a:r>
              <a:rPr sz="2400" spc="-5" dirty="0">
                <a:latin typeface="Microsoft Sans Serif"/>
                <a:cs typeface="Microsoft Sans Serif"/>
              </a:rPr>
              <a:t> measured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horizontal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plane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zenith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270" y="3333115"/>
            <a:ext cx="8001000" cy="26987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4904" y="1612138"/>
            <a:ext cx="66446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Plotting</a:t>
            </a:r>
            <a:r>
              <a:rPr spc="20" dirty="0"/>
              <a:t> </a:t>
            </a:r>
            <a:r>
              <a:rPr spc="-5" dirty="0"/>
              <a:t>Radiation</a:t>
            </a:r>
            <a:r>
              <a:rPr spc="20" dirty="0"/>
              <a:t> </a:t>
            </a:r>
            <a:r>
              <a:rPr spc="-5" dirty="0"/>
              <a:t>Patterns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2554350"/>
            <a:ext cx="791400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ts val="3254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Typical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radiation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patters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displayed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polar</a:t>
            </a:r>
            <a:endParaRPr sz="2800">
              <a:latin typeface="Microsoft Sans Serif"/>
              <a:cs typeface="Microsoft Sans Serif"/>
            </a:endParaRPr>
          </a:p>
          <a:p>
            <a:pPr marL="352425">
              <a:lnSpc>
                <a:spcPts val="3135"/>
              </a:lnSpc>
            </a:pPr>
            <a:r>
              <a:rPr sz="2700" spc="-5" dirty="0">
                <a:latin typeface="Microsoft Sans Serif"/>
                <a:cs typeface="Microsoft Sans Serif"/>
              </a:rPr>
              <a:t>plot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2665729"/>
            <a:ext cx="3296284" cy="34671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7917" y="473709"/>
            <a:ext cx="48729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Gain</a:t>
            </a:r>
            <a:r>
              <a:rPr spc="15" dirty="0"/>
              <a:t> </a:t>
            </a:r>
            <a:r>
              <a:rPr dirty="0"/>
              <a:t>and</a:t>
            </a:r>
            <a:r>
              <a:rPr spc="35" dirty="0"/>
              <a:t> </a:t>
            </a:r>
            <a:r>
              <a:rPr spc="-10" dirty="0"/>
              <a:t>Directivity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2715894"/>
            <a:ext cx="3627754" cy="3022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2425" marR="142875" indent="-340360" algn="just">
              <a:lnSpc>
                <a:spcPct val="99000"/>
              </a:lnSpc>
              <a:spcBef>
                <a:spcPts val="130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In antennas, power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gain </a:t>
            </a:r>
            <a:r>
              <a:rPr sz="2700" spc="-10" dirty="0">
                <a:latin typeface="Microsoft Sans Serif"/>
                <a:cs typeface="Microsoft Sans Serif"/>
              </a:rPr>
              <a:t>in </a:t>
            </a:r>
            <a:r>
              <a:rPr sz="2700" spc="-5" dirty="0">
                <a:latin typeface="Microsoft Sans Serif"/>
                <a:cs typeface="Microsoft Sans Serif"/>
              </a:rPr>
              <a:t>one direction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is </a:t>
            </a:r>
            <a:r>
              <a:rPr sz="2700" dirty="0">
                <a:latin typeface="Microsoft Sans Serif"/>
                <a:cs typeface="Microsoft Sans Serif"/>
              </a:rPr>
              <a:t>at the </a:t>
            </a:r>
            <a:r>
              <a:rPr sz="2700" spc="-5" dirty="0">
                <a:latin typeface="Microsoft Sans Serif"/>
                <a:cs typeface="Microsoft Sans Serif"/>
              </a:rPr>
              <a:t>expense </a:t>
            </a:r>
            <a:r>
              <a:rPr sz="2700" dirty="0">
                <a:latin typeface="Microsoft Sans Serif"/>
                <a:cs typeface="Microsoft Sans Serif"/>
              </a:rPr>
              <a:t>of 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losses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in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others</a:t>
            </a:r>
            <a:endParaRPr sz="2700">
              <a:latin typeface="Microsoft Sans Serif"/>
              <a:cs typeface="Microsoft Sans Serif"/>
            </a:endParaRPr>
          </a:p>
          <a:p>
            <a:pPr marL="352425" marR="5080" indent="-340360" algn="just">
              <a:lnSpc>
                <a:spcPct val="97500"/>
              </a:lnSpc>
              <a:spcBef>
                <a:spcPts val="102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Directivity </a:t>
            </a:r>
            <a:r>
              <a:rPr sz="2800" spc="-10" dirty="0">
                <a:latin typeface="Microsoft Sans Serif"/>
                <a:cs typeface="Microsoft Sans Serif"/>
              </a:rPr>
              <a:t>is </a:t>
            </a:r>
            <a:r>
              <a:rPr sz="2800" spc="-5" dirty="0">
                <a:latin typeface="Microsoft Sans Serif"/>
                <a:cs typeface="Microsoft Sans Serif"/>
              </a:rPr>
              <a:t>the gain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calculated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assuming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lossless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antenna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7667" y="473709"/>
            <a:ext cx="27920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Beamwidth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6522"/>
            <a:ext cx="7992745" cy="3206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9725" marR="703580" indent="-339725">
              <a:lnSpc>
                <a:spcPts val="3254"/>
              </a:lnSpc>
              <a:spcBef>
                <a:spcPts val="95"/>
              </a:spcBef>
              <a:buChar char="•"/>
              <a:tabLst>
                <a:tab pos="3397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directional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can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be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said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endParaRPr sz="2800">
              <a:latin typeface="Microsoft Sans Serif"/>
              <a:cs typeface="Microsoft Sans Serif"/>
            </a:endParaRPr>
          </a:p>
          <a:p>
            <a:pPr marR="760095" algn="ctr">
              <a:lnSpc>
                <a:spcPts val="3135"/>
              </a:lnSpc>
            </a:pPr>
            <a:r>
              <a:rPr sz="2700" spc="-5" dirty="0">
                <a:latin typeface="Microsoft Sans Serif"/>
                <a:cs typeface="Microsoft Sans Serif"/>
              </a:rPr>
              <a:t>beam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of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radiation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one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more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directions</a:t>
            </a:r>
            <a:endParaRPr sz="2700">
              <a:latin typeface="Microsoft Sans Serif"/>
              <a:cs typeface="Microsoft Sans Serif"/>
            </a:endParaRPr>
          </a:p>
          <a:p>
            <a:pPr marL="339725" marR="484505" indent="-339725">
              <a:lnSpc>
                <a:spcPts val="3254"/>
              </a:lnSpc>
              <a:spcBef>
                <a:spcPts val="835"/>
              </a:spcBef>
              <a:buChar char="•"/>
              <a:tabLst>
                <a:tab pos="3397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width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this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bean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defined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angle</a:t>
            </a:r>
            <a:endParaRPr sz="2800">
              <a:latin typeface="Microsoft Sans Serif"/>
              <a:cs typeface="Microsoft Sans Serif"/>
            </a:endParaRPr>
          </a:p>
          <a:p>
            <a:pPr marR="2837180" algn="ctr">
              <a:lnSpc>
                <a:spcPts val="3135"/>
              </a:lnSpc>
            </a:pPr>
            <a:r>
              <a:rPr sz="2700" spc="-5" dirty="0">
                <a:latin typeface="Microsoft Sans Serif"/>
                <a:cs typeface="Microsoft Sans Serif"/>
              </a:rPr>
              <a:t>between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its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half-power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points</a:t>
            </a:r>
            <a:endParaRPr sz="2700">
              <a:latin typeface="Microsoft Sans Serif"/>
              <a:cs typeface="Microsoft Sans Serif"/>
            </a:endParaRPr>
          </a:p>
          <a:p>
            <a:pPr marL="352425" marR="555625" indent="-340360">
              <a:lnSpc>
                <a:spcPts val="3170"/>
              </a:lnSpc>
              <a:spcBef>
                <a:spcPts val="114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half-wave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dipole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beamwidth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about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79º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one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plane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and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360º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other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5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Many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far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more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directional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than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this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1600" y="2666364"/>
            <a:ext cx="3505200" cy="33940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40966" y="1558797"/>
            <a:ext cx="48704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Front-to-Back</a:t>
            </a:r>
            <a:r>
              <a:rPr spc="-35" dirty="0"/>
              <a:t> </a:t>
            </a:r>
            <a:r>
              <a:rPr spc="-10" dirty="0"/>
              <a:t>Ratio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2572638"/>
            <a:ext cx="3687445" cy="37553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52425" marR="74295" indent="-340360">
              <a:lnSpc>
                <a:spcPct val="92200"/>
              </a:lnSpc>
              <a:spcBef>
                <a:spcPts val="320"/>
              </a:spcBef>
              <a:buChar char="•"/>
              <a:tabLst>
                <a:tab pos="352425" algn="l"/>
                <a:tab pos="353060" algn="l"/>
              </a:tabLst>
            </a:pPr>
            <a:r>
              <a:rPr sz="2350" dirty="0">
                <a:latin typeface="Microsoft Sans Serif"/>
                <a:cs typeface="Microsoft Sans Serif"/>
              </a:rPr>
              <a:t>The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direction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of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maximum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radiation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is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15" dirty="0">
                <a:latin typeface="Microsoft Sans Serif"/>
                <a:cs typeface="Microsoft Sans Serif"/>
              </a:rPr>
              <a:t>in </a:t>
            </a:r>
            <a:r>
              <a:rPr sz="2350" spc="-1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horizontal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plane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is </a:t>
            </a:r>
            <a:r>
              <a:rPr sz="2350" spc="-5" dirty="0">
                <a:latin typeface="Microsoft Sans Serif"/>
                <a:cs typeface="Microsoft Sans Serif"/>
              </a:rPr>
              <a:t> considered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to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be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i="1" spc="-5" dirty="0">
                <a:latin typeface="Arial"/>
                <a:cs typeface="Arial"/>
              </a:rPr>
              <a:t>front</a:t>
            </a:r>
            <a:r>
              <a:rPr sz="2350" i="1" spc="-30" dirty="0">
                <a:latin typeface="Arial"/>
                <a:cs typeface="Arial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of the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antenna,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and </a:t>
            </a:r>
            <a:r>
              <a:rPr sz="2350" spc="-61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 back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is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direction </a:t>
            </a:r>
            <a:r>
              <a:rPr sz="2350" dirty="0">
                <a:latin typeface="Microsoft Sans Serif"/>
                <a:cs typeface="Microsoft Sans Serif"/>
              </a:rPr>
              <a:t> 180º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from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front</a:t>
            </a:r>
            <a:endParaRPr sz="235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0600"/>
              </a:lnSpc>
              <a:spcBef>
                <a:spcPts val="509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front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back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have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radiation,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but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this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not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always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case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8150" y="473709"/>
            <a:ext cx="57429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Major</a:t>
            </a:r>
            <a:r>
              <a:rPr spc="30" dirty="0"/>
              <a:t> </a:t>
            </a:r>
            <a:r>
              <a:rPr dirty="0"/>
              <a:t>and</a:t>
            </a:r>
            <a:r>
              <a:rPr spc="35" dirty="0"/>
              <a:t> </a:t>
            </a:r>
            <a:r>
              <a:rPr spc="-10" dirty="0"/>
              <a:t>Minor</a:t>
            </a:r>
            <a:r>
              <a:rPr spc="30" dirty="0"/>
              <a:t> </a:t>
            </a:r>
            <a:r>
              <a:rPr dirty="0"/>
              <a:t>Lobes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630550"/>
            <a:ext cx="7519670" cy="2174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ts val="3250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previous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diagram,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has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one</a:t>
            </a:r>
            <a:endParaRPr sz="2800">
              <a:latin typeface="Microsoft Sans Serif"/>
              <a:cs typeface="Microsoft Sans Serif"/>
            </a:endParaRPr>
          </a:p>
          <a:p>
            <a:pPr marL="352425">
              <a:lnSpc>
                <a:spcPts val="3130"/>
              </a:lnSpc>
            </a:pPr>
            <a:r>
              <a:rPr sz="2700" i="1" spc="-5" dirty="0">
                <a:latin typeface="Arial"/>
                <a:cs typeface="Arial"/>
              </a:rPr>
              <a:t>major</a:t>
            </a:r>
            <a:r>
              <a:rPr sz="2700" i="1" dirty="0">
                <a:latin typeface="Arial"/>
                <a:cs typeface="Arial"/>
              </a:rPr>
              <a:t> </a:t>
            </a:r>
            <a:r>
              <a:rPr sz="2700" i="1" spc="-5" dirty="0">
                <a:latin typeface="Arial"/>
                <a:cs typeface="Arial"/>
              </a:rPr>
              <a:t>lobe</a:t>
            </a:r>
            <a:r>
              <a:rPr sz="2700" i="1" dirty="0">
                <a:latin typeface="Arial"/>
                <a:cs typeface="Arial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number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of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minor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ones</a:t>
            </a:r>
            <a:endParaRPr sz="2700">
              <a:latin typeface="Microsoft Sans Serif"/>
              <a:cs typeface="Microsoft Sans Serif"/>
            </a:endParaRPr>
          </a:p>
          <a:p>
            <a:pPr marL="352425" marR="734060" indent="-340360">
              <a:lnSpc>
                <a:spcPct val="95300"/>
              </a:lnSpc>
              <a:spcBef>
                <a:spcPts val="105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Each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these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lobes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has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gain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beamwidth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which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can</a:t>
            </a:r>
            <a:r>
              <a:rPr sz="2800" spc="5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found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using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diagram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6096" y="1241806"/>
            <a:ext cx="7388859" cy="183705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 marR="5080" indent="635" algn="ctr">
              <a:lnSpc>
                <a:spcPct val="85000"/>
              </a:lnSpc>
              <a:spcBef>
                <a:spcPts val="894"/>
              </a:spcBef>
            </a:pPr>
            <a:r>
              <a:rPr spc="-5" dirty="0"/>
              <a:t>Effective</a:t>
            </a:r>
            <a:r>
              <a:rPr spc="45" dirty="0"/>
              <a:t> </a:t>
            </a:r>
            <a:r>
              <a:rPr spc="-5" dirty="0"/>
              <a:t>Isotropic</a:t>
            </a:r>
            <a:r>
              <a:rPr spc="45" dirty="0"/>
              <a:t> </a:t>
            </a:r>
            <a:r>
              <a:rPr spc="-5" dirty="0"/>
              <a:t>Radiated </a:t>
            </a:r>
            <a:r>
              <a:rPr dirty="0"/>
              <a:t> Power</a:t>
            </a:r>
            <a:r>
              <a:rPr spc="20" dirty="0"/>
              <a:t> </a:t>
            </a:r>
            <a:r>
              <a:rPr dirty="0"/>
              <a:t>and</a:t>
            </a:r>
            <a:r>
              <a:rPr spc="40" dirty="0"/>
              <a:t> </a:t>
            </a:r>
            <a:r>
              <a:rPr spc="-5" dirty="0"/>
              <a:t>Effective</a:t>
            </a:r>
            <a:r>
              <a:rPr spc="40" dirty="0"/>
              <a:t> </a:t>
            </a:r>
            <a:r>
              <a:rPr spc="-5" dirty="0"/>
              <a:t>Radiated </a:t>
            </a:r>
            <a:r>
              <a:rPr spc="-1155" dirty="0"/>
              <a:t> </a:t>
            </a:r>
            <a:r>
              <a:rPr dirty="0"/>
              <a:t>Power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3029839"/>
            <a:ext cx="7578090" cy="342201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52425" marR="645160" indent="-340360">
              <a:lnSpc>
                <a:spcPct val="94600"/>
              </a:lnSpc>
              <a:spcBef>
                <a:spcPts val="254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In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practical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situations,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are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more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interested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spc="-5" dirty="0">
                <a:latin typeface="Microsoft Sans Serif"/>
                <a:cs typeface="Microsoft Sans Serif"/>
              </a:rPr>
              <a:t> 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emitted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particular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than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total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 algn="just">
              <a:lnSpc>
                <a:spcPts val="2770"/>
              </a:lnSpc>
              <a:spcBef>
                <a:spcPts val="950"/>
              </a:spcBef>
              <a:buChar char="•"/>
              <a:tabLst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Effective Radiated Power represents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5" dirty="0">
                <a:latin typeface="Microsoft Sans Serif"/>
                <a:cs typeface="Microsoft Sans Serif"/>
              </a:rPr>
              <a:t>power input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multiplied </a:t>
            </a:r>
            <a:r>
              <a:rPr sz="2400" dirty="0">
                <a:latin typeface="Microsoft Sans Serif"/>
                <a:cs typeface="Microsoft Sans Serif"/>
              </a:rPr>
              <a:t>by the </a:t>
            </a:r>
            <a:r>
              <a:rPr sz="2400" spc="-5" dirty="0">
                <a:latin typeface="Microsoft Sans Serif"/>
                <a:cs typeface="Microsoft Sans Serif"/>
              </a:rPr>
              <a:t>antenna </a:t>
            </a:r>
            <a:r>
              <a:rPr sz="2400" spc="-10" dirty="0">
                <a:latin typeface="Microsoft Sans Serif"/>
                <a:cs typeface="Microsoft Sans Serif"/>
              </a:rPr>
              <a:t>gain </a:t>
            </a:r>
            <a:r>
              <a:rPr sz="2400" dirty="0">
                <a:latin typeface="Microsoft Sans Serif"/>
                <a:cs typeface="Microsoft Sans Serif"/>
              </a:rPr>
              <a:t>measured </a:t>
            </a:r>
            <a:r>
              <a:rPr sz="2400" spc="-5" dirty="0">
                <a:latin typeface="Microsoft Sans Serif"/>
                <a:cs typeface="Microsoft Sans Serif"/>
              </a:rPr>
              <a:t>with </a:t>
            </a:r>
            <a:r>
              <a:rPr sz="2400" dirty="0">
                <a:latin typeface="Microsoft Sans Serif"/>
                <a:cs typeface="Microsoft Sans Serif"/>
              </a:rPr>
              <a:t>respect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half-wave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 algn="just">
              <a:lnSpc>
                <a:spcPts val="2825"/>
              </a:lnSpc>
              <a:spcBef>
                <a:spcPts val="725"/>
              </a:spcBef>
              <a:buChar char="•"/>
              <a:tabLst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Ideal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gain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2.14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dBi;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EIRP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endParaRPr sz="2400">
              <a:latin typeface="Microsoft Sans Serif"/>
              <a:cs typeface="Microsoft Sans Serif"/>
            </a:endParaRPr>
          </a:p>
          <a:p>
            <a:pPr marL="352425" marR="1438910" algn="just">
              <a:lnSpc>
                <a:spcPts val="2770"/>
              </a:lnSpc>
              <a:spcBef>
                <a:spcPts val="130"/>
              </a:spcBef>
            </a:pPr>
            <a:r>
              <a:rPr sz="2400" spc="-5" dirty="0">
                <a:latin typeface="Microsoft Sans Serif"/>
                <a:cs typeface="Microsoft Sans Serif"/>
              </a:rPr>
              <a:t>2.14 dB greater than </a:t>
            </a:r>
            <a:r>
              <a:rPr sz="2400" dirty="0">
                <a:latin typeface="Microsoft Sans Serif"/>
                <a:cs typeface="Microsoft Sans Serif"/>
              </a:rPr>
              <a:t>the ERP for the </a:t>
            </a:r>
            <a:r>
              <a:rPr sz="2400" spc="-5" dirty="0">
                <a:latin typeface="Microsoft Sans Serif"/>
                <a:cs typeface="Microsoft Sans Serif"/>
              </a:rPr>
              <a:t>same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combination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3763" y="1558798"/>
            <a:ext cx="27927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Impedance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708275"/>
            <a:ext cx="7548245" cy="414591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2425" marR="1052830" indent="-340360" algn="just">
              <a:lnSpc>
                <a:spcPct val="96700"/>
              </a:lnSpc>
              <a:spcBef>
                <a:spcPts val="195"/>
              </a:spcBef>
              <a:buChar char="•"/>
              <a:tabLst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5" dirty="0">
                <a:latin typeface="Microsoft Sans Serif"/>
                <a:cs typeface="Microsoft Sans Serif"/>
              </a:rPr>
              <a:t>radiation resistance </a:t>
            </a:r>
            <a:r>
              <a:rPr sz="2400" dirty="0">
                <a:latin typeface="Microsoft Sans Serif"/>
                <a:cs typeface="Microsoft Sans Serif"/>
              </a:rPr>
              <a:t>of </a:t>
            </a:r>
            <a:r>
              <a:rPr sz="2400" spc="-5" dirty="0">
                <a:latin typeface="Microsoft Sans Serif"/>
                <a:cs typeface="Microsoft Sans Serif"/>
              </a:rPr>
              <a:t>a half-wave </a:t>
            </a:r>
            <a:r>
              <a:rPr sz="2400" spc="-10" dirty="0">
                <a:latin typeface="Microsoft Sans Serif"/>
                <a:cs typeface="Microsoft Sans Serif"/>
              </a:rPr>
              <a:t>dipole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situated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dirty="0">
                <a:latin typeface="Microsoft Sans Serif"/>
                <a:cs typeface="Microsoft Sans Serif"/>
              </a:rPr>
              <a:t>free </a:t>
            </a:r>
            <a:r>
              <a:rPr sz="2400" spc="-5" dirty="0">
                <a:latin typeface="Microsoft Sans Serif"/>
                <a:cs typeface="Microsoft Sans Serif"/>
              </a:rPr>
              <a:t>space and </a:t>
            </a:r>
            <a:r>
              <a:rPr sz="2400" dirty="0">
                <a:latin typeface="Microsoft Sans Serif"/>
                <a:cs typeface="Microsoft Sans Serif"/>
              </a:rPr>
              <a:t>fed at the </a:t>
            </a:r>
            <a:r>
              <a:rPr sz="2400" spc="-5" dirty="0">
                <a:latin typeface="Microsoft Sans Serif"/>
                <a:cs typeface="Microsoft Sans Serif"/>
              </a:rPr>
              <a:t>center </a:t>
            </a:r>
            <a:r>
              <a:rPr sz="2400" spc="-10" dirty="0">
                <a:latin typeface="Microsoft Sans Serif"/>
                <a:cs typeface="Microsoft Sans Serif"/>
              </a:rPr>
              <a:t>is </a:t>
            </a:r>
            <a:r>
              <a:rPr sz="2400" spc="-5" dirty="0">
                <a:latin typeface="Microsoft Sans Serif"/>
                <a:cs typeface="Microsoft Sans Serif"/>
              </a:rPr>
              <a:t> approximately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70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ohms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7400"/>
              </a:lnSpc>
              <a:spcBef>
                <a:spcPts val="84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impedance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completely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resistive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resonance,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which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occurs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when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length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about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95%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calculated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free-space,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half-wavelength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value</a:t>
            </a:r>
            <a:endParaRPr sz="2400">
              <a:latin typeface="Microsoft Sans Serif"/>
              <a:cs typeface="Microsoft Sans Serif"/>
            </a:endParaRPr>
          </a:p>
          <a:p>
            <a:pPr marL="352425" marR="648335" indent="-340360">
              <a:lnSpc>
                <a:spcPct val="95400"/>
              </a:lnSpc>
              <a:spcBef>
                <a:spcPts val="93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If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frequency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above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resonance,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feedpoint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impedance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inductive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component;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frequency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below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resonance,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component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capacitive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2971164"/>
            <a:ext cx="4072254" cy="23882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9130" y="1583182"/>
            <a:ext cx="37534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Ground</a:t>
            </a:r>
            <a:r>
              <a:rPr spc="-5" dirty="0"/>
              <a:t> Effects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9740" y="2344038"/>
            <a:ext cx="3896360" cy="43046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52425" marR="5080" indent="-340360">
              <a:lnSpc>
                <a:spcPct val="90600"/>
              </a:lnSpc>
              <a:spcBef>
                <a:spcPts val="33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When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installed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within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few </a:t>
            </a:r>
            <a:r>
              <a:rPr sz="2000" spc="-5" dirty="0">
                <a:latin typeface="Microsoft Sans Serif"/>
                <a:cs typeface="Microsoft Sans Serif"/>
              </a:rPr>
              <a:t>wavelengths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ground,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earth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acts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reflector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has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considerable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influence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radiation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pattern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</a:t>
            </a:r>
            <a:endParaRPr sz="2000">
              <a:latin typeface="Microsoft Sans Serif"/>
              <a:cs typeface="Microsoft Sans Serif"/>
            </a:endParaRPr>
          </a:p>
          <a:p>
            <a:pPr marL="352425" marR="33020" indent="-340360">
              <a:lnSpc>
                <a:spcPct val="90600"/>
              </a:lnSpc>
              <a:spcBef>
                <a:spcPts val="3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Ground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effects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important </a:t>
            </a:r>
            <a:r>
              <a:rPr sz="2000" dirty="0">
                <a:latin typeface="Microsoft Sans Serif"/>
                <a:cs typeface="Microsoft Sans Serif"/>
              </a:rPr>
              <a:t> up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through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HF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range. At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VHF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above,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usually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far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enough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above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earth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that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reflections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not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significant</a:t>
            </a:r>
            <a:endParaRPr sz="2000">
              <a:latin typeface="Microsoft Sans Serif"/>
              <a:cs typeface="Microsoft Sans Serif"/>
            </a:endParaRPr>
          </a:p>
          <a:p>
            <a:pPr marL="352425" marR="173355" indent="-340360">
              <a:lnSpc>
                <a:spcPts val="2200"/>
              </a:lnSpc>
              <a:spcBef>
                <a:spcPts val="43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Ground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effects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 </a:t>
            </a:r>
            <a:r>
              <a:rPr sz="2000" spc="-5" dirty="0">
                <a:latin typeface="Microsoft Sans Serif"/>
                <a:cs typeface="Microsoft Sans Serif"/>
              </a:rPr>
              <a:t>complex </a:t>
            </a:r>
            <a:r>
              <a:rPr sz="2000" dirty="0">
                <a:latin typeface="Microsoft Sans Serif"/>
                <a:cs typeface="Microsoft Sans Serif"/>
              </a:rPr>
              <a:t> because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characteristics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ground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are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variable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7670" y="473709"/>
            <a:ext cx="58039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Other</a:t>
            </a:r>
            <a:r>
              <a:rPr spc="40" dirty="0"/>
              <a:t> </a:t>
            </a:r>
            <a:r>
              <a:rPr spc="-15" dirty="0"/>
              <a:t>Simple</a:t>
            </a:r>
            <a:r>
              <a:rPr spc="45" dirty="0"/>
              <a:t> </a:t>
            </a:r>
            <a:r>
              <a:rPr spc="-5" dirty="0"/>
              <a:t>Antennas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2048"/>
            <a:ext cx="5998210" cy="29057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42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Other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types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simple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are: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84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-5" dirty="0">
                <a:latin typeface="Microsoft Sans Serif"/>
                <a:cs typeface="Microsoft Sans Serif"/>
              </a:rPr>
              <a:t> folded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75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-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monopole</a:t>
            </a:r>
            <a:r>
              <a:rPr sz="2400" dirty="0">
                <a:latin typeface="Microsoft Sans Serif"/>
                <a:cs typeface="Microsoft Sans Serif"/>
              </a:rPr>
              <a:t> antenna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85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Loop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90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5" dirty="0">
                <a:latin typeface="Microsoft Sans Serif"/>
                <a:cs typeface="Microsoft Sans Serif"/>
              </a:rPr>
              <a:t>five-eighths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wavelength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90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-5" dirty="0">
                <a:latin typeface="Microsoft Sans Serif"/>
                <a:cs typeface="Microsoft Sans Serif"/>
              </a:rPr>
              <a:t> Discone</a:t>
            </a:r>
            <a:r>
              <a:rPr sz="2400" dirty="0">
                <a:latin typeface="Microsoft Sans Serif"/>
                <a:cs typeface="Microsoft Sans Serif"/>
              </a:rPr>
              <a:t> antenna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90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10" dirty="0">
                <a:latin typeface="Microsoft Sans Serif"/>
                <a:cs typeface="Microsoft Sans Serif"/>
              </a:rPr>
              <a:t>helical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464" y="1417955"/>
            <a:ext cx="5528945" cy="45199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4916" y="220472"/>
            <a:ext cx="7703820" cy="12230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006090" marR="5080" indent="-2994025">
              <a:lnSpc>
                <a:spcPts val="4630"/>
              </a:lnSpc>
              <a:spcBef>
                <a:spcPts val="370"/>
              </a:spcBef>
            </a:pPr>
            <a:r>
              <a:rPr sz="4000" spc="-5" dirty="0"/>
              <a:t>The</a:t>
            </a:r>
            <a:r>
              <a:rPr sz="4000" spc="30" dirty="0"/>
              <a:t> </a:t>
            </a:r>
            <a:r>
              <a:rPr sz="4000" spc="-5" dirty="0"/>
              <a:t>Arecibo</a:t>
            </a:r>
            <a:r>
              <a:rPr sz="4000" spc="50" dirty="0"/>
              <a:t> </a:t>
            </a:r>
            <a:r>
              <a:rPr sz="4000" spc="-5" dirty="0"/>
              <a:t>Observatory</a:t>
            </a:r>
            <a:r>
              <a:rPr sz="4000" spc="50" dirty="0"/>
              <a:t> </a:t>
            </a:r>
            <a:r>
              <a:rPr sz="4000" spc="-5" dirty="0"/>
              <a:t>Antenna </a:t>
            </a:r>
            <a:r>
              <a:rPr sz="4000" spc="-1045" dirty="0"/>
              <a:t> </a:t>
            </a:r>
            <a:r>
              <a:rPr sz="4000" spc="-5" dirty="0"/>
              <a:t>System</a:t>
            </a:r>
            <a:endParaRPr sz="40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858761" y="1577984"/>
            <a:ext cx="1692275" cy="386270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164465">
              <a:lnSpc>
                <a:spcPct val="103400"/>
              </a:lnSpc>
              <a:spcBef>
                <a:spcPts val="210"/>
              </a:spcBef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world‘s 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largest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single 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radio</a:t>
            </a:r>
            <a:r>
              <a:rPr sz="1750" spc="-4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telescope</a:t>
            </a:r>
            <a:endParaRPr sz="17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750" spc="-5" dirty="0">
                <a:latin typeface="Microsoft Sans Serif"/>
                <a:cs typeface="Microsoft Sans Serif"/>
              </a:rPr>
              <a:t>304.8-m</a:t>
            </a:r>
            <a:endParaRPr sz="1750">
              <a:latin typeface="Microsoft Sans Serif"/>
              <a:cs typeface="Microsoft Sans Serif"/>
            </a:endParaRPr>
          </a:p>
          <a:p>
            <a:pPr marL="12700" marR="782320">
              <a:lnSpc>
                <a:spcPct val="101699"/>
              </a:lnSpc>
              <a:spcBef>
                <a:spcPts val="15"/>
              </a:spcBef>
            </a:pPr>
            <a:r>
              <a:rPr sz="1750" dirty="0">
                <a:latin typeface="Microsoft Sans Serif"/>
                <a:cs typeface="Microsoft Sans Serif"/>
              </a:rPr>
              <a:t>sph</a:t>
            </a:r>
            <a:r>
              <a:rPr sz="1750" spc="-10" dirty="0">
                <a:latin typeface="Microsoft Sans Serif"/>
                <a:cs typeface="Microsoft Sans Serif"/>
              </a:rPr>
              <a:t>e</a:t>
            </a:r>
            <a:r>
              <a:rPr sz="1750" spc="-5" dirty="0">
                <a:latin typeface="Microsoft Sans Serif"/>
                <a:cs typeface="Microsoft Sans Serif"/>
              </a:rPr>
              <a:t>rical  reflector</a:t>
            </a:r>
            <a:endParaRPr sz="1750">
              <a:latin typeface="Microsoft Sans Serif"/>
              <a:cs typeface="Microsoft Sans Serif"/>
            </a:endParaRPr>
          </a:p>
          <a:p>
            <a:pPr marL="12700" marR="5080" indent="5715">
              <a:lnSpc>
                <a:spcPct val="102299"/>
              </a:lnSpc>
              <a:spcBef>
                <a:spcPts val="525"/>
              </a:spcBef>
            </a:pPr>
            <a:r>
              <a:rPr sz="1950" spc="-5" dirty="0">
                <a:latin typeface="Microsoft Sans Serif"/>
                <a:cs typeface="Microsoft Sans Serif"/>
              </a:rPr>
              <a:t>National </a:t>
            </a:r>
            <a:r>
              <a:rPr sz="1950" dirty="0">
                <a:latin typeface="Microsoft Sans Serif"/>
                <a:cs typeface="Microsoft Sans Serif"/>
              </a:rPr>
              <a:t> Astronomy</a:t>
            </a:r>
            <a:r>
              <a:rPr sz="1950" spc="-7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and </a:t>
            </a:r>
            <a:r>
              <a:rPr sz="1950" spc="-50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Ionosphere </a:t>
            </a:r>
            <a:r>
              <a:rPr sz="1950" dirty="0">
                <a:latin typeface="Microsoft Sans Serif"/>
                <a:cs typeface="Microsoft Sans Serif"/>
              </a:rPr>
              <a:t> Center </a:t>
            </a:r>
            <a:r>
              <a:rPr sz="1950" spc="-5" dirty="0">
                <a:latin typeface="Microsoft Sans Serif"/>
                <a:cs typeface="Microsoft Sans Serif"/>
              </a:rPr>
              <a:t>(USA), </a:t>
            </a:r>
            <a:r>
              <a:rPr sz="195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Arecibo, </a:t>
            </a:r>
            <a:r>
              <a:rPr sz="1950" dirty="0">
                <a:latin typeface="Microsoft Sans Serif"/>
                <a:cs typeface="Microsoft Sans Serif"/>
              </a:rPr>
              <a:t> Puerto</a:t>
            </a:r>
            <a:r>
              <a:rPr sz="1950" spc="-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Rico</a:t>
            </a:r>
            <a:endParaRPr sz="19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2600" y="3048634"/>
            <a:ext cx="2667000" cy="2082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8126" y="1612518"/>
            <a:ext cx="45929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20" dirty="0"/>
              <a:t> </a:t>
            </a:r>
            <a:r>
              <a:rPr spc="-5" dirty="0"/>
              <a:t>Folded</a:t>
            </a:r>
            <a:r>
              <a:rPr spc="5" dirty="0"/>
              <a:t> </a:t>
            </a:r>
            <a:r>
              <a:rPr spc="-10" dirty="0"/>
              <a:t>Dipole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9740" y="2336419"/>
            <a:ext cx="4244340" cy="442658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2425" marR="5080" indent="-340360">
              <a:lnSpc>
                <a:spcPct val="90300"/>
              </a:lnSpc>
              <a:spcBef>
                <a:spcPts val="38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folded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length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standard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but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made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with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two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parallel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conductors,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joined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both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ends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separated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by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distance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that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short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compared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with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length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  <a:p>
            <a:pPr marL="352425" marR="205740" indent="-340360">
              <a:lnSpc>
                <a:spcPct val="90700"/>
              </a:lnSpc>
              <a:spcBef>
                <a:spcPts val="50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folded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dipole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differs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that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it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wider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bandwidth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approximately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four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times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feedpoint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impedance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standard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4344034"/>
            <a:ext cx="5550534" cy="20847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1761" y="1650238"/>
            <a:ext cx="58356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25" dirty="0"/>
              <a:t> </a:t>
            </a:r>
            <a:r>
              <a:rPr spc="-5" dirty="0"/>
              <a:t>Monopole</a:t>
            </a:r>
            <a:r>
              <a:rPr spc="30" dirty="0"/>
              <a:t> </a:t>
            </a:r>
            <a:r>
              <a:rPr spc="-5"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2423287"/>
            <a:ext cx="7327900" cy="210693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52425" marR="5080" indent="-340360">
              <a:lnSpc>
                <a:spcPts val="2180"/>
              </a:lnSpc>
              <a:spcBef>
                <a:spcPts val="36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For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low-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medium-frequency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transmissions,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necessary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use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vertical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polarization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take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advantage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ground-wave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propagation</a:t>
            </a:r>
            <a:endParaRPr sz="2000">
              <a:latin typeface="Microsoft Sans Serif"/>
              <a:cs typeface="Microsoft Sans Serif"/>
            </a:endParaRPr>
          </a:p>
          <a:p>
            <a:pPr marL="352425" marR="528320" indent="-340360">
              <a:lnSpc>
                <a:spcPts val="2200"/>
              </a:lnSpc>
              <a:spcBef>
                <a:spcPts val="42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vertical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dipole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would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 </a:t>
            </a:r>
            <a:r>
              <a:rPr sz="2000" spc="-5" dirty="0">
                <a:latin typeface="Microsoft Sans Serif"/>
                <a:cs typeface="Microsoft Sans Serif"/>
              </a:rPr>
              <a:t>possible,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but </a:t>
            </a:r>
            <a:r>
              <a:rPr sz="2000" spc="-5" dirty="0">
                <a:latin typeface="Microsoft Sans Serif"/>
                <a:cs typeface="Microsoft Sans Serif"/>
              </a:rPr>
              <a:t>similar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results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available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from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quarter-wavelength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monopole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</a:t>
            </a:r>
            <a:endParaRPr sz="2000">
              <a:latin typeface="Microsoft Sans Serif"/>
              <a:cs typeface="Microsoft Sans Serif"/>
            </a:endParaRPr>
          </a:p>
          <a:p>
            <a:pPr marL="352425" marR="156845" indent="-340360">
              <a:lnSpc>
                <a:spcPts val="2210"/>
              </a:lnSpc>
              <a:spcBef>
                <a:spcPts val="384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Fed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one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end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unbalanced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feedline,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ground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conductor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feedline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taken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earth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ground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600" y="2894964"/>
            <a:ext cx="4344670" cy="25679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0654" y="1540509"/>
            <a:ext cx="374332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Loop</a:t>
            </a:r>
            <a:r>
              <a:rPr sz="4350" spc="-40" dirty="0"/>
              <a:t> </a:t>
            </a:r>
            <a:r>
              <a:rPr sz="4350" dirty="0"/>
              <a:t>Antennas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764540" y="2336419"/>
            <a:ext cx="3585210" cy="38506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2425" marR="91440" indent="-340360">
              <a:lnSpc>
                <a:spcPct val="90700"/>
              </a:lnSpc>
              <a:spcBef>
                <a:spcPts val="36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Sometimes,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smaller </a:t>
            </a:r>
            <a:r>
              <a:rPr sz="2400" spc="-5" dirty="0">
                <a:latin typeface="Microsoft Sans Serif"/>
                <a:cs typeface="Microsoft Sans Serif"/>
              </a:rPr>
              <a:t> antennas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required </a:t>
            </a:r>
            <a:r>
              <a:rPr sz="2400" dirty="0">
                <a:latin typeface="Microsoft Sans Serif"/>
                <a:cs typeface="Microsoft Sans Serif"/>
              </a:rPr>
              <a:t> for </a:t>
            </a:r>
            <a:r>
              <a:rPr sz="2400" spc="-5" dirty="0">
                <a:latin typeface="Microsoft Sans Serif"/>
                <a:cs typeface="Microsoft Sans Serif"/>
              </a:rPr>
              <a:t>certain applications, </a:t>
            </a:r>
            <a:r>
              <a:rPr sz="2400" spc="-6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like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AM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radio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receivers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0800"/>
              </a:lnSpc>
              <a:spcBef>
                <a:spcPts val="52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These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are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not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very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efficient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but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perform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adequately</a:t>
            </a:r>
            <a:endParaRPr sz="2400">
              <a:latin typeface="Microsoft Sans Serif"/>
              <a:cs typeface="Microsoft Sans Serif"/>
            </a:endParaRPr>
          </a:p>
          <a:p>
            <a:pPr marL="352425" marR="885825" indent="-340360">
              <a:lnSpc>
                <a:spcPts val="2610"/>
              </a:lnSpc>
              <a:spcBef>
                <a:spcPts val="610"/>
              </a:spcBef>
              <a:buChar char="•"/>
              <a:tabLst>
                <a:tab pos="352425" algn="l"/>
                <a:tab pos="353060" algn="l"/>
              </a:tabLst>
            </a:pPr>
            <a:r>
              <a:rPr sz="2350" dirty="0">
                <a:latin typeface="Microsoft Sans Serif"/>
                <a:cs typeface="Microsoft Sans Serif"/>
              </a:rPr>
              <a:t>Two </a:t>
            </a:r>
            <a:r>
              <a:rPr sz="2350" spc="-5" dirty="0">
                <a:latin typeface="Microsoft Sans Serif"/>
                <a:cs typeface="Microsoft Sans Serif"/>
              </a:rPr>
              <a:t>types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of</a:t>
            </a:r>
            <a:r>
              <a:rPr sz="2350" spc="-1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loop </a:t>
            </a:r>
            <a:r>
              <a:rPr sz="2350" spc="-60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antennas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are:</a:t>
            </a:r>
            <a:endParaRPr sz="235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165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Air-wound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loops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240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Ferrite-core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loopsticks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0" y="3046729"/>
            <a:ext cx="965200" cy="3530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8085" y="1519174"/>
            <a:ext cx="5215255" cy="131762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indent="495300">
              <a:lnSpc>
                <a:spcPts val="4890"/>
              </a:lnSpc>
              <a:spcBef>
                <a:spcPts val="590"/>
              </a:spcBef>
            </a:pPr>
            <a:r>
              <a:rPr dirty="0"/>
              <a:t>The</a:t>
            </a:r>
            <a:r>
              <a:rPr spc="35" dirty="0"/>
              <a:t> </a:t>
            </a:r>
            <a:r>
              <a:rPr spc="-5" dirty="0"/>
              <a:t>Five-Eighths </a:t>
            </a:r>
            <a:r>
              <a:rPr dirty="0"/>
              <a:t> </a:t>
            </a:r>
            <a:r>
              <a:rPr spc="-5" dirty="0"/>
              <a:t>Wavelength</a:t>
            </a:r>
            <a:r>
              <a:rPr spc="15" dirty="0"/>
              <a:t> </a:t>
            </a:r>
            <a:r>
              <a:rPr spc="-5"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2140" y="2900298"/>
            <a:ext cx="3884295" cy="37941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2425" marR="144145" indent="-340360">
              <a:lnSpc>
                <a:spcPct val="95500"/>
              </a:lnSpc>
              <a:spcBef>
                <a:spcPts val="195"/>
              </a:spcBef>
              <a:buChar char="•"/>
              <a:tabLst>
                <a:tab pos="352425" algn="l"/>
                <a:tab pos="353060" algn="l"/>
              </a:tabLst>
            </a:pPr>
            <a:r>
              <a:rPr sz="1900" spc="-5" dirty="0">
                <a:latin typeface="Microsoft Sans Serif"/>
                <a:cs typeface="Microsoft Sans Serif"/>
              </a:rPr>
              <a:t>The</a:t>
            </a:r>
            <a:r>
              <a:rPr sz="1900" spc="1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five-eighths</a:t>
            </a:r>
            <a:r>
              <a:rPr sz="1900" spc="2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wavelength </a:t>
            </a:r>
            <a:r>
              <a:rPr sz="190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antenna</a:t>
            </a:r>
            <a:r>
              <a:rPr sz="1900" spc="20" dirty="0">
                <a:latin typeface="Microsoft Sans Serif"/>
                <a:cs typeface="Microsoft Sans Serif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is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used</a:t>
            </a:r>
            <a:r>
              <a:rPr sz="1900" spc="25" dirty="0">
                <a:latin typeface="Microsoft Sans Serif"/>
                <a:cs typeface="Microsoft Sans Serif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vertically</a:t>
            </a:r>
            <a:r>
              <a:rPr sz="1900" spc="2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either </a:t>
            </a:r>
            <a:r>
              <a:rPr sz="1900" spc="-49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as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a</a:t>
            </a:r>
            <a:r>
              <a:rPr sz="1900" spc="20" dirty="0">
                <a:latin typeface="Microsoft Sans Serif"/>
                <a:cs typeface="Microsoft Sans Serif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mobile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or</a:t>
            </a:r>
            <a:r>
              <a:rPr sz="1900" spc="3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base</a:t>
            </a:r>
            <a:r>
              <a:rPr sz="1900" spc="2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antenna</a:t>
            </a:r>
            <a:r>
              <a:rPr sz="1900" spc="35" dirty="0">
                <a:latin typeface="Microsoft Sans Serif"/>
                <a:cs typeface="Microsoft Sans Serif"/>
              </a:rPr>
              <a:t> </a:t>
            </a:r>
            <a:r>
              <a:rPr sz="1900" spc="-10" dirty="0">
                <a:latin typeface="Microsoft Sans Serif"/>
                <a:cs typeface="Microsoft Sans Serif"/>
              </a:rPr>
              <a:t>in </a:t>
            </a:r>
            <a:r>
              <a:rPr sz="1900" spc="-5" dirty="0">
                <a:latin typeface="Microsoft Sans Serif"/>
                <a:cs typeface="Microsoft Sans Serif"/>
              </a:rPr>
              <a:t> VHF</a:t>
            </a:r>
            <a:r>
              <a:rPr sz="1900" spc="15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and</a:t>
            </a:r>
            <a:r>
              <a:rPr sz="1900" spc="2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UHF</a:t>
            </a:r>
            <a:r>
              <a:rPr sz="1900" spc="20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systems</a:t>
            </a:r>
            <a:endParaRPr sz="1900">
              <a:latin typeface="Microsoft Sans Serif"/>
              <a:cs typeface="Microsoft Sans Serif"/>
            </a:endParaRPr>
          </a:p>
          <a:p>
            <a:pPr marL="352425" marR="7620" indent="-340360">
              <a:lnSpc>
                <a:spcPts val="2200"/>
              </a:lnSpc>
              <a:spcBef>
                <a:spcPts val="43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It has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omnidirectional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response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horizontal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plane</a:t>
            </a:r>
            <a:endParaRPr sz="2000">
              <a:latin typeface="Microsoft Sans Serif"/>
              <a:cs typeface="Microsoft Sans Serif"/>
            </a:endParaRPr>
          </a:p>
          <a:p>
            <a:pPr marL="352425" marR="35560" indent="-340360">
              <a:lnSpc>
                <a:spcPct val="91300"/>
              </a:lnSpc>
              <a:spcBef>
                <a:spcPts val="334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Radiation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is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concentrated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at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lower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angle,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resulting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gain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horizontal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direction</a:t>
            </a:r>
            <a:endParaRPr sz="2000">
              <a:latin typeface="Microsoft Sans Serif"/>
              <a:cs typeface="Microsoft Sans Serif"/>
            </a:endParaRPr>
          </a:p>
          <a:p>
            <a:pPr marL="352425" marR="5080" indent="-340360" algn="just">
              <a:lnSpc>
                <a:spcPct val="91200"/>
              </a:lnSpc>
              <a:spcBef>
                <a:spcPts val="375"/>
              </a:spcBef>
              <a:buChar char="•"/>
              <a:tabLst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It </a:t>
            </a:r>
            <a:r>
              <a:rPr sz="2000" spc="-5" dirty="0">
                <a:latin typeface="Microsoft Sans Serif"/>
                <a:cs typeface="Microsoft Sans Serif"/>
              </a:rPr>
              <a:t>also has </a:t>
            </a:r>
            <a:r>
              <a:rPr sz="2000" dirty="0">
                <a:latin typeface="Microsoft Sans Serif"/>
                <a:cs typeface="Microsoft Sans Serif"/>
              </a:rPr>
              <a:t>a </a:t>
            </a:r>
            <a:r>
              <a:rPr sz="2000" spc="-5" dirty="0">
                <a:latin typeface="Microsoft Sans Serif"/>
                <a:cs typeface="Microsoft Sans Serif"/>
              </a:rPr>
              <a:t>higher impedance </a:t>
            </a:r>
            <a:r>
              <a:rPr sz="2000" dirty="0">
                <a:latin typeface="Microsoft Sans Serif"/>
                <a:cs typeface="Microsoft Sans Serif"/>
              </a:rPr>
              <a:t> than a quarter-wave </a:t>
            </a:r>
            <a:r>
              <a:rPr sz="2000" spc="-5" dirty="0">
                <a:latin typeface="Microsoft Sans Serif"/>
                <a:cs typeface="Microsoft Sans Serif"/>
              </a:rPr>
              <a:t>monopole </a:t>
            </a:r>
            <a:r>
              <a:rPr sz="2000" dirty="0">
                <a:latin typeface="Microsoft Sans Serif"/>
                <a:cs typeface="Microsoft Sans Serif"/>
              </a:rPr>
              <a:t> and </a:t>
            </a:r>
            <a:r>
              <a:rPr sz="2000" spc="-5" dirty="0">
                <a:latin typeface="Microsoft Sans Serif"/>
                <a:cs typeface="Microsoft Sans Serif"/>
              </a:rPr>
              <a:t>does </a:t>
            </a:r>
            <a:r>
              <a:rPr sz="2000" dirty="0">
                <a:latin typeface="Microsoft Sans Serif"/>
                <a:cs typeface="Microsoft Sans Serif"/>
              </a:rPr>
              <a:t>not </a:t>
            </a:r>
            <a:r>
              <a:rPr sz="2000" spc="-5" dirty="0">
                <a:latin typeface="Microsoft Sans Serif"/>
                <a:cs typeface="Microsoft Sans Serif"/>
              </a:rPr>
              <a:t>require </a:t>
            </a:r>
            <a:r>
              <a:rPr sz="2000" spc="-10" dirty="0">
                <a:latin typeface="Microsoft Sans Serif"/>
                <a:cs typeface="Microsoft Sans Serif"/>
              </a:rPr>
              <a:t>as </a:t>
            </a:r>
            <a:r>
              <a:rPr sz="2000" spc="-5" dirty="0">
                <a:latin typeface="Microsoft Sans Serif"/>
                <a:cs typeface="Microsoft Sans Serif"/>
              </a:rPr>
              <a:t>good </a:t>
            </a:r>
            <a:r>
              <a:rPr sz="2000" dirty="0">
                <a:latin typeface="Microsoft Sans Serif"/>
                <a:cs typeface="Microsoft Sans Serif"/>
              </a:rPr>
              <a:t>a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ground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2589529"/>
            <a:ext cx="2286000" cy="34366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5789" y="1558797"/>
            <a:ext cx="54013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30" dirty="0"/>
              <a:t> </a:t>
            </a:r>
            <a:r>
              <a:rPr spc="-5" dirty="0"/>
              <a:t>Discone</a:t>
            </a:r>
            <a:r>
              <a:rPr spc="30" dirty="0"/>
              <a:t> </a:t>
            </a:r>
            <a:r>
              <a:rPr spc="-5"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2269363"/>
            <a:ext cx="3731895" cy="43599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52425" marR="364490" indent="-340360">
              <a:lnSpc>
                <a:spcPct val="91200"/>
              </a:lnSpc>
              <a:spcBef>
                <a:spcPts val="31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discone</a:t>
            </a:r>
            <a:r>
              <a:rPr sz="2000" dirty="0">
                <a:latin typeface="Microsoft Sans Serif"/>
                <a:cs typeface="Microsoft Sans Serif"/>
              </a:rPr>
              <a:t> antenna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is 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characterized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very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wide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bandwidth, </a:t>
            </a:r>
            <a:r>
              <a:rPr sz="2000" spc="-5" dirty="0">
                <a:latin typeface="Microsoft Sans Serif"/>
                <a:cs typeface="Microsoft Sans Serif"/>
              </a:rPr>
              <a:t>covering</a:t>
            </a:r>
            <a:r>
              <a:rPr sz="2000" spc="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10:1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frequency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range</a:t>
            </a:r>
            <a:endParaRPr sz="2000">
              <a:latin typeface="Microsoft Sans Serif"/>
              <a:cs typeface="Microsoft Sans Serif"/>
            </a:endParaRPr>
          </a:p>
          <a:p>
            <a:pPr marL="352425" marR="5080" indent="-340360" algn="just">
              <a:lnSpc>
                <a:spcPct val="91200"/>
              </a:lnSpc>
              <a:spcBef>
                <a:spcPts val="365"/>
              </a:spcBef>
              <a:buChar char="•"/>
              <a:tabLst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It </a:t>
            </a:r>
            <a:r>
              <a:rPr sz="2000" spc="-5" dirty="0">
                <a:latin typeface="Microsoft Sans Serif"/>
                <a:cs typeface="Microsoft Sans Serif"/>
              </a:rPr>
              <a:t>also has an omnidirectional </a:t>
            </a:r>
            <a:r>
              <a:rPr sz="2000" dirty="0">
                <a:latin typeface="Microsoft Sans Serif"/>
                <a:cs typeface="Microsoft Sans Serif"/>
              </a:rPr>
              <a:t> pattern </a:t>
            </a:r>
            <a:r>
              <a:rPr sz="2000" spc="-5" dirty="0">
                <a:latin typeface="Microsoft Sans Serif"/>
                <a:cs typeface="Microsoft Sans Serif"/>
              </a:rPr>
              <a:t>in </a:t>
            </a: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-5" dirty="0">
                <a:latin typeface="Microsoft Sans Serif"/>
                <a:cs typeface="Microsoft Sans Serif"/>
              </a:rPr>
              <a:t>horizontal plane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 a </a:t>
            </a:r>
            <a:r>
              <a:rPr sz="2000" spc="-5" dirty="0">
                <a:latin typeface="Microsoft Sans Serif"/>
                <a:cs typeface="Microsoft Sans Serif"/>
              </a:rPr>
              <a:t>gain comparable </a:t>
            </a:r>
            <a:r>
              <a:rPr sz="2000" dirty="0">
                <a:latin typeface="Microsoft Sans Serif"/>
                <a:cs typeface="Microsoft Sans Serif"/>
              </a:rPr>
              <a:t>to </a:t>
            </a:r>
            <a:r>
              <a:rPr sz="2000" spc="-5" dirty="0">
                <a:latin typeface="Microsoft Sans Serif"/>
                <a:cs typeface="Microsoft Sans Serif"/>
              </a:rPr>
              <a:t>that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dipole</a:t>
            </a:r>
            <a:endParaRPr sz="2000">
              <a:latin typeface="Microsoft Sans Serif"/>
              <a:cs typeface="Microsoft Sans Serif"/>
            </a:endParaRPr>
          </a:p>
          <a:p>
            <a:pPr marL="352425" marR="589280" indent="-340360">
              <a:lnSpc>
                <a:spcPts val="2210"/>
              </a:lnSpc>
              <a:spcBef>
                <a:spcPts val="414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feedpoint resistance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typically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50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ohms</a:t>
            </a:r>
            <a:endParaRPr sz="2000">
              <a:latin typeface="Microsoft Sans Serif"/>
              <a:cs typeface="Microsoft Sans Serif"/>
            </a:endParaRPr>
          </a:p>
          <a:p>
            <a:pPr marL="352425" marR="249554" indent="-340360">
              <a:lnSpc>
                <a:spcPct val="90600"/>
              </a:lnSpc>
              <a:spcBef>
                <a:spcPts val="32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Typically,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length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 </a:t>
            </a:r>
            <a:r>
              <a:rPr sz="2000" dirty="0">
                <a:latin typeface="Microsoft Sans Serif"/>
                <a:cs typeface="Microsoft Sans Serif"/>
              </a:rPr>
              <a:t> surface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cone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about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one-quarter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wavelength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at 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lowest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operating </a:t>
            </a:r>
            <a:r>
              <a:rPr sz="2000" dirty="0">
                <a:latin typeface="Microsoft Sans Serif"/>
                <a:cs typeface="Microsoft Sans Serif"/>
              </a:rPr>
              <a:t> frequency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0" y="2818130"/>
            <a:ext cx="3987800" cy="2336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0382" y="1659382"/>
            <a:ext cx="50596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20" dirty="0"/>
              <a:t> </a:t>
            </a:r>
            <a:r>
              <a:rPr spc="-10" dirty="0"/>
              <a:t>Helical</a:t>
            </a:r>
            <a:r>
              <a:rPr spc="25" dirty="0"/>
              <a:t> </a:t>
            </a:r>
            <a:r>
              <a:rPr spc="-5"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2140" y="2403475"/>
            <a:ext cx="3704590" cy="438340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52425" marR="735330" indent="-340360">
              <a:lnSpc>
                <a:spcPts val="2770"/>
              </a:lnSpc>
              <a:spcBef>
                <a:spcPts val="28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Several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types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classified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i="1" spc="-5" dirty="0">
                <a:latin typeface="Arial"/>
                <a:cs typeface="Arial"/>
              </a:rPr>
              <a:t>helical</a:t>
            </a:r>
            <a:endParaRPr sz="2400">
              <a:latin typeface="Arial"/>
              <a:cs typeface="Arial"/>
            </a:endParaRPr>
          </a:p>
          <a:p>
            <a:pPr marL="352425" marR="769620" indent="-340360">
              <a:lnSpc>
                <a:spcPct val="90700"/>
              </a:lnSpc>
              <a:spcBef>
                <a:spcPts val="46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-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antenna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dirty="0">
                <a:latin typeface="Microsoft Sans Serif"/>
                <a:cs typeface="Microsoft Sans Serif"/>
              </a:rPr>
              <a:t> the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sketch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its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maximum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along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its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long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axis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7800"/>
              </a:lnSpc>
              <a:spcBef>
                <a:spcPts val="819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quarter-wave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monopole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shortened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wound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into </a:t>
            </a:r>
            <a:r>
              <a:rPr sz="2400" spc="-5" dirty="0">
                <a:latin typeface="Microsoft Sans Serif"/>
                <a:cs typeface="Microsoft Sans Serif"/>
              </a:rPr>
              <a:t>a </a:t>
            </a:r>
            <a:r>
              <a:rPr sz="2400" spc="155" dirty="0">
                <a:latin typeface="Microsoft Sans Serif"/>
                <a:cs typeface="Microsoft Sans Serif"/>
              </a:rPr>
              <a:t>helix— </a:t>
            </a:r>
            <a:r>
              <a:rPr sz="2400" spc="-5" dirty="0">
                <a:latin typeface="Microsoft Sans Serif"/>
                <a:cs typeface="Microsoft Sans Serif"/>
              </a:rPr>
              <a:t>common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spc="-630" dirty="0">
                <a:latin typeface="Microsoft Sans Serif"/>
                <a:cs typeface="Microsoft Sans Serif"/>
              </a:rPr>
              <a:t> </a:t>
            </a:r>
            <a:r>
              <a:rPr sz="2400" i="1" spc="-5" dirty="0">
                <a:latin typeface="Arial"/>
                <a:cs typeface="Arial"/>
              </a:rPr>
              <a:t>rubber ducky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9461" y="473709"/>
            <a:ext cx="45319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20" dirty="0"/>
              <a:t> </a:t>
            </a:r>
            <a:r>
              <a:rPr spc="-5" dirty="0"/>
              <a:t>Matching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633598"/>
            <a:ext cx="7539990" cy="3660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indent="-340360">
              <a:lnSpc>
                <a:spcPts val="3210"/>
              </a:lnSpc>
              <a:spcBef>
                <a:spcPts val="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Sometimes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resonant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too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large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endParaRPr sz="2800">
              <a:latin typeface="Microsoft Sans Serif"/>
              <a:cs typeface="Microsoft Sans Serif"/>
            </a:endParaRPr>
          </a:p>
          <a:p>
            <a:pPr marL="352425">
              <a:lnSpc>
                <a:spcPts val="3090"/>
              </a:lnSpc>
            </a:pPr>
            <a:r>
              <a:rPr sz="2700" spc="-5" dirty="0">
                <a:latin typeface="Microsoft Sans Serif"/>
                <a:cs typeface="Microsoft Sans Serif"/>
              </a:rPr>
              <a:t>be convenient</a:t>
            </a:r>
            <a:endParaRPr sz="2700">
              <a:latin typeface="Microsoft Sans Serif"/>
              <a:cs typeface="Microsoft Sans Serif"/>
            </a:endParaRPr>
          </a:p>
          <a:p>
            <a:pPr marL="352425" marR="44450" indent="-340360">
              <a:lnSpc>
                <a:spcPct val="90200"/>
              </a:lnSpc>
              <a:spcBef>
                <a:spcPts val="55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Other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times,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required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operate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several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widely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different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frequencies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cannot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resonant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length </a:t>
            </a:r>
            <a:r>
              <a:rPr sz="2800" spc="-725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all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time</a:t>
            </a:r>
            <a:endParaRPr sz="2700">
              <a:latin typeface="Microsoft Sans Serif"/>
              <a:cs typeface="Microsoft Sans Serif"/>
            </a:endParaRPr>
          </a:p>
          <a:p>
            <a:pPr marL="352425" marR="184150" indent="-340360">
              <a:lnSpc>
                <a:spcPts val="3050"/>
              </a:lnSpc>
              <a:spcBef>
                <a:spcPts val="66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problem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mismatch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can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rectified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by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matching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feedline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using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700" i="1" spc="-5" dirty="0">
                <a:latin typeface="Arial"/>
                <a:cs typeface="Arial"/>
              </a:rPr>
              <a:t>LC </a:t>
            </a:r>
            <a:r>
              <a:rPr sz="2700" spc="-5" dirty="0">
                <a:latin typeface="Microsoft Sans Serif"/>
                <a:cs typeface="Microsoft Sans Serif"/>
              </a:rPr>
              <a:t>matching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network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5979" y="1532889"/>
            <a:ext cx="387857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336419"/>
            <a:ext cx="7244080" cy="379857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2425" marR="5080" indent="-340360">
              <a:lnSpc>
                <a:spcPct val="90700"/>
              </a:lnSpc>
              <a:spcBef>
                <a:spcPts val="36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Simple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elements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combined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form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b="1" spc="-5" dirty="0">
                <a:latin typeface="Arial"/>
                <a:cs typeface="Arial"/>
              </a:rPr>
              <a:t>arrays</a:t>
            </a:r>
            <a:r>
              <a:rPr sz="2400" b="1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resulting</a:t>
            </a:r>
            <a:r>
              <a:rPr sz="2400" spc="6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7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reinforcement</a:t>
            </a:r>
            <a:r>
              <a:rPr sz="2400" spc="7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6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some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cancellations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others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give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better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gain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directional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characteristics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28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Arrays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classified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i="1" spc="-5" dirty="0">
                <a:latin typeface="Arial"/>
                <a:cs typeface="Arial"/>
              </a:rPr>
              <a:t>broadside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i="1" spc="-5" dirty="0">
                <a:latin typeface="Arial"/>
                <a:cs typeface="Arial"/>
              </a:rPr>
              <a:t>end-fire</a:t>
            </a:r>
            <a:endParaRPr sz="2400">
              <a:latin typeface="Arial"/>
              <a:cs typeface="Arial"/>
            </a:endParaRPr>
          </a:p>
          <a:p>
            <a:pPr marL="748665" lvl="1" indent="-282575">
              <a:lnSpc>
                <a:spcPct val="100000"/>
              </a:lnSpc>
              <a:spcBef>
                <a:spcPts val="244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Examples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arrays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are: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240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-5" dirty="0">
                <a:latin typeface="Microsoft Sans Serif"/>
                <a:cs typeface="Microsoft Sans Serif"/>
              </a:rPr>
              <a:t> Yagi</a:t>
            </a:r>
            <a:r>
              <a:rPr sz="2000" dirty="0">
                <a:latin typeface="Microsoft Sans Serif"/>
                <a:cs typeface="Microsoft Sans Serif"/>
              </a:rPr>
              <a:t> Array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240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Log-Periodic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Dipole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Array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240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-5" dirty="0">
                <a:latin typeface="Microsoft Sans Serif"/>
                <a:cs typeface="Microsoft Sans Serif"/>
              </a:rPr>
              <a:t>Turnstile</a:t>
            </a:r>
            <a:r>
              <a:rPr sz="2000" dirty="0">
                <a:latin typeface="Microsoft Sans Serif"/>
                <a:cs typeface="Microsoft Sans Serif"/>
              </a:rPr>
              <a:t> Array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229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Monopole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Phased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Array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240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Other Phased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Arrays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1110" y="1583182"/>
            <a:ext cx="25431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Reflectors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408047"/>
            <a:ext cx="6629400" cy="334581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352425" marR="281305" indent="-340360" algn="just">
              <a:lnSpc>
                <a:spcPts val="3050"/>
              </a:lnSpc>
              <a:spcBef>
                <a:spcPts val="45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It </a:t>
            </a:r>
            <a:r>
              <a:rPr sz="2800" spc="-10" dirty="0">
                <a:latin typeface="Microsoft Sans Serif"/>
                <a:cs typeface="Microsoft Sans Serif"/>
              </a:rPr>
              <a:t>is possible </a:t>
            </a:r>
            <a:r>
              <a:rPr sz="2800" dirty="0">
                <a:latin typeface="Microsoft Sans Serif"/>
                <a:cs typeface="Microsoft Sans Serif"/>
              </a:rPr>
              <a:t>to </a:t>
            </a:r>
            <a:r>
              <a:rPr sz="2800" spc="-5" dirty="0">
                <a:latin typeface="Microsoft Sans Serif"/>
                <a:cs typeface="Microsoft Sans Serif"/>
              </a:rPr>
              <a:t>construct a conductive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surface that reflects antenna power </a:t>
            </a:r>
            <a:r>
              <a:rPr sz="2800" spc="-20" dirty="0">
                <a:latin typeface="Microsoft Sans Serif"/>
                <a:cs typeface="Microsoft Sans Serif"/>
              </a:rPr>
              <a:t>in </a:t>
            </a:r>
            <a:r>
              <a:rPr sz="2800" spc="-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desired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direction</a:t>
            </a:r>
            <a:endParaRPr sz="2700">
              <a:latin typeface="Microsoft Sans Serif"/>
              <a:cs typeface="Microsoft Sans Serif"/>
            </a:endParaRPr>
          </a:p>
          <a:p>
            <a:pPr marL="352425" marR="5080" indent="-340360" algn="just">
              <a:lnSpc>
                <a:spcPts val="3070"/>
              </a:lnSpc>
              <a:spcBef>
                <a:spcPts val="545"/>
              </a:spcBef>
              <a:buChar char="•"/>
              <a:tabLst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 surface may consist of one </a:t>
            </a:r>
            <a:r>
              <a:rPr sz="2800" dirty="0">
                <a:latin typeface="Microsoft Sans Serif"/>
                <a:cs typeface="Microsoft Sans Serif"/>
              </a:rPr>
              <a:t>or </a:t>
            </a:r>
            <a:r>
              <a:rPr sz="2800" spc="-5" dirty="0">
                <a:latin typeface="Microsoft Sans Serif"/>
                <a:cs typeface="Microsoft Sans Serif"/>
              </a:rPr>
              <a:t>more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planes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or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may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parabolic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 algn="just">
              <a:lnSpc>
                <a:spcPct val="100000"/>
              </a:lnSpc>
              <a:spcBef>
                <a:spcPts val="259"/>
              </a:spcBef>
              <a:buChar char="•"/>
              <a:tabLst>
                <a:tab pos="35306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Typical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reflectors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are: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 algn="just">
              <a:lnSpc>
                <a:spcPct val="100000"/>
              </a:lnSpc>
              <a:spcBef>
                <a:spcPts val="280"/>
              </a:spcBef>
              <a:buChar char="–"/>
              <a:tabLst>
                <a:tab pos="72199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Plane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corner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Reflectors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 algn="just">
              <a:lnSpc>
                <a:spcPct val="100000"/>
              </a:lnSpc>
              <a:spcBef>
                <a:spcPts val="290"/>
              </a:spcBef>
              <a:buChar char="–"/>
              <a:tabLst>
                <a:tab pos="721995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5" dirty="0">
                <a:latin typeface="Microsoft Sans Serif"/>
                <a:cs typeface="Microsoft Sans Serif"/>
              </a:rPr>
              <a:t>Parabolic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Reflector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0901" y="1558797"/>
            <a:ext cx="43764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Cell-Site</a:t>
            </a:r>
            <a:r>
              <a:rPr spc="15" dirty="0"/>
              <a:t> </a:t>
            </a:r>
            <a:r>
              <a:rPr spc="-5"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635123"/>
            <a:ext cx="7599045" cy="3799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2425" marR="791210" indent="-340360">
              <a:lnSpc>
                <a:spcPct val="99400"/>
              </a:lnSpc>
              <a:spcBef>
                <a:spcPts val="114"/>
              </a:spcBef>
              <a:buChar char="•"/>
              <a:tabLst>
                <a:tab pos="352425" algn="l"/>
                <a:tab pos="353060" algn="l"/>
              </a:tabLst>
            </a:pPr>
            <a:r>
              <a:rPr sz="2350" dirty="0">
                <a:latin typeface="Microsoft Sans Serif"/>
                <a:cs typeface="Microsoft Sans Serif"/>
              </a:rPr>
              <a:t>For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cellular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radio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systems,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there</a:t>
            </a:r>
            <a:r>
              <a:rPr sz="2350" spc="35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is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need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for </a:t>
            </a:r>
            <a:r>
              <a:rPr sz="235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omnidirectional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antennas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and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for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antennas</a:t>
            </a:r>
            <a:r>
              <a:rPr sz="2350" spc="3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with </a:t>
            </a:r>
            <a:r>
              <a:rPr sz="235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beamwidths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of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120º,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and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less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for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sectorized</a:t>
            </a:r>
            <a:r>
              <a:rPr sz="2350" spc="2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cells</a:t>
            </a:r>
            <a:endParaRPr sz="235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2780"/>
              </a:lnSpc>
              <a:spcBef>
                <a:spcPts val="944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Cellular</a:t>
            </a:r>
            <a:r>
              <a:rPr sz="2400" spc="17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17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PCS</a:t>
            </a:r>
            <a:r>
              <a:rPr sz="2400" spc="16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base-station</a:t>
            </a:r>
            <a:r>
              <a:rPr sz="2400" spc="17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receiving</a:t>
            </a:r>
            <a:r>
              <a:rPr sz="2400" spc="17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are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usually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mounted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such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way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obtain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space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diversity</a:t>
            </a:r>
            <a:endParaRPr sz="2400">
              <a:latin typeface="Microsoft Sans Serif"/>
              <a:cs typeface="Microsoft Sans Serif"/>
            </a:endParaRPr>
          </a:p>
          <a:p>
            <a:pPr marL="352425" marR="178435" indent="-340360">
              <a:lnSpc>
                <a:spcPct val="975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omnidirectional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pattern,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typically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three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mounted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tower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with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triangular </a:t>
            </a:r>
            <a:r>
              <a:rPr sz="2400" dirty="0">
                <a:latin typeface="Microsoft Sans Serif"/>
                <a:cs typeface="Microsoft Sans Serif"/>
              </a:rPr>
              <a:t> cross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section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mounted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120º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intervals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069" y="1751329"/>
            <a:ext cx="5867400" cy="39687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6096" y="473709"/>
            <a:ext cx="73894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30" dirty="0"/>
              <a:t> </a:t>
            </a:r>
            <a:r>
              <a:rPr spc="-5" dirty="0"/>
              <a:t>Arecibo</a:t>
            </a:r>
            <a:r>
              <a:rPr spc="35" dirty="0"/>
              <a:t> </a:t>
            </a:r>
            <a:r>
              <a:rPr spc="-5" dirty="0"/>
              <a:t>Radio</a:t>
            </a:r>
            <a:r>
              <a:rPr spc="35" dirty="0"/>
              <a:t> </a:t>
            </a:r>
            <a:r>
              <a:rPr spc="-5" dirty="0"/>
              <a:t>Telescope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706361" y="5365241"/>
            <a:ext cx="1410335" cy="4406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40"/>
              </a:spcBef>
            </a:pPr>
            <a:r>
              <a:rPr sz="1400" dirty="0">
                <a:latin typeface="Microsoft Sans Serif"/>
                <a:cs typeface="Microsoft Sans Serif"/>
              </a:rPr>
              <a:t>[Sky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&amp;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Telescope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Feb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1997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p. </a:t>
            </a:r>
            <a:r>
              <a:rPr sz="1400" spc="-5" dirty="0">
                <a:latin typeface="Microsoft Sans Serif"/>
                <a:cs typeface="Microsoft Sans Serif"/>
              </a:rPr>
              <a:t>29]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0" y="2896235"/>
            <a:ext cx="3429000" cy="22186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2296" y="1612138"/>
            <a:ext cx="72351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Mobile</a:t>
            </a:r>
            <a:r>
              <a:rPr spc="45" dirty="0"/>
              <a:t> </a:t>
            </a:r>
            <a:r>
              <a:rPr dirty="0"/>
              <a:t>and</a:t>
            </a:r>
            <a:r>
              <a:rPr spc="45" dirty="0"/>
              <a:t> </a:t>
            </a:r>
            <a:r>
              <a:rPr spc="-10" dirty="0"/>
              <a:t>Portable</a:t>
            </a:r>
            <a:r>
              <a:rPr spc="45" dirty="0"/>
              <a:t> </a:t>
            </a:r>
            <a:r>
              <a:rPr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2499487"/>
            <a:ext cx="3768725" cy="375031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52425" marR="132715" indent="-340360">
              <a:lnSpc>
                <a:spcPts val="2180"/>
              </a:lnSpc>
              <a:spcBef>
                <a:spcPts val="36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Mobile</a:t>
            </a:r>
            <a:r>
              <a:rPr sz="2000" spc="6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6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portable </a:t>
            </a:r>
            <a:r>
              <a:rPr sz="2000" dirty="0">
                <a:latin typeface="Microsoft Sans Serif"/>
                <a:cs typeface="Microsoft Sans Serif"/>
              </a:rPr>
              <a:t> antennas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used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cellular </a:t>
            </a:r>
            <a:r>
              <a:rPr sz="2000" dirty="0">
                <a:latin typeface="Microsoft Sans Serif"/>
                <a:cs typeface="Microsoft Sans Serif"/>
              </a:rPr>
              <a:t> and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PCS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systems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have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omnidirectional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small</a:t>
            </a:r>
            <a:endParaRPr sz="20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2180"/>
              </a:lnSpc>
              <a:spcBef>
                <a:spcPts val="40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simplest </a:t>
            </a:r>
            <a:r>
              <a:rPr sz="2000" dirty="0">
                <a:latin typeface="Microsoft Sans Serif"/>
                <a:cs typeface="Microsoft Sans Serif"/>
              </a:rPr>
              <a:t>antenna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quarter-wavelength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monopole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these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are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usually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ones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supplied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portable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phones</a:t>
            </a:r>
            <a:endParaRPr sz="2000">
              <a:latin typeface="Microsoft Sans Serif"/>
              <a:cs typeface="Microsoft Sans Serif"/>
            </a:endParaRPr>
          </a:p>
          <a:p>
            <a:pPr marL="352425" marR="258445" indent="-340360">
              <a:lnSpc>
                <a:spcPct val="90700"/>
              </a:lnSpc>
              <a:spcBef>
                <a:spcPts val="34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For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mobile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phones,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common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configuration</a:t>
            </a:r>
            <a:r>
              <a:rPr sz="2000" spc="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 </a:t>
            </a:r>
            <a:r>
              <a:rPr sz="2000" dirty="0">
                <a:latin typeface="Microsoft Sans Serif"/>
                <a:cs typeface="Microsoft Sans Serif"/>
              </a:rPr>
              <a:t> the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quarter-wave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half-wave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mounted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collinearly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above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it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0" y="3735070"/>
            <a:ext cx="4114800" cy="27343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25854" y="1468882"/>
            <a:ext cx="5895975" cy="131445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 indent="905510">
              <a:lnSpc>
                <a:spcPts val="4860"/>
              </a:lnSpc>
              <a:spcBef>
                <a:spcPts val="615"/>
              </a:spcBef>
            </a:pPr>
            <a:r>
              <a:rPr dirty="0"/>
              <a:t>Test</a:t>
            </a:r>
            <a:r>
              <a:rPr spc="45" dirty="0"/>
              <a:t> </a:t>
            </a:r>
            <a:r>
              <a:rPr spc="-5" dirty="0"/>
              <a:t>Equipment: </a:t>
            </a:r>
            <a:r>
              <a:rPr dirty="0"/>
              <a:t> The</a:t>
            </a:r>
            <a:r>
              <a:rPr spc="25" dirty="0"/>
              <a:t> </a:t>
            </a:r>
            <a:r>
              <a:rPr spc="-5" dirty="0"/>
              <a:t>Anechoic</a:t>
            </a:r>
            <a:r>
              <a:rPr spc="25" dirty="0"/>
              <a:t> </a:t>
            </a:r>
            <a:r>
              <a:rPr spc="-5" dirty="0"/>
              <a:t>Chamber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2795142"/>
            <a:ext cx="7779384" cy="105727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352425" marR="5080" indent="-340360" algn="just">
              <a:lnSpc>
                <a:spcPct val="91000"/>
              </a:lnSpc>
              <a:spcBef>
                <a:spcPts val="359"/>
              </a:spcBef>
              <a:buChar char="•"/>
              <a:tabLst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5" dirty="0">
                <a:latin typeface="Microsoft Sans Serif"/>
                <a:cs typeface="Microsoft Sans Serif"/>
              </a:rPr>
              <a:t>anechoic </a:t>
            </a:r>
            <a:r>
              <a:rPr sz="2400" dirty="0">
                <a:latin typeface="Microsoft Sans Serif"/>
                <a:cs typeface="Microsoft Sans Serif"/>
              </a:rPr>
              <a:t>chamber </a:t>
            </a:r>
            <a:r>
              <a:rPr sz="2400" spc="-10" dirty="0">
                <a:latin typeface="Microsoft Sans Serif"/>
                <a:cs typeface="Microsoft Sans Serif"/>
              </a:rPr>
              <a:t>is </a:t>
            </a:r>
            <a:r>
              <a:rPr sz="2400" spc="-5" dirty="0">
                <a:latin typeface="Microsoft Sans Serif"/>
                <a:cs typeface="Microsoft Sans Serif"/>
              </a:rPr>
              <a:t>used </a:t>
            </a:r>
            <a:r>
              <a:rPr sz="2400" dirty="0">
                <a:latin typeface="Microsoft Sans Serif"/>
                <a:cs typeface="Microsoft Sans Serif"/>
              </a:rPr>
              <a:t>to set </a:t>
            </a:r>
            <a:r>
              <a:rPr sz="2400" spc="-5" dirty="0">
                <a:latin typeface="Microsoft Sans Serif"/>
                <a:cs typeface="Microsoft Sans Serif"/>
              </a:rPr>
              <a:t>up antennas </a:t>
            </a:r>
            <a:r>
              <a:rPr sz="2400" spc="-10" dirty="0">
                <a:latin typeface="Microsoft Sans Serif"/>
                <a:cs typeface="Microsoft Sans Serif"/>
              </a:rPr>
              <a:t>in </a:t>
            </a:r>
            <a:r>
              <a:rPr sz="2400" spc="-5" dirty="0">
                <a:latin typeface="Microsoft Sans Serif"/>
                <a:cs typeface="Microsoft Sans Serif"/>
              </a:rPr>
              <a:t>a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location</a:t>
            </a:r>
            <a:r>
              <a:rPr sz="2400" dirty="0">
                <a:latin typeface="Microsoft Sans Serif"/>
                <a:cs typeface="Microsoft Sans Serif"/>
              </a:rPr>
              <a:t> that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free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reflections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order</a:t>
            </a:r>
            <a:r>
              <a:rPr sz="2400" spc="6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evaluate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them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800" y="37591"/>
            <a:ext cx="594360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15515" algn="l"/>
              </a:tabLst>
            </a:pPr>
            <a:r>
              <a:rPr sz="3150" dirty="0"/>
              <a:t>Chapter</a:t>
            </a:r>
            <a:r>
              <a:rPr sz="3150" spc="40" dirty="0"/>
              <a:t> </a:t>
            </a:r>
            <a:r>
              <a:rPr sz="3150" spc="-5" dirty="0"/>
              <a:t>10	Potentials</a:t>
            </a:r>
            <a:r>
              <a:rPr sz="3150" spc="10" dirty="0"/>
              <a:t> </a:t>
            </a:r>
            <a:r>
              <a:rPr sz="3150" dirty="0"/>
              <a:t>and</a:t>
            </a:r>
            <a:r>
              <a:rPr sz="3150" spc="5" dirty="0"/>
              <a:t> </a:t>
            </a:r>
            <a:r>
              <a:rPr sz="3150" spc="-10" dirty="0"/>
              <a:t>Fields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699008" y="824230"/>
            <a:ext cx="5148580" cy="2303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 lvl="1" indent="-83439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47090" algn="l"/>
              </a:tabLst>
            </a:pPr>
            <a:r>
              <a:rPr sz="2950" dirty="0">
                <a:latin typeface="Microsoft Sans Serif"/>
                <a:cs typeface="Microsoft Sans Serif"/>
              </a:rPr>
              <a:t>The</a:t>
            </a:r>
            <a:r>
              <a:rPr sz="2950" spc="-10" dirty="0">
                <a:latin typeface="Microsoft Sans Serif"/>
                <a:cs typeface="Microsoft Sans Serif"/>
              </a:rPr>
              <a:t> </a:t>
            </a:r>
            <a:r>
              <a:rPr sz="2950" spc="-5" dirty="0">
                <a:latin typeface="Microsoft Sans Serif"/>
                <a:cs typeface="Microsoft Sans Serif"/>
              </a:rPr>
              <a:t>Potential</a:t>
            </a:r>
            <a:r>
              <a:rPr sz="2950" spc="5" dirty="0">
                <a:latin typeface="Microsoft Sans Serif"/>
                <a:cs typeface="Microsoft Sans Serif"/>
              </a:rPr>
              <a:t> </a:t>
            </a:r>
            <a:r>
              <a:rPr sz="2950" spc="-5" dirty="0">
                <a:latin typeface="Microsoft Sans Serif"/>
                <a:cs typeface="Microsoft Sans Serif"/>
              </a:rPr>
              <a:t>Formulation</a:t>
            </a:r>
            <a:endParaRPr sz="2950">
              <a:latin typeface="Microsoft Sans Serif"/>
              <a:cs typeface="Microsoft Sans Serif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AutoNum type="arabicPeriod"/>
            </a:pPr>
            <a:endParaRPr sz="3150">
              <a:latin typeface="Microsoft Sans Serif"/>
              <a:cs typeface="Microsoft Sans Serif"/>
            </a:endParaRPr>
          </a:p>
          <a:p>
            <a:pPr marL="858519" lvl="1" indent="-845819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858519" algn="l"/>
              </a:tabLst>
            </a:pPr>
            <a:r>
              <a:rPr sz="3000" spc="-5" dirty="0">
                <a:latin typeface="Microsoft Sans Serif"/>
                <a:cs typeface="Microsoft Sans Serif"/>
              </a:rPr>
              <a:t>Continuous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Distributions</a:t>
            </a:r>
            <a:endParaRPr sz="3000">
              <a:latin typeface="Microsoft Sans Serif"/>
              <a:cs typeface="Microsoft Sans Serif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3150">
              <a:latin typeface="Microsoft Sans Serif"/>
              <a:cs typeface="Microsoft Sans Serif"/>
            </a:endParaRPr>
          </a:p>
          <a:p>
            <a:pPr marL="858519" lvl="1" indent="-845819">
              <a:lnSpc>
                <a:spcPct val="100000"/>
              </a:lnSpc>
              <a:buAutoNum type="arabicPeriod"/>
              <a:tabLst>
                <a:tab pos="858519" algn="l"/>
              </a:tabLst>
            </a:pPr>
            <a:r>
              <a:rPr sz="3000" spc="-5" dirty="0">
                <a:latin typeface="Microsoft Sans Serif"/>
                <a:cs typeface="Microsoft Sans Serif"/>
              </a:rPr>
              <a:t>Point</a:t>
            </a:r>
            <a:r>
              <a:rPr sz="3000" spc="-15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Charges</a:t>
            </a:r>
            <a:endParaRPr sz="3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591" y="0"/>
            <a:ext cx="55822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</a:t>
            </a:r>
            <a:r>
              <a:rPr sz="3200" spc="25" dirty="0"/>
              <a:t> </a:t>
            </a:r>
            <a:r>
              <a:rPr sz="3200" dirty="0"/>
              <a:t>The</a:t>
            </a:r>
            <a:r>
              <a:rPr sz="3200" spc="35" dirty="0"/>
              <a:t> </a:t>
            </a:r>
            <a:r>
              <a:rPr sz="3200" spc="-10" dirty="0"/>
              <a:t>Potential</a:t>
            </a:r>
            <a:r>
              <a:rPr sz="3200" spc="35" dirty="0"/>
              <a:t> </a:t>
            </a:r>
            <a:r>
              <a:rPr sz="3200" spc="-5" dirty="0"/>
              <a:t>Formulation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82600" y="741934"/>
            <a:ext cx="7047230" cy="231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7290" lvl="2" indent="-116522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77925" algn="l"/>
              </a:tabLst>
            </a:pPr>
            <a:r>
              <a:rPr sz="3000" spc="-5" dirty="0">
                <a:latin typeface="Microsoft Sans Serif"/>
                <a:cs typeface="Microsoft Sans Serif"/>
              </a:rPr>
              <a:t>Scalar</a:t>
            </a:r>
            <a:r>
              <a:rPr sz="3000" spc="1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and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vector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potentials</a:t>
            </a:r>
            <a:endParaRPr sz="3000">
              <a:latin typeface="Microsoft Sans Serif"/>
              <a:cs typeface="Microsoft Sans Serif"/>
            </a:endParaRPr>
          </a:p>
          <a:p>
            <a:pPr lvl="2">
              <a:lnSpc>
                <a:spcPct val="100000"/>
              </a:lnSpc>
              <a:spcBef>
                <a:spcPts val="20"/>
              </a:spcBef>
              <a:buAutoNum type="arabicPeriod"/>
            </a:pPr>
            <a:endParaRPr sz="3150">
              <a:latin typeface="Microsoft Sans Serif"/>
              <a:cs typeface="Microsoft Sans Serif"/>
            </a:endParaRPr>
          </a:p>
          <a:p>
            <a:pPr marL="1177290" lvl="2" indent="-1165225">
              <a:lnSpc>
                <a:spcPct val="100000"/>
              </a:lnSpc>
              <a:buAutoNum type="arabicPeriod"/>
              <a:tabLst>
                <a:tab pos="1177925" algn="l"/>
              </a:tabLst>
            </a:pPr>
            <a:r>
              <a:rPr sz="3000" spc="-5" dirty="0">
                <a:latin typeface="Microsoft Sans Serif"/>
                <a:cs typeface="Microsoft Sans Serif"/>
              </a:rPr>
              <a:t>Gauge</a:t>
            </a:r>
            <a:r>
              <a:rPr sz="3000" spc="1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transformation</a:t>
            </a:r>
            <a:endParaRPr sz="3000">
              <a:latin typeface="Microsoft Sans Serif"/>
              <a:cs typeface="Microsoft Sans Serif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AutoNum type="arabicPeriod"/>
            </a:pPr>
            <a:endParaRPr sz="3200">
              <a:latin typeface="Microsoft Sans Serif"/>
              <a:cs typeface="Microsoft Sans Serif"/>
            </a:endParaRPr>
          </a:p>
          <a:p>
            <a:pPr marL="1158875" lvl="2" indent="-1146810">
              <a:lnSpc>
                <a:spcPct val="100000"/>
              </a:lnSpc>
              <a:buAutoNum type="arabicPeriod"/>
              <a:tabLst>
                <a:tab pos="1159510" algn="l"/>
              </a:tabLst>
            </a:pPr>
            <a:r>
              <a:rPr sz="2950" spc="-5" dirty="0">
                <a:latin typeface="Microsoft Sans Serif"/>
                <a:cs typeface="Microsoft Sans Serif"/>
              </a:rPr>
              <a:t>Coulomb</a:t>
            </a:r>
            <a:r>
              <a:rPr sz="2950" spc="10" dirty="0">
                <a:latin typeface="Microsoft Sans Serif"/>
                <a:cs typeface="Microsoft Sans Serif"/>
              </a:rPr>
              <a:t> </a:t>
            </a:r>
            <a:r>
              <a:rPr sz="2950" spc="-5" dirty="0">
                <a:latin typeface="Microsoft Sans Serif"/>
                <a:cs typeface="Microsoft Sans Serif"/>
              </a:rPr>
              <a:t>gauge</a:t>
            </a:r>
            <a:r>
              <a:rPr sz="2950" spc="30" dirty="0">
                <a:latin typeface="Microsoft Sans Serif"/>
                <a:cs typeface="Microsoft Sans Serif"/>
              </a:rPr>
              <a:t> </a:t>
            </a:r>
            <a:r>
              <a:rPr sz="2950" spc="-5" dirty="0">
                <a:latin typeface="Microsoft Sans Serif"/>
                <a:cs typeface="Microsoft Sans Serif"/>
              </a:rPr>
              <a:t>and</a:t>
            </a:r>
            <a:r>
              <a:rPr sz="2950" spc="25" dirty="0">
                <a:latin typeface="Microsoft Sans Serif"/>
                <a:cs typeface="Microsoft Sans Serif"/>
              </a:rPr>
              <a:t> </a:t>
            </a:r>
            <a:r>
              <a:rPr sz="2950" dirty="0">
                <a:latin typeface="Microsoft Sans Serif"/>
                <a:cs typeface="Microsoft Sans Serif"/>
              </a:rPr>
              <a:t>Lorentz</a:t>
            </a:r>
            <a:r>
              <a:rPr sz="2950" spc="20" dirty="0">
                <a:latin typeface="Microsoft Sans Serif"/>
                <a:cs typeface="Microsoft Sans Serif"/>
              </a:rPr>
              <a:t> </a:t>
            </a:r>
            <a:r>
              <a:rPr sz="2950" dirty="0">
                <a:latin typeface="Microsoft Sans Serif"/>
                <a:cs typeface="Microsoft Sans Serif"/>
              </a:rPr>
              <a:t>gauge</a:t>
            </a:r>
            <a:endParaRPr sz="29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1675" y="1122679"/>
            <a:ext cx="235585" cy="101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308" y="61976"/>
            <a:ext cx="62979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dirty="0"/>
              <a:t>10.1.1</a:t>
            </a:r>
            <a:r>
              <a:rPr sz="3150" spc="30" dirty="0"/>
              <a:t> </a:t>
            </a:r>
            <a:r>
              <a:rPr sz="3150" spc="-5" dirty="0"/>
              <a:t>Scalar</a:t>
            </a:r>
            <a:r>
              <a:rPr sz="3150" spc="35" dirty="0"/>
              <a:t> </a:t>
            </a:r>
            <a:r>
              <a:rPr sz="3150" spc="-5" dirty="0"/>
              <a:t>and</a:t>
            </a:r>
            <a:r>
              <a:rPr sz="3150" spc="35" dirty="0"/>
              <a:t> </a:t>
            </a:r>
            <a:r>
              <a:rPr sz="3150" dirty="0"/>
              <a:t>Vector</a:t>
            </a:r>
            <a:r>
              <a:rPr sz="3150" spc="35" dirty="0"/>
              <a:t> </a:t>
            </a:r>
            <a:r>
              <a:rPr sz="3150" spc="-10" dirty="0"/>
              <a:t>Potentials</a:t>
            </a:r>
            <a:endParaRPr sz="315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92504" y="380853"/>
          <a:ext cx="3740785" cy="9410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0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70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ts val="1055"/>
                        </a:lnSpc>
                        <a:spcBef>
                          <a:spcPts val="860"/>
                        </a:spcBef>
                      </a:pPr>
                      <a:r>
                        <a:rPr sz="1000" spc="-5" dirty="0">
                          <a:latin typeface="Symbol"/>
                          <a:cs typeface="Symbol"/>
                        </a:rPr>
                        <a:t></a:t>
                      </a: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014" algn="r">
                        <a:lnSpc>
                          <a:spcPts val="2495"/>
                        </a:lnSpc>
                        <a:spcBef>
                          <a:spcPts val="2180"/>
                        </a:spcBef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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7686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450" dirty="0">
                          <a:latin typeface="Symbol"/>
                          <a:cs typeface="Symbol"/>
                        </a:rPr>
                        <a:t></a:t>
                      </a:r>
                      <a:endParaRPr sz="2450">
                        <a:latin typeface="Symbol"/>
                        <a:cs typeface="Symbol"/>
                      </a:endParaRPr>
                    </a:p>
                    <a:p>
                      <a:pPr marL="2813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299720">
                        <a:lnSpc>
                          <a:spcPts val="2014"/>
                        </a:lnSpc>
                      </a:pP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field formulism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014" algn="r">
                        <a:lnSpc>
                          <a:spcPts val="2530"/>
                        </a:lnSpc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ts val="2530"/>
                        </a:lnSpc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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197354" y="1958085"/>
            <a:ext cx="344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Symbol"/>
                <a:cs typeface="Symbol"/>
              </a:rPr>
              <a:t></a:t>
            </a:r>
            <a:r>
              <a:rPr sz="900" spc="5" dirty="0">
                <a:latin typeface="Times New Roman"/>
                <a:cs typeface="Times New Roman"/>
              </a:rPr>
              <a:t>V</a:t>
            </a:r>
            <a:r>
              <a:rPr sz="900" dirty="0">
                <a:latin typeface="Microsoft Sans Serif"/>
                <a:cs typeface="Microsoft Sans Serif"/>
              </a:rPr>
              <a:t>(</a:t>
            </a:r>
            <a:r>
              <a:rPr sz="900" dirty="0">
                <a:latin typeface="Times New Roman"/>
                <a:cs typeface="Times New Roman"/>
              </a:rPr>
              <a:t>r</a:t>
            </a:r>
            <a:r>
              <a:rPr sz="900" dirty="0">
                <a:latin typeface="Microsoft Sans Serif"/>
                <a:cs typeface="Microsoft Sans Serif"/>
              </a:rPr>
              <a:t>,</a:t>
            </a:r>
            <a:r>
              <a:rPr sz="900" dirty="0">
                <a:latin typeface="Times New Roman"/>
                <a:cs typeface="Times New Roman"/>
              </a:rPr>
              <a:t>t</a:t>
            </a:r>
            <a:r>
              <a:rPr sz="900" dirty="0">
                <a:latin typeface="Microsoft Sans Serif"/>
                <a:cs typeface="Microsoft Sans Serif"/>
              </a:rPr>
              <a:t>)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0520" y="1267713"/>
            <a:ext cx="3982085" cy="793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70"/>
              </a:lnSpc>
              <a:spcBef>
                <a:spcPts val="95"/>
              </a:spcBef>
              <a:tabLst>
                <a:tab pos="596265" algn="l"/>
                <a:tab pos="989330" algn="l"/>
              </a:tabLst>
            </a:pPr>
            <a:r>
              <a:rPr sz="1850" spc="-5" dirty="0">
                <a:latin typeface="Times New Roman"/>
                <a:cs typeface="Times New Roman"/>
              </a:rPr>
              <a:t>J</a:t>
            </a:r>
            <a:r>
              <a:rPr sz="1850" spc="-5" dirty="0">
                <a:latin typeface="Microsoft Sans Serif"/>
                <a:cs typeface="Microsoft Sans Serif"/>
              </a:rPr>
              <a:t>(</a:t>
            </a:r>
            <a:r>
              <a:rPr sz="1850" spc="-5" dirty="0">
                <a:latin typeface="Times New Roman"/>
                <a:cs typeface="Times New Roman"/>
              </a:rPr>
              <a:t>r</a:t>
            </a:r>
            <a:r>
              <a:rPr sz="1850" spc="-5" dirty="0">
                <a:latin typeface="Microsoft Sans Serif"/>
                <a:cs typeface="Microsoft Sans Serif"/>
              </a:rPr>
              <a:t>,</a:t>
            </a:r>
            <a:r>
              <a:rPr sz="1850" spc="-5" dirty="0">
                <a:latin typeface="Times New Roman"/>
                <a:cs typeface="Times New Roman"/>
              </a:rPr>
              <a:t>t</a:t>
            </a:r>
            <a:r>
              <a:rPr sz="1850" spc="-5" dirty="0">
                <a:latin typeface="Microsoft Sans Serif"/>
                <a:cs typeface="Microsoft Sans Serif"/>
              </a:rPr>
              <a:t>)	</a:t>
            </a:r>
            <a:r>
              <a:rPr sz="1750" dirty="0">
                <a:latin typeface="Symbol"/>
                <a:cs typeface="Symbol"/>
              </a:rPr>
              <a:t></a:t>
            </a:r>
            <a:r>
              <a:rPr sz="1750" dirty="0">
                <a:latin typeface="Times New Roman"/>
                <a:cs typeface="Times New Roman"/>
              </a:rPr>
              <a:t>	</a:t>
            </a:r>
            <a:r>
              <a:rPr sz="1750" spc="-5" dirty="0">
                <a:latin typeface="Symbol"/>
                <a:cs typeface="Symbol"/>
              </a:rPr>
              <a:t></a:t>
            </a:r>
            <a:r>
              <a:rPr sz="1750" spc="-5" dirty="0">
                <a:latin typeface="Times New Roman"/>
                <a:cs typeface="Times New Roman"/>
              </a:rPr>
              <a:t>B</a:t>
            </a:r>
            <a:r>
              <a:rPr sz="1750" spc="-5" dirty="0">
                <a:latin typeface="Microsoft Sans Serif"/>
                <a:cs typeface="Microsoft Sans Serif"/>
              </a:rPr>
              <a:t>(</a:t>
            </a:r>
            <a:r>
              <a:rPr sz="1750" spc="-5" dirty="0">
                <a:latin typeface="Times New Roman"/>
                <a:cs typeface="Times New Roman"/>
              </a:rPr>
              <a:t>r</a:t>
            </a:r>
            <a:r>
              <a:rPr sz="1750" spc="-5" dirty="0">
                <a:latin typeface="Microsoft Sans Serif"/>
                <a:cs typeface="Microsoft Sans Serif"/>
              </a:rPr>
              <a:t>,</a:t>
            </a:r>
            <a:r>
              <a:rPr sz="1750" spc="-5" dirty="0">
                <a:latin typeface="Times New Roman"/>
                <a:cs typeface="Times New Roman"/>
              </a:rPr>
              <a:t>t</a:t>
            </a:r>
            <a:r>
              <a:rPr sz="1750" spc="-5" dirty="0">
                <a:latin typeface="Microsoft Sans Serif"/>
                <a:cs typeface="Microsoft Sans Serif"/>
              </a:rPr>
              <a:t>)</a:t>
            </a:r>
            <a:endParaRPr sz="1750">
              <a:latin typeface="Microsoft Sans Serif"/>
              <a:cs typeface="Microsoft Sans Serif"/>
            </a:endParaRPr>
          </a:p>
          <a:p>
            <a:pPr marL="786765">
              <a:lnSpc>
                <a:spcPts val="1914"/>
              </a:lnSpc>
            </a:pPr>
            <a:r>
              <a:rPr sz="1800" spc="-10" dirty="0">
                <a:latin typeface="Microsoft Sans Serif"/>
                <a:cs typeface="Microsoft Sans Serif"/>
              </a:rPr>
              <a:t>or</a:t>
            </a:r>
            <a:endParaRPr sz="1800">
              <a:latin typeface="Microsoft Sans Serif"/>
              <a:cs typeface="Microsoft Sans Serif"/>
            </a:endParaRPr>
          </a:p>
          <a:p>
            <a:pPr marL="2094230">
              <a:lnSpc>
                <a:spcPts val="2065"/>
              </a:lnSpc>
            </a:pPr>
            <a:r>
              <a:rPr sz="1800" spc="-25" dirty="0">
                <a:latin typeface="Microsoft Sans Serif"/>
                <a:cs typeface="Microsoft Sans Serif"/>
              </a:rPr>
              <a:t>potential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formulism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7354" y="2056002"/>
            <a:ext cx="798830" cy="669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4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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ts val="2540"/>
              </a:lnSpc>
            </a:pPr>
            <a:r>
              <a:rPr sz="2200" spc="-15" dirty="0">
                <a:latin typeface="Symbol"/>
                <a:cs typeface="Symbol"/>
              </a:rPr>
              <a:t></a:t>
            </a:r>
            <a:r>
              <a:rPr sz="2200" spc="-5" dirty="0">
                <a:latin typeface="Times New Roman"/>
                <a:cs typeface="Times New Roman"/>
              </a:rPr>
              <a:t>A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4791" y="2629026"/>
            <a:ext cx="1763395" cy="1161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49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Maxwell‘s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eqs</a:t>
            </a:r>
            <a:endParaRPr sz="2200">
              <a:latin typeface="Microsoft Sans Serif"/>
              <a:cs typeface="Microsoft Sans Serif"/>
            </a:endParaRPr>
          </a:p>
          <a:p>
            <a:pPr marR="311785" algn="r">
              <a:lnSpc>
                <a:spcPts val="1290"/>
              </a:lnSpc>
            </a:pPr>
            <a:r>
              <a:rPr sz="1200" dirty="0">
                <a:latin typeface="Symbol"/>
                <a:cs typeface="Symbol"/>
              </a:rPr>
              <a:t></a:t>
            </a:r>
            <a:endParaRPr sz="1200">
              <a:latin typeface="Symbol"/>
              <a:cs typeface="Symbol"/>
            </a:endParaRPr>
          </a:p>
          <a:p>
            <a:pPr marR="57150" algn="ctr">
              <a:lnSpc>
                <a:spcPct val="100000"/>
              </a:lnSpc>
              <a:spcBef>
                <a:spcPts val="630"/>
              </a:spcBef>
            </a:pP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15" dirty="0">
                <a:latin typeface="Times New Roman"/>
                <a:cs typeface="Times New Roman"/>
              </a:rPr>
              <a:t> </a:t>
            </a:r>
            <a:r>
              <a:rPr sz="4275" baseline="-2923" dirty="0">
                <a:latin typeface="Symbol"/>
                <a:cs typeface="Symbol"/>
              </a:rPr>
              <a:t></a:t>
            </a:r>
            <a:endParaRPr sz="4275" baseline="-2923">
              <a:latin typeface="Symbol"/>
              <a:cs typeface="Symbol"/>
            </a:endParaRPr>
          </a:p>
          <a:p>
            <a:pPr marR="484505" algn="r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0189" y="2750947"/>
            <a:ext cx="50101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Symbol"/>
                <a:cs typeface="Symbol"/>
              </a:rPr>
              <a:t></a:t>
            </a:r>
            <a:r>
              <a:rPr sz="1900" spc="-5" dirty="0">
                <a:latin typeface="Microsoft Sans Serif"/>
                <a:cs typeface="Microsoft Sans Serif"/>
              </a:rPr>
              <a:t>MS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29127" y="3092322"/>
            <a:ext cx="36830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15" dirty="0">
                <a:latin typeface="Symbol"/>
                <a:cs typeface="Symbol"/>
              </a:rPr>
              <a:t></a:t>
            </a:r>
            <a:r>
              <a:rPr sz="100" spc="-15" dirty="0">
                <a:latin typeface="Times New Roman"/>
                <a:cs typeface="Times New Roman"/>
              </a:rPr>
              <a:t> </a:t>
            </a:r>
            <a:r>
              <a:rPr sz="100" spc="-25" dirty="0">
                <a:latin typeface="Times New Roman"/>
                <a:cs typeface="Times New Roman"/>
              </a:rPr>
              <a:t>E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68521" y="3465702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06189" y="3273678"/>
            <a:ext cx="494665" cy="1414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150" spc="-10" dirty="0">
                <a:latin typeface="Symbol"/>
                <a:cs typeface="Symbol"/>
              </a:rPr>
              <a:t></a:t>
            </a:r>
            <a:r>
              <a:rPr sz="2150" spc="-10" dirty="0">
                <a:latin typeface="Times New Roman"/>
                <a:cs typeface="Times New Roman"/>
              </a:rPr>
              <a:t>t</a:t>
            </a:r>
            <a:r>
              <a:rPr sz="2150" spc="-55" dirty="0">
                <a:latin typeface="Times New Roman"/>
                <a:cs typeface="Times New Roman"/>
              </a:rPr>
              <a:t> </a:t>
            </a:r>
            <a:r>
              <a:rPr sz="4275" baseline="-11695" dirty="0">
                <a:latin typeface="Symbol"/>
                <a:cs typeface="Symbol"/>
              </a:rPr>
              <a:t></a:t>
            </a:r>
            <a:endParaRPr sz="4275" baseline="-11695">
              <a:latin typeface="Symbol"/>
              <a:cs typeface="Symbol"/>
            </a:endParaRPr>
          </a:p>
          <a:p>
            <a:pPr marL="266700">
              <a:lnSpc>
                <a:spcPts val="2430"/>
              </a:lnSpc>
              <a:spcBef>
                <a:spcPts val="25"/>
              </a:spcBef>
            </a:pPr>
            <a:r>
              <a:rPr sz="2200" spc="-5" dirty="0">
                <a:latin typeface="Symbol"/>
                <a:cs typeface="Symbol"/>
              </a:rPr>
              <a:t></a:t>
            </a:r>
            <a:endParaRPr sz="2200">
              <a:latin typeface="Symbol"/>
              <a:cs typeface="Symbol"/>
            </a:endParaRPr>
          </a:p>
          <a:p>
            <a:pPr marL="266700">
              <a:lnSpc>
                <a:spcPts val="2150"/>
              </a:lnSpc>
            </a:pPr>
            <a:r>
              <a:rPr sz="2150" spc="-5" dirty="0">
                <a:latin typeface="Symbol"/>
                <a:cs typeface="Symbol"/>
              </a:rPr>
              <a:t></a:t>
            </a:r>
            <a:endParaRPr sz="2150">
              <a:latin typeface="Symbol"/>
              <a:cs typeface="Symbol"/>
            </a:endParaRPr>
          </a:p>
          <a:p>
            <a:pPr marL="266700">
              <a:lnSpc>
                <a:spcPts val="2900"/>
              </a:lnSpc>
            </a:pPr>
            <a:r>
              <a:rPr sz="2600" dirty="0">
                <a:latin typeface="Symbol"/>
                <a:cs typeface="Symbol"/>
              </a:rPr>
              <a:t></a:t>
            </a:r>
            <a:endParaRPr sz="26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1896" y="3263010"/>
            <a:ext cx="153797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-240" dirty="0">
                <a:latin typeface="Symbol"/>
                <a:cs typeface="Symbol"/>
              </a:rPr>
              <a:t></a:t>
            </a:r>
            <a:r>
              <a:rPr sz="2250" spc="-80" dirty="0">
                <a:latin typeface="Times New Roman"/>
                <a:cs typeface="Times New Roman"/>
              </a:rPr>
              <a:t> </a:t>
            </a:r>
            <a:r>
              <a:rPr sz="2250" spc="-85" dirty="0">
                <a:latin typeface="Symbol"/>
                <a:cs typeface="Symbol"/>
              </a:rPr>
              <a:t>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spc="-235" dirty="0">
                <a:latin typeface="Times New Roman"/>
                <a:cs typeface="Times New Roman"/>
              </a:rPr>
              <a:t>B</a:t>
            </a:r>
            <a:r>
              <a:rPr sz="2200" spc="-225" dirty="0">
                <a:latin typeface="Times New Roman"/>
                <a:cs typeface="Times New Roman"/>
              </a:rPr>
              <a:t>B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Symbol"/>
                <a:cs typeface="Symbol"/>
              </a:rPr>
              <a:t>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245" dirty="0">
                <a:latin typeface="Symbol"/>
                <a:cs typeface="Symbol"/>
              </a:rPr>
              <a:t>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Symbol"/>
                <a:cs typeface="Symbol"/>
              </a:rPr>
              <a:t>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245" dirty="0">
                <a:latin typeface="Times New Roman"/>
                <a:cs typeface="Times New Roman"/>
              </a:rPr>
              <a:t>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0254" y="3639438"/>
            <a:ext cx="7683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38142" y="3639438"/>
            <a:ext cx="7683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06621" y="4298060"/>
            <a:ext cx="48260" cy="49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" spc="-10" dirty="0">
                <a:latin typeface="Symbol"/>
                <a:cs typeface="Symbol"/>
              </a:rPr>
              <a:t></a:t>
            </a:r>
            <a:r>
              <a:rPr sz="150" dirty="0">
                <a:latin typeface="Times New Roman"/>
                <a:cs typeface="Times New Roman"/>
              </a:rPr>
              <a:t>B</a:t>
            </a:r>
            <a:endParaRPr sz="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5208" y="4323968"/>
            <a:ext cx="10318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latin typeface="Symbol"/>
                <a:cs typeface="Symbol"/>
              </a:rPr>
              <a:t>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Times New Roman"/>
                <a:cs typeface="Times New Roman"/>
              </a:rPr>
              <a:t>B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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2610" y="4616576"/>
            <a:ext cx="2406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90342" y="4834508"/>
            <a:ext cx="11341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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04180" y="4640960"/>
            <a:ext cx="218503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550" baseline="40849" dirty="0">
                <a:latin typeface="Microsoft Sans Serif"/>
                <a:cs typeface="Microsoft Sans Serif"/>
              </a:rPr>
              <a:t>ES</a:t>
            </a:r>
            <a:r>
              <a:rPr sz="2550" spc="450" baseline="40849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Symbol"/>
                <a:cs typeface="Symbol"/>
              </a:rPr>
              <a:t>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Symbol"/>
                <a:cs typeface="Symbol"/>
              </a:rPr>
              <a:t></a:t>
            </a:r>
            <a:r>
              <a:rPr sz="1550" spc="-5" dirty="0">
                <a:latin typeface="Times New Roman"/>
                <a:cs typeface="Times New Roman"/>
              </a:rPr>
              <a:t> E </a:t>
            </a:r>
            <a:r>
              <a:rPr sz="1550" spc="-5" dirty="0">
                <a:latin typeface="Symbol"/>
                <a:cs typeface="Symbol"/>
              </a:rPr>
              <a:t>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0</a:t>
            </a:r>
            <a:r>
              <a:rPr sz="2050" dirty="0">
                <a:latin typeface="Times New Roman"/>
                <a:cs typeface="Times New Roman"/>
              </a:rPr>
              <a:t>E</a:t>
            </a:r>
            <a:r>
              <a:rPr sz="2050" spc="-1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</a:t>
            </a:r>
            <a:r>
              <a:rPr sz="2050" spc="-2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</a:t>
            </a:r>
            <a:r>
              <a:rPr sz="2050" dirty="0">
                <a:latin typeface="Times New Roman"/>
                <a:cs typeface="Times New Roman"/>
              </a:rPr>
              <a:t>V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63034" y="4988432"/>
            <a:ext cx="6515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baseline="37878" dirty="0">
                <a:latin typeface="Symbol"/>
                <a:cs typeface="Symbol"/>
              </a:rPr>
              <a:t></a:t>
            </a:r>
            <a:r>
              <a:rPr sz="1650" spc="22" baseline="37878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(</a:t>
            </a:r>
            <a:r>
              <a:rPr sz="1150" dirty="0">
                <a:latin typeface="Symbol"/>
                <a:cs typeface="Symbol"/>
              </a:rPr>
              <a:t></a:t>
            </a:r>
            <a:r>
              <a:rPr sz="1150" spc="-3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</a:t>
            </a:r>
            <a:r>
              <a:rPr sz="1150" spc="15" dirty="0">
                <a:latin typeface="Times New Roman"/>
                <a:cs typeface="Times New Roman"/>
              </a:rPr>
              <a:t> </a:t>
            </a:r>
            <a:r>
              <a:rPr sz="1150" spc="-5" dirty="0">
                <a:latin typeface="Times New Roman"/>
                <a:cs typeface="Times New Roman"/>
              </a:rPr>
              <a:t>A</a:t>
            </a:r>
            <a:r>
              <a:rPr sz="1150" spc="-5" dirty="0">
                <a:latin typeface="Microsoft Sans Serif"/>
                <a:cs typeface="Microsoft Sans Serif"/>
              </a:rPr>
              <a:t>)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3108" y="5261749"/>
            <a:ext cx="1352550" cy="465455"/>
          </a:xfrm>
          <a:custGeom>
            <a:avLst/>
            <a:gdLst/>
            <a:ahLst/>
            <a:cxnLst/>
            <a:rect l="l" t="t" r="r" b="b"/>
            <a:pathLst>
              <a:path w="1352550" h="465454">
                <a:moveTo>
                  <a:pt x="12192" y="174104"/>
                </a:moveTo>
                <a:lnTo>
                  <a:pt x="0" y="174104"/>
                </a:lnTo>
                <a:lnTo>
                  <a:pt x="0" y="291452"/>
                </a:lnTo>
                <a:lnTo>
                  <a:pt x="0" y="465188"/>
                </a:lnTo>
                <a:lnTo>
                  <a:pt x="12192" y="465188"/>
                </a:lnTo>
                <a:lnTo>
                  <a:pt x="12192" y="291452"/>
                </a:lnTo>
                <a:lnTo>
                  <a:pt x="12192" y="174104"/>
                </a:lnTo>
                <a:close/>
              </a:path>
              <a:path w="1352550" h="465454">
                <a:moveTo>
                  <a:pt x="12192" y="12192"/>
                </a:moveTo>
                <a:lnTo>
                  <a:pt x="0" y="12192"/>
                </a:lnTo>
                <a:lnTo>
                  <a:pt x="0" y="15227"/>
                </a:lnTo>
                <a:lnTo>
                  <a:pt x="0" y="161531"/>
                </a:lnTo>
                <a:lnTo>
                  <a:pt x="12192" y="161531"/>
                </a:lnTo>
                <a:lnTo>
                  <a:pt x="12192" y="15227"/>
                </a:lnTo>
                <a:lnTo>
                  <a:pt x="12192" y="12192"/>
                </a:lnTo>
                <a:close/>
              </a:path>
              <a:path w="1352550" h="465454">
                <a:moveTo>
                  <a:pt x="1352029" y="12192"/>
                </a:moveTo>
                <a:lnTo>
                  <a:pt x="1339850" y="12192"/>
                </a:lnTo>
                <a:lnTo>
                  <a:pt x="1339850" y="161531"/>
                </a:lnTo>
                <a:lnTo>
                  <a:pt x="1352029" y="161531"/>
                </a:lnTo>
                <a:lnTo>
                  <a:pt x="1352029" y="12192"/>
                </a:lnTo>
                <a:close/>
              </a:path>
              <a:path w="1352550" h="465454">
                <a:moveTo>
                  <a:pt x="1352029" y="0"/>
                </a:moveTo>
                <a:lnTo>
                  <a:pt x="1352029" y="0"/>
                </a:lnTo>
                <a:lnTo>
                  <a:pt x="0" y="0"/>
                </a:lnTo>
                <a:lnTo>
                  <a:pt x="0" y="12179"/>
                </a:lnTo>
                <a:lnTo>
                  <a:pt x="1352029" y="12179"/>
                </a:lnTo>
                <a:lnTo>
                  <a:pt x="1352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35000" y="5478017"/>
            <a:ext cx="11741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45" dirty="0">
                <a:latin typeface="Times New Roman"/>
                <a:cs typeface="Times New Roman"/>
              </a:rPr>
              <a:t>B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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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61359" y="5378957"/>
            <a:ext cx="758190" cy="8299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385"/>
              </a:lnSpc>
              <a:spcBef>
                <a:spcPts val="95"/>
              </a:spcBef>
            </a:pPr>
            <a:r>
              <a:rPr sz="2200" spc="-110" dirty="0">
                <a:latin typeface="Symbol"/>
                <a:cs typeface="Symbol"/>
              </a:rPr>
              <a:t></a:t>
            </a:r>
            <a:r>
              <a:rPr sz="2200" spc="-11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  <a:p>
            <a:pPr marL="108585">
              <a:lnSpc>
                <a:spcPts val="2180"/>
              </a:lnSpc>
            </a:pPr>
            <a:r>
              <a:rPr sz="2100" dirty="0">
                <a:latin typeface="Symbol"/>
                <a:cs typeface="Symbol"/>
              </a:rPr>
              <a:t></a:t>
            </a:r>
            <a:endParaRPr sz="2100">
              <a:latin typeface="Symbol"/>
              <a:cs typeface="Symbol"/>
            </a:endParaRPr>
          </a:p>
          <a:p>
            <a:pPr marL="32384">
              <a:lnSpc>
                <a:spcPts val="1775"/>
              </a:lnSpc>
              <a:tabLst>
                <a:tab pos="506095" algn="l"/>
              </a:tabLst>
            </a:pPr>
            <a:r>
              <a:rPr sz="1550" spc="-5" dirty="0">
                <a:latin typeface="Times New Roman"/>
                <a:cs typeface="Times New Roman"/>
              </a:rPr>
              <a:t>A</a:t>
            </a:r>
            <a:r>
              <a:rPr sz="1550" spc="-5" dirty="0">
                <a:latin typeface="Microsoft Sans Serif"/>
                <a:cs typeface="Microsoft Sans Serif"/>
              </a:rPr>
              <a:t>)	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-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3108" y="5423369"/>
            <a:ext cx="1352550" cy="304165"/>
          </a:xfrm>
          <a:custGeom>
            <a:avLst/>
            <a:gdLst/>
            <a:ahLst/>
            <a:cxnLst/>
            <a:rect l="l" t="t" r="r" b="b"/>
            <a:pathLst>
              <a:path w="1352550" h="304164">
                <a:moveTo>
                  <a:pt x="12192" y="0"/>
                </a:moveTo>
                <a:lnTo>
                  <a:pt x="0" y="0"/>
                </a:lnTo>
                <a:lnTo>
                  <a:pt x="0" y="12484"/>
                </a:lnTo>
                <a:lnTo>
                  <a:pt x="12192" y="12484"/>
                </a:lnTo>
                <a:lnTo>
                  <a:pt x="12192" y="0"/>
                </a:lnTo>
                <a:close/>
              </a:path>
              <a:path w="1352550" h="304164">
                <a:moveTo>
                  <a:pt x="1352029" y="0"/>
                </a:moveTo>
                <a:lnTo>
                  <a:pt x="1339850" y="0"/>
                </a:lnTo>
                <a:lnTo>
                  <a:pt x="1339850" y="12484"/>
                </a:lnTo>
                <a:lnTo>
                  <a:pt x="1339850" y="303568"/>
                </a:lnTo>
                <a:lnTo>
                  <a:pt x="1352029" y="303568"/>
                </a:lnTo>
                <a:lnTo>
                  <a:pt x="1352029" y="12484"/>
                </a:lnTo>
                <a:lnTo>
                  <a:pt x="1352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31743" y="5423369"/>
            <a:ext cx="216535" cy="12700"/>
          </a:xfrm>
          <a:custGeom>
            <a:avLst/>
            <a:gdLst/>
            <a:ahLst/>
            <a:cxnLst/>
            <a:rect l="l" t="t" r="r" b="b"/>
            <a:pathLst>
              <a:path w="216535" h="12700">
                <a:moveTo>
                  <a:pt x="216408" y="0"/>
                </a:moveTo>
                <a:lnTo>
                  <a:pt x="152400" y="0"/>
                </a:lnTo>
                <a:lnTo>
                  <a:pt x="140208" y="0"/>
                </a:lnTo>
                <a:lnTo>
                  <a:pt x="0" y="0"/>
                </a:lnTo>
                <a:lnTo>
                  <a:pt x="0" y="12484"/>
                </a:lnTo>
                <a:lnTo>
                  <a:pt x="140208" y="12484"/>
                </a:lnTo>
                <a:lnTo>
                  <a:pt x="152400" y="12484"/>
                </a:lnTo>
                <a:lnTo>
                  <a:pt x="216408" y="12484"/>
                </a:lnTo>
                <a:lnTo>
                  <a:pt x="216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110478" y="5910783"/>
            <a:ext cx="36449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u="sng" spc="-2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3675" spc="-7" baseline="1133" dirty="0">
                <a:latin typeface="Times New Roman"/>
                <a:cs typeface="Times New Roman"/>
              </a:rPr>
              <a:t>A</a:t>
            </a:r>
            <a:endParaRPr sz="3675" baseline="113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03669" y="6212535"/>
            <a:ext cx="15811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Times New Roman"/>
                <a:cs typeface="Times New Roman"/>
              </a:rPr>
              <a:t>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26101" y="6028651"/>
            <a:ext cx="1777364" cy="510540"/>
          </a:xfrm>
          <a:custGeom>
            <a:avLst/>
            <a:gdLst/>
            <a:ahLst/>
            <a:cxnLst/>
            <a:rect l="l" t="t" r="r" b="b"/>
            <a:pathLst>
              <a:path w="1777365" h="510540">
                <a:moveTo>
                  <a:pt x="12192" y="248412"/>
                </a:moveTo>
                <a:lnTo>
                  <a:pt x="0" y="248412"/>
                </a:lnTo>
                <a:lnTo>
                  <a:pt x="0" y="260591"/>
                </a:lnTo>
                <a:lnTo>
                  <a:pt x="0" y="510527"/>
                </a:lnTo>
                <a:lnTo>
                  <a:pt x="12192" y="510527"/>
                </a:lnTo>
                <a:lnTo>
                  <a:pt x="12192" y="260604"/>
                </a:lnTo>
                <a:lnTo>
                  <a:pt x="12192" y="248412"/>
                </a:lnTo>
                <a:close/>
              </a:path>
              <a:path w="1777365" h="510540">
                <a:moveTo>
                  <a:pt x="996988" y="0"/>
                </a:moveTo>
                <a:lnTo>
                  <a:pt x="106680" y="0"/>
                </a:lnTo>
                <a:lnTo>
                  <a:pt x="94488" y="0"/>
                </a:lnTo>
                <a:lnTo>
                  <a:pt x="12192" y="0"/>
                </a:lnTo>
                <a:lnTo>
                  <a:pt x="0" y="0"/>
                </a:lnTo>
                <a:lnTo>
                  <a:pt x="0" y="12179"/>
                </a:lnTo>
                <a:lnTo>
                  <a:pt x="0" y="91427"/>
                </a:lnTo>
                <a:lnTo>
                  <a:pt x="0" y="103619"/>
                </a:lnTo>
                <a:lnTo>
                  <a:pt x="0" y="170675"/>
                </a:lnTo>
                <a:lnTo>
                  <a:pt x="0" y="248399"/>
                </a:lnTo>
                <a:lnTo>
                  <a:pt x="12192" y="248399"/>
                </a:lnTo>
                <a:lnTo>
                  <a:pt x="12192" y="170675"/>
                </a:lnTo>
                <a:lnTo>
                  <a:pt x="12192" y="103619"/>
                </a:lnTo>
                <a:lnTo>
                  <a:pt x="12192" y="91427"/>
                </a:lnTo>
                <a:lnTo>
                  <a:pt x="12192" y="12179"/>
                </a:lnTo>
                <a:lnTo>
                  <a:pt x="94488" y="12179"/>
                </a:lnTo>
                <a:lnTo>
                  <a:pt x="106680" y="12179"/>
                </a:lnTo>
                <a:lnTo>
                  <a:pt x="996988" y="12179"/>
                </a:lnTo>
                <a:lnTo>
                  <a:pt x="996988" y="0"/>
                </a:lnTo>
                <a:close/>
              </a:path>
              <a:path w="1777365" h="510540">
                <a:moveTo>
                  <a:pt x="1009256" y="0"/>
                </a:moveTo>
                <a:lnTo>
                  <a:pt x="997077" y="0"/>
                </a:lnTo>
                <a:lnTo>
                  <a:pt x="997077" y="12179"/>
                </a:lnTo>
                <a:lnTo>
                  <a:pt x="1009256" y="12179"/>
                </a:lnTo>
                <a:lnTo>
                  <a:pt x="1009256" y="0"/>
                </a:lnTo>
                <a:close/>
              </a:path>
              <a:path w="1777365" h="510540">
                <a:moveTo>
                  <a:pt x="1123556" y="0"/>
                </a:moveTo>
                <a:lnTo>
                  <a:pt x="1111377" y="0"/>
                </a:lnTo>
                <a:lnTo>
                  <a:pt x="1009269" y="0"/>
                </a:lnTo>
                <a:lnTo>
                  <a:pt x="1009269" y="12179"/>
                </a:lnTo>
                <a:lnTo>
                  <a:pt x="1111377" y="12179"/>
                </a:lnTo>
                <a:lnTo>
                  <a:pt x="1123556" y="12179"/>
                </a:lnTo>
                <a:lnTo>
                  <a:pt x="1123556" y="0"/>
                </a:lnTo>
                <a:close/>
              </a:path>
              <a:path w="1777365" h="510540">
                <a:moveTo>
                  <a:pt x="1777352" y="248412"/>
                </a:moveTo>
                <a:lnTo>
                  <a:pt x="1765173" y="248412"/>
                </a:lnTo>
                <a:lnTo>
                  <a:pt x="1765173" y="260591"/>
                </a:lnTo>
                <a:lnTo>
                  <a:pt x="1765173" y="510527"/>
                </a:lnTo>
                <a:lnTo>
                  <a:pt x="1777352" y="510527"/>
                </a:lnTo>
                <a:lnTo>
                  <a:pt x="1777352" y="260604"/>
                </a:lnTo>
                <a:lnTo>
                  <a:pt x="1777352" y="248412"/>
                </a:lnTo>
                <a:close/>
              </a:path>
              <a:path w="1777365" h="510540">
                <a:moveTo>
                  <a:pt x="1777352" y="0"/>
                </a:moveTo>
                <a:lnTo>
                  <a:pt x="1765173" y="0"/>
                </a:lnTo>
                <a:lnTo>
                  <a:pt x="1123569" y="0"/>
                </a:lnTo>
                <a:lnTo>
                  <a:pt x="1123569" y="12179"/>
                </a:lnTo>
                <a:lnTo>
                  <a:pt x="1765173" y="12179"/>
                </a:lnTo>
                <a:lnTo>
                  <a:pt x="1765173" y="91427"/>
                </a:lnTo>
                <a:lnTo>
                  <a:pt x="1765173" y="103619"/>
                </a:lnTo>
                <a:lnTo>
                  <a:pt x="1765173" y="170675"/>
                </a:lnTo>
                <a:lnTo>
                  <a:pt x="1765173" y="248399"/>
                </a:lnTo>
                <a:lnTo>
                  <a:pt x="1777352" y="248399"/>
                </a:lnTo>
                <a:lnTo>
                  <a:pt x="1777352" y="170675"/>
                </a:lnTo>
                <a:lnTo>
                  <a:pt x="1777352" y="103619"/>
                </a:lnTo>
                <a:lnTo>
                  <a:pt x="1777352" y="91427"/>
                </a:lnTo>
                <a:lnTo>
                  <a:pt x="1777352" y="12179"/>
                </a:lnTo>
                <a:lnTo>
                  <a:pt x="17773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182489" y="6227774"/>
            <a:ext cx="90995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925" baseline="-32763" dirty="0">
                <a:latin typeface="Times New Roman"/>
                <a:cs typeface="Times New Roman"/>
              </a:rPr>
              <a:t>V</a:t>
            </a:r>
            <a:r>
              <a:rPr sz="2925" spc="-150" baseline="-32763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Symbol"/>
                <a:cs typeface="Symbol"/>
              </a:rPr>
              <a:t>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Symbol"/>
                <a:cs typeface="Symbol"/>
              </a:rPr>
              <a:t>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Symbol"/>
                <a:cs typeface="Symbol"/>
              </a:rPr>
              <a:t>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55542" y="6120078"/>
            <a:ext cx="216535" cy="12700"/>
          </a:xfrm>
          <a:custGeom>
            <a:avLst/>
            <a:gdLst/>
            <a:ahLst/>
            <a:cxnLst/>
            <a:rect l="l" t="t" r="r" b="b"/>
            <a:pathLst>
              <a:path w="216535" h="12700">
                <a:moveTo>
                  <a:pt x="216408" y="0"/>
                </a:moveTo>
                <a:lnTo>
                  <a:pt x="0" y="0"/>
                </a:lnTo>
                <a:lnTo>
                  <a:pt x="0" y="12192"/>
                </a:lnTo>
                <a:lnTo>
                  <a:pt x="216408" y="12192"/>
                </a:lnTo>
                <a:lnTo>
                  <a:pt x="216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528442" y="5922493"/>
            <a:ext cx="1037590" cy="68262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  <a:tabLst>
                <a:tab pos="772795" algn="l"/>
              </a:tabLst>
            </a:pPr>
            <a:r>
              <a:rPr sz="2175" baseline="1915" dirty="0">
                <a:latin typeface="Symbol"/>
                <a:cs typeface="Symbol"/>
              </a:rPr>
              <a:t></a:t>
            </a:r>
            <a:r>
              <a:rPr sz="2175" spc="-15" baseline="1915" dirty="0">
                <a:latin typeface="Times New Roman"/>
                <a:cs typeface="Times New Roman"/>
              </a:rPr>
              <a:t> </a:t>
            </a:r>
            <a:r>
              <a:rPr sz="2175" baseline="1915" dirty="0">
                <a:latin typeface="Symbol"/>
                <a:cs typeface="Symbol"/>
              </a:rPr>
              <a:t></a:t>
            </a:r>
            <a:r>
              <a:rPr sz="2175" baseline="1915" dirty="0">
                <a:latin typeface="Microsoft Sans Serif"/>
                <a:cs typeface="Microsoft Sans Serif"/>
              </a:rPr>
              <a:t>(</a:t>
            </a:r>
            <a:r>
              <a:rPr sz="2175" baseline="1915" dirty="0">
                <a:latin typeface="Times New Roman"/>
                <a:cs typeface="Times New Roman"/>
              </a:rPr>
              <a:t>E	</a:t>
            </a:r>
            <a:r>
              <a:rPr sz="1450" spc="-55" dirty="0">
                <a:latin typeface="Symbol"/>
                <a:cs typeface="Symbol"/>
              </a:rPr>
              <a:t></a:t>
            </a:r>
            <a:endParaRPr sz="1450">
              <a:latin typeface="Symbol"/>
              <a:cs typeface="Symbol"/>
            </a:endParaRPr>
          </a:p>
          <a:p>
            <a:pPr marL="558165">
              <a:lnSpc>
                <a:spcPct val="100000"/>
              </a:lnSpc>
              <a:spcBef>
                <a:spcPts val="475"/>
              </a:spcBef>
              <a:tabLst>
                <a:tab pos="820419" algn="l"/>
              </a:tabLst>
            </a:pPr>
            <a:r>
              <a:rPr sz="2200" spc="-65" dirty="0">
                <a:latin typeface="Symbol"/>
                <a:cs typeface="Symbol"/>
              </a:rPr>
              <a:t></a:t>
            </a:r>
            <a:r>
              <a:rPr sz="2200" spc="-65" dirty="0">
                <a:latin typeface="Times New Roman"/>
                <a:cs typeface="Times New Roman"/>
              </a:rPr>
              <a:t>	</a:t>
            </a:r>
            <a:r>
              <a:rPr sz="2200" spc="-65" dirty="0">
                <a:latin typeface="Symbol"/>
                <a:cs typeface="Symbol"/>
              </a:rPr>
              <a:t></a:t>
            </a:r>
            <a:r>
              <a:rPr sz="2200" spc="-3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44109" y="6570674"/>
            <a:ext cx="19431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30" dirty="0">
                <a:latin typeface="Symbol"/>
                <a:cs typeface="Symbol"/>
              </a:rPr>
              <a:t></a:t>
            </a:r>
            <a:r>
              <a:rPr sz="1750" dirty="0">
                <a:latin typeface="Times New Roman"/>
                <a:cs typeface="Times New Roman"/>
              </a:rPr>
              <a:t>t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26101" y="6539179"/>
            <a:ext cx="1777364" cy="346075"/>
          </a:xfrm>
          <a:custGeom>
            <a:avLst/>
            <a:gdLst/>
            <a:ahLst/>
            <a:cxnLst/>
            <a:rect l="l" t="t" r="r" b="b"/>
            <a:pathLst>
              <a:path w="1777365" h="346075">
                <a:moveTo>
                  <a:pt x="12192" y="161556"/>
                </a:moveTo>
                <a:lnTo>
                  <a:pt x="0" y="161556"/>
                </a:lnTo>
                <a:lnTo>
                  <a:pt x="0" y="173736"/>
                </a:lnTo>
                <a:lnTo>
                  <a:pt x="0" y="333756"/>
                </a:lnTo>
                <a:lnTo>
                  <a:pt x="12192" y="333756"/>
                </a:lnTo>
                <a:lnTo>
                  <a:pt x="12192" y="173736"/>
                </a:lnTo>
                <a:lnTo>
                  <a:pt x="12192" y="161556"/>
                </a:lnTo>
                <a:close/>
              </a:path>
              <a:path w="1777365" h="346075">
                <a:moveTo>
                  <a:pt x="12192" y="0"/>
                </a:moveTo>
                <a:lnTo>
                  <a:pt x="0" y="0"/>
                </a:lnTo>
                <a:lnTo>
                  <a:pt x="0" y="59436"/>
                </a:lnTo>
                <a:lnTo>
                  <a:pt x="0" y="161544"/>
                </a:lnTo>
                <a:lnTo>
                  <a:pt x="12192" y="161544"/>
                </a:lnTo>
                <a:lnTo>
                  <a:pt x="12192" y="59436"/>
                </a:lnTo>
                <a:lnTo>
                  <a:pt x="12192" y="0"/>
                </a:lnTo>
                <a:close/>
              </a:path>
              <a:path w="1777365" h="346075">
                <a:moveTo>
                  <a:pt x="1765046" y="333768"/>
                </a:moveTo>
                <a:lnTo>
                  <a:pt x="106680" y="333768"/>
                </a:lnTo>
                <a:lnTo>
                  <a:pt x="94488" y="333768"/>
                </a:lnTo>
                <a:lnTo>
                  <a:pt x="12192" y="333768"/>
                </a:lnTo>
                <a:lnTo>
                  <a:pt x="0" y="333768"/>
                </a:lnTo>
                <a:lnTo>
                  <a:pt x="0" y="345948"/>
                </a:lnTo>
                <a:lnTo>
                  <a:pt x="12192" y="345948"/>
                </a:lnTo>
                <a:lnTo>
                  <a:pt x="94488" y="345948"/>
                </a:lnTo>
                <a:lnTo>
                  <a:pt x="106680" y="345948"/>
                </a:lnTo>
                <a:lnTo>
                  <a:pt x="1765046" y="345948"/>
                </a:lnTo>
                <a:lnTo>
                  <a:pt x="1765046" y="333768"/>
                </a:lnTo>
                <a:close/>
              </a:path>
              <a:path w="1777365" h="346075">
                <a:moveTo>
                  <a:pt x="1777352" y="333768"/>
                </a:moveTo>
                <a:lnTo>
                  <a:pt x="1765173" y="333768"/>
                </a:lnTo>
                <a:lnTo>
                  <a:pt x="1765173" y="345948"/>
                </a:lnTo>
                <a:lnTo>
                  <a:pt x="1777352" y="345948"/>
                </a:lnTo>
                <a:lnTo>
                  <a:pt x="1777352" y="333768"/>
                </a:lnTo>
                <a:close/>
              </a:path>
              <a:path w="1777365" h="346075">
                <a:moveTo>
                  <a:pt x="1777352" y="161556"/>
                </a:moveTo>
                <a:lnTo>
                  <a:pt x="1765173" y="161556"/>
                </a:lnTo>
                <a:lnTo>
                  <a:pt x="1765173" y="173736"/>
                </a:lnTo>
                <a:lnTo>
                  <a:pt x="1765173" y="333756"/>
                </a:lnTo>
                <a:lnTo>
                  <a:pt x="1777352" y="333756"/>
                </a:lnTo>
                <a:lnTo>
                  <a:pt x="1777352" y="173736"/>
                </a:lnTo>
                <a:lnTo>
                  <a:pt x="1777352" y="161556"/>
                </a:lnTo>
                <a:close/>
              </a:path>
              <a:path w="1777365" h="346075">
                <a:moveTo>
                  <a:pt x="1777352" y="0"/>
                </a:moveTo>
                <a:lnTo>
                  <a:pt x="1765173" y="0"/>
                </a:lnTo>
                <a:lnTo>
                  <a:pt x="1765173" y="59436"/>
                </a:lnTo>
                <a:lnTo>
                  <a:pt x="1765173" y="161544"/>
                </a:lnTo>
                <a:lnTo>
                  <a:pt x="1777352" y="161544"/>
                </a:lnTo>
                <a:lnTo>
                  <a:pt x="1777352" y="59436"/>
                </a:lnTo>
                <a:lnTo>
                  <a:pt x="17773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48635" y="6700723"/>
            <a:ext cx="204470" cy="12700"/>
          </a:xfrm>
          <a:custGeom>
            <a:avLst/>
            <a:gdLst/>
            <a:ahLst/>
            <a:cxnLst/>
            <a:rect l="l" t="t" r="r" b="b"/>
            <a:pathLst>
              <a:path w="204470" h="12700">
                <a:moveTo>
                  <a:pt x="204215" y="0"/>
                </a:moveTo>
                <a:lnTo>
                  <a:pt x="0" y="0"/>
                </a:lnTo>
                <a:lnTo>
                  <a:pt x="0" y="12191"/>
                </a:lnTo>
                <a:lnTo>
                  <a:pt x="204215" y="12191"/>
                </a:lnTo>
                <a:lnTo>
                  <a:pt x="2042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489" y="1285875"/>
            <a:ext cx="100471" cy="6422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665854" y="1983739"/>
            <a:ext cx="24130" cy="1206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24129" y="0"/>
                </a:moveTo>
                <a:lnTo>
                  <a:pt x="0" y="0"/>
                </a:lnTo>
                <a:lnTo>
                  <a:pt x="0" y="12064"/>
                </a:lnTo>
                <a:lnTo>
                  <a:pt x="24129" y="12064"/>
                </a:lnTo>
                <a:lnTo>
                  <a:pt x="2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019" y="5113654"/>
            <a:ext cx="5282565" cy="0"/>
          </a:xfrm>
          <a:custGeom>
            <a:avLst/>
            <a:gdLst/>
            <a:ahLst/>
            <a:cxnLst/>
            <a:rect l="l" t="t" r="r" b="b"/>
            <a:pathLst>
              <a:path w="5282565">
                <a:moveTo>
                  <a:pt x="0" y="0"/>
                </a:moveTo>
                <a:lnTo>
                  <a:pt x="528256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2308" y="0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10.1.1</a:t>
            </a:r>
            <a:r>
              <a:rPr sz="3200" spc="-30" dirty="0"/>
              <a:t> </a:t>
            </a:r>
            <a:r>
              <a:rPr sz="3200" dirty="0"/>
              <a:t>(2)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626362" y="1106677"/>
            <a:ext cx="203200" cy="12700"/>
          </a:xfrm>
          <a:custGeom>
            <a:avLst/>
            <a:gdLst/>
            <a:ahLst/>
            <a:cxnLst/>
            <a:rect l="l" t="t" r="r" b="b"/>
            <a:pathLst>
              <a:path w="203200" h="12700">
                <a:moveTo>
                  <a:pt x="152387" y="0"/>
                </a:moveTo>
                <a:lnTo>
                  <a:pt x="140208" y="0"/>
                </a:lnTo>
                <a:lnTo>
                  <a:pt x="0" y="0"/>
                </a:lnTo>
                <a:lnTo>
                  <a:pt x="0" y="12192"/>
                </a:lnTo>
                <a:lnTo>
                  <a:pt x="140208" y="12192"/>
                </a:lnTo>
                <a:lnTo>
                  <a:pt x="152387" y="12192"/>
                </a:lnTo>
                <a:lnTo>
                  <a:pt x="152387" y="0"/>
                </a:lnTo>
                <a:close/>
              </a:path>
              <a:path w="203200" h="12700">
                <a:moveTo>
                  <a:pt x="202692" y="0"/>
                </a:moveTo>
                <a:lnTo>
                  <a:pt x="152400" y="0"/>
                </a:lnTo>
                <a:lnTo>
                  <a:pt x="152400" y="12192"/>
                </a:lnTo>
                <a:lnTo>
                  <a:pt x="202692" y="12192"/>
                </a:lnTo>
                <a:lnTo>
                  <a:pt x="202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91605" y="1910842"/>
            <a:ext cx="16891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dirty="0">
                <a:latin typeface="Symbol"/>
                <a:cs typeface="Symbol"/>
              </a:rPr>
              <a:t>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78047" y="1976881"/>
            <a:ext cx="2609850" cy="375285"/>
          </a:xfrm>
          <a:custGeom>
            <a:avLst/>
            <a:gdLst/>
            <a:ahLst/>
            <a:cxnLst/>
            <a:rect l="l" t="t" r="r" b="b"/>
            <a:pathLst>
              <a:path w="2609850" h="375285">
                <a:moveTo>
                  <a:pt x="12179" y="268300"/>
                </a:moveTo>
                <a:lnTo>
                  <a:pt x="0" y="268300"/>
                </a:lnTo>
                <a:lnTo>
                  <a:pt x="0" y="320421"/>
                </a:lnTo>
                <a:lnTo>
                  <a:pt x="0" y="332613"/>
                </a:lnTo>
                <a:lnTo>
                  <a:pt x="0" y="375285"/>
                </a:lnTo>
                <a:lnTo>
                  <a:pt x="12179" y="375285"/>
                </a:lnTo>
                <a:lnTo>
                  <a:pt x="12179" y="332613"/>
                </a:lnTo>
                <a:lnTo>
                  <a:pt x="12179" y="320421"/>
                </a:lnTo>
                <a:lnTo>
                  <a:pt x="12179" y="268300"/>
                </a:lnTo>
                <a:close/>
              </a:path>
              <a:path w="2609850" h="375285">
                <a:moveTo>
                  <a:pt x="12179" y="256044"/>
                </a:moveTo>
                <a:lnTo>
                  <a:pt x="0" y="256044"/>
                </a:lnTo>
                <a:lnTo>
                  <a:pt x="0" y="268224"/>
                </a:lnTo>
                <a:lnTo>
                  <a:pt x="12179" y="268224"/>
                </a:lnTo>
                <a:lnTo>
                  <a:pt x="12179" y="256044"/>
                </a:lnTo>
                <a:close/>
              </a:path>
              <a:path w="2609850" h="375285">
                <a:moveTo>
                  <a:pt x="12179" y="0"/>
                </a:moveTo>
                <a:lnTo>
                  <a:pt x="0" y="0"/>
                </a:lnTo>
                <a:lnTo>
                  <a:pt x="0" y="12192"/>
                </a:lnTo>
                <a:lnTo>
                  <a:pt x="0" y="256032"/>
                </a:lnTo>
                <a:lnTo>
                  <a:pt x="12179" y="256032"/>
                </a:lnTo>
                <a:lnTo>
                  <a:pt x="12179" y="12192"/>
                </a:lnTo>
                <a:lnTo>
                  <a:pt x="12179" y="0"/>
                </a:lnTo>
                <a:close/>
              </a:path>
              <a:path w="2609850" h="375285">
                <a:moveTo>
                  <a:pt x="826249" y="0"/>
                </a:moveTo>
                <a:lnTo>
                  <a:pt x="698246" y="0"/>
                </a:lnTo>
                <a:lnTo>
                  <a:pt x="686092" y="0"/>
                </a:lnTo>
                <a:lnTo>
                  <a:pt x="25908" y="0"/>
                </a:lnTo>
                <a:lnTo>
                  <a:pt x="25908" y="12192"/>
                </a:lnTo>
                <a:lnTo>
                  <a:pt x="686054" y="12192"/>
                </a:lnTo>
                <a:lnTo>
                  <a:pt x="698246" y="12192"/>
                </a:lnTo>
                <a:lnTo>
                  <a:pt x="826249" y="12192"/>
                </a:lnTo>
                <a:lnTo>
                  <a:pt x="826249" y="0"/>
                </a:lnTo>
                <a:close/>
              </a:path>
              <a:path w="2609850" h="375285">
                <a:moveTo>
                  <a:pt x="838441" y="0"/>
                </a:moveTo>
                <a:lnTo>
                  <a:pt x="826262" y="0"/>
                </a:lnTo>
                <a:lnTo>
                  <a:pt x="826262" y="12192"/>
                </a:lnTo>
                <a:lnTo>
                  <a:pt x="838441" y="12192"/>
                </a:lnTo>
                <a:lnTo>
                  <a:pt x="838441" y="0"/>
                </a:lnTo>
                <a:close/>
              </a:path>
              <a:path w="2609850" h="375285">
                <a:moveTo>
                  <a:pt x="900925" y="0"/>
                </a:moveTo>
                <a:lnTo>
                  <a:pt x="888746" y="0"/>
                </a:lnTo>
                <a:lnTo>
                  <a:pt x="838454" y="0"/>
                </a:lnTo>
                <a:lnTo>
                  <a:pt x="838454" y="12192"/>
                </a:lnTo>
                <a:lnTo>
                  <a:pt x="888746" y="12192"/>
                </a:lnTo>
                <a:lnTo>
                  <a:pt x="900925" y="12192"/>
                </a:lnTo>
                <a:lnTo>
                  <a:pt x="900925" y="0"/>
                </a:lnTo>
                <a:close/>
              </a:path>
              <a:path w="2609850" h="375285">
                <a:moveTo>
                  <a:pt x="1053325" y="0"/>
                </a:moveTo>
                <a:lnTo>
                  <a:pt x="1041146" y="0"/>
                </a:lnTo>
                <a:lnTo>
                  <a:pt x="900938" y="0"/>
                </a:lnTo>
                <a:lnTo>
                  <a:pt x="900938" y="12192"/>
                </a:lnTo>
                <a:lnTo>
                  <a:pt x="1041146" y="12192"/>
                </a:lnTo>
                <a:lnTo>
                  <a:pt x="1053325" y="12192"/>
                </a:lnTo>
                <a:lnTo>
                  <a:pt x="1053325" y="0"/>
                </a:lnTo>
                <a:close/>
              </a:path>
              <a:path w="2609850" h="375285">
                <a:moveTo>
                  <a:pt x="2236254" y="0"/>
                </a:moveTo>
                <a:lnTo>
                  <a:pt x="1765046" y="0"/>
                </a:lnTo>
                <a:lnTo>
                  <a:pt x="1752854" y="0"/>
                </a:lnTo>
                <a:lnTo>
                  <a:pt x="1053338" y="0"/>
                </a:lnTo>
                <a:lnTo>
                  <a:pt x="1053338" y="12192"/>
                </a:lnTo>
                <a:lnTo>
                  <a:pt x="1752854" y="12192"/>
                </a:lnTo>
                <a:lnTo>
                  <a:pt x="1765046" y="12192"/>
                </a:lnTo>
                <a:lnTo>
                  <a:pt x="2236254" y="12192"/>
                </a:lnTo>
                <a:lnTo>
                  <a:pt x="2236254" y="0"/>
                </a:lnTo>
                <a:close/>
              </a:path>
              <a:path w="2609850" h="375285">
                <a:moveTo>
                  <a:pt x="2248522" y="0"/>
                </a:moveTo>
                <a:lnTo>
                  <a:pt x="2236343" y="0"/>
                </a:lnTo>
                <a:lnTo>
                  <a:pt x="2236343" y="12192"/>
                </a:lnTo>
                <a:lnTo>
                  <a:pt x="2248522" y="12192"/>
                </a:lnTo>
                <a:lnTo>
                  <a:pt x="2248522" y="0"/>
                </a:lnTo>
                <a:close/>
              </a:path>
              <a:path w="2609850" h="375285">
                <a:moveTo>
                  <a:pt x="2489314" y="0"/>
                </a:moveTo>
                <a:lnTo>
                  <a:pt x="2477135" y="0"/>
                </a:lnTo>
                <a:lnTo>
                  <a:pt x="2248535" y="0"/>
                </a:lnTo>
                <a:lnTo>
                  <a:pt x="2248535" y="12192"/>
                </a:lnTo>
                <a:lnTo>
                  <a:pt x="2477135" y="12192"/>
                </a:lnTo>
                <a:lnTo>
                  <a:pt x="2489314" y="12192"/>
                </a:lnTo>
                <a:lnTo>
                  <a:pt x="2489314" y="0"/>
                </a:lnTo>
                <a:close/>
              </a:path>
              <a:path w="2609850" h="375285">
                <a:moveTo>
                  <a:pt x="2553322" y="0"/>
                </a:moveTo>
                <a:lnTo>
                  <a:pt x="2541143" y="0"/>
                </a:lnTo>
                <a:lnTo>
                  <a:pt x="2489327" y="0"/>
                </a:lnTo>
                <a:lnTo>
                  <a:pt x="2489327" y="12192"/>
                </a:lnTo>
                <a:lnTo>
                  <a:pt x="2541143" y="12192"/>
                </a:lnTo>
                <a:lnTo>
                  <a:pt x="2553322" y="12192"/>
                </a:lnTo>
                <a:lnTo>
                  <a:pt x="2553322" y="0"/>
                </a:lnTo>
                <a:close/>
              </a:path>
              <a:path w="2609850" h="375285">
                <a:moveTo>
                  <a:pt x="2609710" y="268300"/>
                </a:moveTo>
                <a:lnTo>
                  <a:pt x="2597531" y="268300"/>
                </a:lnTo>
                <a:lnTo>
                  <a:pt x="2597531" y="320421"/>
                </a:lnTo>
                <a:lnTo>
                  <a:pt x="2597531" y="332613"/>
                </a:lnTo>
                <a:lnTo>
                  <a:pt x="2597531" y="375285"/>
                </a:lnTo>
                <a:lnTo>
                  <a:pt x="2609710" y="375285"/>
                </a:lnTo>
                <a:lnTo>
                  <a:pt x="2609710" y="332613"/>
                </a:lnTo>
                <a:lnTo>
                  <a:pt x="2609710" y="320421"/>
                </a:lnTo>
                <a:lnTo>
                  <a:pt x="2609710" y="268300"/>
                </a:lnTo>
                <a:close/>
              </a:path>
              <a:path w="2609850" h="375285">
                <a:moveTo>
                  <a:pt x="2609710" y="256044"/>
                </a:moveTo>
                <a:lnTo>
                  <a:pt x="2597531" y="256044"/>
                </a:lnTo>
                <a:lnTo>
                  <a:pt x="2597531" y="268224"/>
                </a:lnTo>
                <a:lnTo>
                  <a:pt x="2609710" y="268224"/>
                </a:lnTo>
                <a:lnTo>
                  <a:pt x="2609710" y="256044"/>
                </a:lnTo>
                <a:close/>
              </a:path>
              <a:path w="2609850" h="375285">
                <a:moveTo>
                  <a:pt x="2609710" y="0"/>
                </a:moveTo>
                <a:lnTo>
                  <a:pt x="2597531" y="0"/>
                </a:lnTo>
                <a:lnTo>
                  <a:pt x="2553335" y="0"/>
                </a:lnTo>
                <a:lnTo>
                  <a:pt x="2553335" y="12192"/>
                </a:lnTo>
                <a:lnTo>
                  <a:pt x="2597531" y="12192"/>
                </a:lnTo>
                <a:lnTo>
                  <a:pt x="2597531" y="256032"/>
                </a:lnTo>
                <a:lnTo>
                  <a:pt x="2609710" y="256032"/>
                </a:lnTo>
                <a:lnTo>
                  <a:pt x="2609710" y="12192"/>
                </a:lnTo>
                <a:lnTo>
                  <a:pt x="26097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02430" y="1788451"/>
            <a:ext cx="2246630" cy="95948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R="296545" algn="ctr">
              <a:lnSpc>
                <a:spcPct val="100000"/>
              </a:lnSpc>
              <a:spcBef>
                <a:spcPts val="1065"/>
              </a:spcBef>
            </a:pPr>
            <a:r>
              <a:rPr sz="2050" spc="-30" dirty="0">
                <a:latin typeface="Symbol"/>
                <a:cs typeface="Symbol"/>
              </a:rPr>
              <a:t></a:t>
            </a:r>
            <a:endParaRPr sz="20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105"/>
              </a:spcBef>
            </a:pPr>
            <a:r>
              <a:rPr sz="3300" spc="-307" baseline="7575" dirty="0">
                <a:latin typeface="Symbol"/>
                <a:cs typeface="Symbol"/>
              </a:rPr>
              <a:t></a:t>
            </a:r>
            <a:r>
              <a:rPr sz="3525" spc="-225" baseline="46099" dirty="0">
                <a:latin typeface="Times New Roman"/>
                <a:cs typeface="Times New Roman"/>
              </a:rPr>
              <a:t>2</a:t>
            </a:r>
            <a:r>
              <a:rPr sz="3525" spc="-142" baseline="46099" dirty="0">
                <a:latin typeface="Times New Roman"/>
                <a:cs typeface="Times New Roman"/>
              </a:rPr>
              <a:t> </a:t>
            </a:r>
            <a:r>
              <a:rPr sz="3300" spc="-300" baseline="7575" dirty="0">
                <a:latin typeface="Times New Roman"/>
                <a:cs typeface="Times New Roman"/>
              </a:rPr>
              <a:t>V</a:t>
            </a:r>
            <a:r>
              <a:rPr sz="3300" spc="-82" baseline="7575" dirty="0">
                <a:latin typeface="Times New Roman"/>
                <a:cs typeface="Times New Roman"/>
              </a:rPr>
              <a:t> </a:t>
            </a:r>
            <a:r>
              <a:rPr sz="3300" spc="30" baseline="7575" dirty="0">
                <a:latin typeface="Symbol"/>
                <a:cs typeface="Symbol"/>
              </a:rPr>
              <a:t></a:t>
            </a:r>
            <a:r>
              <a:rPr sz="3300" spc="-37" baseline="1262" dirty="0">
                <a:latin typeface="Symbol"/>
                <a:cs typeface="Symbol"/>
              </a:rPr>
              <a:t></a:t>
            </a:r>
            <a:r>
              <a:rPr sz="3300" spc="-15" baseline="1262" dirty="0">
                <a:latin typeface="Times New Roman"/>
                <a:cs typeface="Times New Roman"/>
              </a:rPr>
              <a:t>t</a:t>
            </a:r>
            <a:r>
              <a:rPr sz="3300" spc="89" baseline="1262" dirty="0">
                <a:latin typeface="Times New Roman"/>
                <a:cs typeface="Times New Roman"/>
              </a:rPr>
              <a:t> </a:t>
            </a:r>
            <a:r>
              <a:rPr sz="2200" spc="-75" dirty="0">
                <a:latin typeface="Microsoft Sans Serif"/>
                <a:cs typeface="Microsoft Sans Serif"/>
              </a:rPr>
              <a:t>(</a:t>
            </a:r>
            <a:r>
              <a:rPr sz="2200" spc="-190" dirty="0">
                <a:latin typeface="Symbol"/>
                <a:cs typeface="Symbol"/>
              </a:rPr>
              <a:t>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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200" dirty="0">
                <a:latin typeface="Times New Roman"/>
                <a:cs typeface="Times New Roman"/>
              </a:rPr>
              <a:t>A</a:t>
            </a:r>
            <a:r>
              <a:rPr sz="2200" spc="-85" dirty="0">
                <a:latin typeface="Microsoft Sans Serif"/>
                <a:cs typeface="Microsoft Sans Serif"/>
              </a:rPr>
              <a:t>)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145" dirty="0">
                <a:latin typeface="Symbol"/>
                <a:cs typeface="Symbol"/>
              </a:rPr>
              <a:t>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43251" y="2297302"/>
            <a:ext cx="241300" cy="12700"/>
          </a:xfrm>
          <a:custGeom>
            <a:avLst/>
            <a:gdLst/>
            <a:ahLst/>
            <a:cxnLst/>
            <a:rect l="l" t="t" r="r" b="b"/>
            <a:pathLst>
              <a:path w="241300" h="12700">
                <a:moveTo>
                  <a:pt x="240792" y="0"/>
                </a:moveTo>
                <a:lnTo>
                  <a:pt x="0" y="0"/>
                </a:lnTo>
                <a:lnTo>
                  <a:pt x="0" y="12192"/>
                </a:lnTo>
                <a:lnTo>
                  <a:pt x="240792" y="12192"/>
                </a:lnTo>
                <a:lnTo>
                  <a:pt x="2407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1491" y="540156"/>
            <a:ext cx="2127885" cy="227711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R="1075690" algn="r">
              <a:lnSpc>
                <a:spcPct val="100000"/>
              </a:lnSpc>
              <a:spcBef>
                <a:spcPts val="975"/>
              </a:spcBef>
            </a:pPr>
            <a:r>
              <a:rPr sz="2200" spc="-5" dirty="0">
                <a:latin typeface="Symbol"/>
                <a:cs typeface="Symbol"/>
              </a:rPr>
              <a:t></a:t>
            </a:r>
            <a:endParaRPr sz="2200">
              <a:latin typeface="Symbol"/>
              <a:cs typeface="Symbol"/>
            </a:endParaRPr>
          </a:p>
          <a:p>
            <a:pPr marR="1132205" algn="r">
              <a:lnSpc>
                <a:spcPts val="2425"/>
              </a:lnSpc>
              <a:spcBef>
                <a:spcPts val="875"/>
              </a:spcBef>
            </a:pPr>
            <a:r>
              <a:rPr sz="2200" spc="-105" dirty="0">
                <a:latin typeface="Symbol"/>
                <a:cs typeface="Symbol"/>
              </a:rPr>
              <a:t>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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95" dirty="0">
                <a:latin typeface="Times New Roman"/>
                <a:cs typeface="Times New Roman"/>
              </a:rPr>
              <a:t>E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95" dirty="0">
                <a:latin typeface="Symbol"/>
                <a:cs typeface="Symbol"/>
              </a:rPr>
              <a:t></a:t>
            </a:r>
            <a:r>
              <a:rPr sz="2200" spc="-5" dirty="0">
                <a:latin typeface="Symbol"/>
                <a:cs typeface="Symbol"/>
              </a:rPr>
              <a:t></a:t>
            </a:r>
            <a:endParaRPr sz="2200">
              <a:latin typeface="Symbol"/>
              <a:cs typeface="Symbol"/>
            </a:endParaRPr>
          </a:p>
          <a:p>
            <a:pPr marR="37465" algn="ctr">
              <a:lnSpc>
                <a:spcPts val="445"/>
              </a:lnSpc>
            </a:pPr>
            <a:r>
              <a:rPr sz="550" spc="-95" dirty="0"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marL="1283970">
              <a:lnSpc>
                <a:spcPct val="100000"/>
              </a:lnSpc>
              <a:spcBef>
                <a:spcPts val="509"/>
              </a:spcBef>
              <a:tabLst>
                <a:tab pos="1958975" algn="l"/>
              </a:tabLst>
            </a:pPr>
            <a:r>
              <a:rPr sz="2200" u="sng" spc="-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</a:t>
            </a:r>
            <a:endParaRPr sz="220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1335"/>
              </a:spcBef>
            </a:pP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5" dirty="0">
                <a:latin typeface="Microsoft Sans Serif"/>
                <a:cs typeface="Microsoft Sans Serif"/>
              </a:rPr>
              <a:t>[</a:t>
            </a:r>
            <a:r>
              <a:rPr sz="2200" spc="-5" dirty="0">
                <a:latin typeface="Symbol"/>
                <a:cs typeface="Symbol"/>
              </a:rPr>
              <a:t></a:t>
            </a: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t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]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</a:t>
            </a:r>
            <a:r>
              <a:rPr sz="1800" spc="-5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  <a:p>
            <a:pPr marL="114935">
              <a:lnSpc>
                <a:spcPct val="100000"/>
              </a:lnSpc>
              <a:spcBef>
                <a:spcPts val="395"/>
              </a:spcBef>
            </a:pPr>
            <a:r>
              <a:rPr sz="150" spc="-5" dirty="0">
                <a:latin typeface="Symbol"/>
                <a:cs typeface="Symbol"/>
              </a:rPr>
              <a:t></a:t>
            </a:r>
            <a:r>
              <a:rPr sz="150" spc="-5" dirty="0">
                <a:latin typeface="Times New Roman"/>
                <a:cs typeface="Times New Roman"/>
              </a:rPr>
              <a:t>E</a:t>
            </a:r>
            <a:endParaRPr sz="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4758" y="253453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78047" y="2352179"/>
            <a:ext cx="2609850" cy="398145"/>
          </a:xfrm>
          <a:custGeom>
            <a:avLst/>
            <a:gdLst/>
            <a:ahLst/>
            <a:cxnLst/>
            <a:rect l="l" t="t" r="r" b="b"/>
            <a:pathLst>
              <a:path w="2609850" h="398144">
                <a:moveTo>
                  <a:pt x="12179" y="0"/>
                </a:moveTo>
                <a:lnTo>
                  <a:pt x="0" y="0"/>
                </a:lnTo>
                <a:lnTo>
                  <a:pt x="0" y="12179"/>
                </a:lnTo>
                <a:lnTo>
                  <a:pt x="0" y="385559"/>
                </a:lnTo>
                <a:lnTo>
                  <a:pt x="12179" y="385559"/>
                </a:lnTo>
                <a:lnTo>
                  <a:pt x="12179" y="12179"/>
                </a:lnTo>
                <a:lnTo>
                  <a:pt x="12179" y="0"/>
                </a:lnTo>
                <a:close/>
              </a:path>
              <a:path w="2609850" h="398144">
                <a:moveTo>
                  <a:pt x="826249" y="385572"/>
                </a:moveTo>
                <a:lnTo>
                  <a:pt x="698246" y="385572"/>
                </a:lnTo>
                <a:lnTo>
                  <a:pt x="686092" y="385572"/>
                </a:lnTo>
                <a:lnTo>
                  <a:pt x="25908" y="385572"/>
                </a:lnTo>
                <a:lnTo>
                  <a:pt x="25908" y="397751"/>
                </a:lnTo>
                <a:lnTo>
                  <a:pt x="686054" y="397751"/>
                </a:lnTo>
                <a:lnTo>
                  <a:pt x="698246" y="397751"/>
                </a:lnTo>
                <a:lnTo>
                  <a:pt x="826249" y="397751"/>
                </a:lnTo>
                <a:lnTo>
                  <a:pt x="826249" y="385572"/>
                </a:lnTo>
                <a:close/>
              </a:path>
              <a:path w="2609850" h="398144">
                <a:moveTo>
                  <a:pt x="838441" y="385572"/>
                </a:moveTo>
                <a:lnTo>
                  <a:pt x="826262" y="385572"/>
                </a:lnTo>
                <a:lnTo>
                  <a:pt x="826262" y="397751"/>
                </a:lnTo>
                <a:lnTo>
                  <a:pt x="838441" y="397751"/>
                </a:lnTo>
                <a:lnTo>
                  <a:pt x="838441" y="385572"/>
                </a:lnTo>
                <a:close/>
              </a:path>
              <a:path w="2609850" h="398144">
                <a:moveTo>
                  <a:pt x="900925" y="385572"/>
                </a:moveTo>
                <a:lnTo>
                  <a:pt x="888746" y="385572"/>
                </a:lnTo>
                <a:lnTo>
                  <a:pt x="838454" y="385572"/>
                </a:lnTo>
                <a:lnTo>
                  <a:pt x="838454" y="397751"/>
                </a:lnTo>
                <a:lnTo>
                  <a:pt x="888746" y="397751"/>
                </a:lnTo>
                <a:lnTo>
                  <a:pt x="900925" y="397751"/>
                </a:lnTo>
                <a:lnTo>
                  <a:pt x="900925" y="385572"/>
                </a:lnTo>
                <a:close/>
              </a:path>
              <a:path w="2609850" h="398144">
                <a:moveTo>
                  <a:pt x="900925" y="0"/>
                </a:moveTo>
                <a:lnTo>
                  <a:pt x="888746" y="0"/>
                </a:lnTo>
                <a:lnTo>
                  <a:pt x="826262" y="0"/>
                </a:lnTo>
                <a:lnTo>
                  <a:pt x="826262" y="12179"/>
                </a:lnTo>
                <a:lnTo>
                  <a:pt x="888746" y="12179"/>
                </a:lnTo>
                <a:lnTo>
                  <a:pt x="900925" y="12179"/>
                </a:lnTo>
                <a:lnTo>
                  <a:pt x="900925" y="0"/>
                </a:lnTo>
                <a:close/>
              </a:path>
              <a:path w="2609850" h="398144">
                <a:moveTo>
                  <a:pt x="939025" y="385572"/>
                </a:moveTo>
                <a:lnTo>
                  <a:pt x="926846" y="385572"/>
                </a:lnTo>
                <a:lnTo>
                  <a:pt x="900938" y="385572"/>
                </a:lnTo>
                <a:lnTo>
                  <a:pt x="900938" y="397751"/>
                </a:lnTo>
                <a:lnTo>
                  <a:pt x="926846" y="397751"/>
                </a:lnTo>
                <a:lnTo>
                  <a:pt x="939025" y="397751"/>
                </a:lnTo>
                <a:lnTo>
                  <a:pt x="939025" y="385572"/>
                </a:lnTo>
                <a:close/>
              </a:path>
              <a:path w="2609850" h="398144">
                <a:moveTo>
                  <a:pt x="1041146" y="0"/>
                </a:moveTo>
                <a:lnTo>
                  <a:pt x="900938" y="0"/>
                </a:lnTo>
                <a:lnTo>
                  <a:pt x="900938" y="12179"/>
                </a:lnTo>
                <a:lnTo>
                  <a:pt x="1041146" y="12179"/>
                </a:lnTo>
                <a:lnTo>
                  <a:pt x="1041146" y="0"/>
                </a:lnTo>
                <a:close/>
              </a:path>
              <a:path w="2609850" h="398144">
                <a:moveTo>
                  <a:pt x="1053325" y="385572"/>
                </a:moveTo>
                <a:lnTo>
                  <a:pt x="1041146" y="385572"/>
                </a:lnTo>
                <a:lnTo>
                  <a:pt x="939038" y="385572"/>
                </a:lnTo>
                <a:lnTo>
                  <a:pt x="939038" y="397751"/>
                </a:lnTo>
                <a:lnTo>
                  <a:pt x="1041146" y="397751"/>
                </a:lnTo>
                <a:lnTo>
                  <a:pt x="1053325" y="397751"/>
                </a:lnTo>
                <a:lnTo>
                  <a:pt x="1053325" y="385572"/>
                </a:lnTo>
                <a:close/>
              </a:path>
              <a:path w="2609850" h="398144">
                <a:moveTo>
                  <a:pt x="2236254" y="385572"/>
                </a:moveTo>
                <a:lnTo>
                  <a:pt x="1765046" y="385572"/>
                </a:lnTo>
                <a:lnTo>
                  <a:pt x="1752854" y="385572"/>
                </a:lnTo>
                <a:lnTo>
                  <a:pt x="1053338" y="385572"/>
                </a:lnTo>
                <a:lnTo>
                  <a:pt x="1053338" y="397751"/>
                </a:lnTo>
                <a:lnTo>
                  <a:pt x="1752854" y="397751"/>
                </a:lnTo>
                <a:lnTo>
                  <a:pt x="1765046" y="397751"/>
                </a:lnTo>
                <a:lnTo>
                  <a:pt x="2236254" y="397751"/>
                </a:lnTo>
                <a:lnTo>
                  <a:pt x="2236254" y="385572"/>
                </a:lnTo>
                <a:close/>
              </a:path>
              <a:path w="2609850" h="398144">
                <a:moveTo>
                  <a:pt x="2248522" y="385572"/>
                </a:moveTo>
                <a:lnTo>
                  <a:pt x="2236343" y="385572"/>
                </a:lnTo>
                <a:lnTo>
                  <a:pt x="2236343" y="397751"/>
                </a:lnTo>
                <a:lnTo>
                  <a:pt x="2248522" y="397751"/>
                </a:lnTo>
                <a:lnTo>
                  <a:pt x="2248522" y="385572"/>
                </a:lnTo>
                <a:close/>
              </a:path>
              <a:path w="2609850" h="398144">
                <a:moveTo>
                  <a:pt x="2477122" y="0"/>
                </a:moveTo>
                <a:lnTo>
                  <a:pt x="2236343" y="0"/>
                </a:lnTo>
                <a:lnTo>
                  <a:pt x="2236343" y="12179"/>
                </a:lnTo>
                <a:lnTo>
                  <a:pt x="2477122" y="12179"/>
                </a:lnTo>
                <a:lnTo>
                  <a:pt x="2477122" y="0"/>
                </a:lnTo>
                <a:close/>
              </a:path>
              <a:path w="2609850" h="398144">
                <a:moveTo>
                  <a:pt x="2489314" y="385572"/>
                </a:moveTo>
                <a:lnTo>
                  <a:pt x="2477135" y="385572"/>
                </a:lnTo>
                <a:lnTo>
                  <a:pt x="2248535" y="385572"/>
                </a:lnTo>
                <a:lnTo>
                  <a:pt x="2248535" y="397751"/>
                </a:lnTo>
                <a:lnTo>
                  <a:pt x="2477135" y="397751"/>
                </a:lnTo>
                <a:lnTo>
                  <a:pt x="2489314" y="397751"/>
                </a:lnTo>
                <a:lnTo>
                  <a:pt x="2489314" y="385572"/>
                </a:lnTo>
                <a:close/>
              </a:path>
              <a:path w="2609850" h="398144">
                <a:moveTo>
                  <a:pt x="2553322" y="385572"/>
                </a:moveTo>
                <a:lnTo>
                  <a:pt x="2541143" y="385572"/>
                </a:lnTo>
                <a:lnTo>
                  <a:pt x="2489327" y="385572"/>
                </a:lnTo>
                <a:lnTo>
                  <a:pt x="2489327" y="397751"/>
                </a:lnTo>
                <a:lnTo>
                  <a:pt x="2541143" y="397751"/>
                </a:lnTo>
                <a:lnTo>
                  <a:pt x="2553322" y="397751"/>
                </a:lnTo>
                <a:lnTo>
                  <a:pt x="2553322" y="385572"/>
                </a:lnTo>
                <a:close/>
              </a:path>
              <a:path w="2609850" h="398144">
                <a:moveTo>
                  <a:pt x="2609710" y="385572"/>
                </a:moveTo>
                <a:lnTo>
                  <a:pt x="2597531" y="385572"/>
                </a:lnTo>
                <a:lnTo>
                  <a:pt x="2553335" y="385572"/>
                </a:lnTo>
                <a:lnTo>
                  <a:pt x="2553335" y="397751"/>
                </a:lnTo>
                <a:lnTo>
                  <a:pt x="2597531" y="397751"/>
                </a:lnTo>
                <a:lnTo>
                  <a:pt x="2609710" y="397751"/>
                </a:lnTo>
                <a:lnTo>
                  <a:pt x="2609710" y="385572"/>
                </a:lnTo>
                <a:close/>
              </a:path>
              <a:path w="2609850" h="398144">
                <a:moveTo>
                  <a:pt x="2609710" y="0"/>
                </a:moveTo>
                <a:lnTo>
                  <a:pt x="2597531" y="0"/>
                </a:lnTo>
                <a:lnTo>
                  <a:pt x="2597531" y="12179"/>
                </a:lnTo>
                <a:lnTo>
                  <a:pt x="2597531" y="385559"/>
                </a:lnTo>
                <a:lnTo>
                  <a:pt x="2609710" y="385559"/>
                </a:lnTo>
                <a:lnTo>
                  <a:pt x="2609710" y="12179"/>
                </a:lnTo>
                <a:lnTo>
                  <a:pt x="26097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6604" y="2801747"/>
            <a:ext cx="21590" cy="1905"/>
          </a:xfrm>
          <a:custGeom>
            <a:avLst/>
            <a:gdLst/>
            <a:ahLst/>
            <a:cxnLst/>
            <a:rect l="l" t="t" r="r" b="b"/>
            <a:pathLst>
              <a:path w="21590" h="1905">
                <a:moveTo>
                  <a:pt x="21336" y="0"/>
                </a:moveTo>
                <a:lnTo>
                  <a:pt x="0" y="0"/>
                </a:lnTo>
                <a:lnTo>
                  <a:pt x="0" y="1524"/>
                </a:lnTo>
                <a:lnTo>
                  <a:pt x="21336" y="1524"/>
                </a:lnTo>
                <a:lnTo>
                  <a:pt x="213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78254" y="3275202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3761" y="3275202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79826" y="3096894"/>
            <a:ext cx="52387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spc="-202" baseline="39007" dirty="0">
                <a:latin typeface="Times New Roman"/>
                <a:cs typeface="Times New Roman"/>
              </a:rPr>
              <a:t>0</a:t>
            </a:r>
            <a:r>
              <a:rPr sz="3525" spc="465" baseline="39007" dirty="0">
                <a:latin typeface="Times New Roman"/>
                <a:cs typeface="Times New Roman"/>
              </a:rPr>
              <a:t> </a:t>
            </a:r>
            <a:r>
              <a:rPr sz="2200" spc="-100" dirty="0">
                <a:latin typeface="Symbol"/>
                <a:cs typeface="Symbol"/>
              </a:rPr>
              <a:t></a:t>
            </a:r>
            <a:r>
              <a:rPr sz="2200" spc="-10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84346" y="3403219"/>
            <a:ext cx="1638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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63592" y="3294151"/>
            <a:ext cx="237490" cy="91313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955"/>
              </a:spcBef>
            </a:pPr>
            <a:r>
              <a:rPr sz="2200" spc="-45" dirty="0">
                <a:latin typeface="Symbol"/>
                <a:cs typeface="Symbol"/>
              </a:rPr>
              <a:t>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200" spc="-25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3683" y="3693033"/>
            <a:ext cx="890269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Symbol"/>
                <a:cs typeface="Symbol"/>
              </a:rPr>
              <a:t></a:t>
            </a:r>
            <a:r>
              <a:rPr sz="1450" spc="-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</a:t>
            </a:r>
            <a:r>
              <a:rPr sz="1450" dirty="0">
                <a:latin typeface="Microsoft Sans Serif"/>
                <a:cs typeface="Microsoft Sans Serif"/>
              </a:rPr>
              <a:t>(</a:t>
            </a:r>
            <a:r>
              <a:rPr sz="1450" dirty="0">
                <a:latin typeface="Symbol"/>
                <a:cs typeface="Symbol"/>
              </a:rPr>
              <a:t></a:t>
            </a:r>
            <a:r>
              <a:rPr sz="1450" spc="-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</a:t>
            </a:r>
            <a:r>
              <a:rPr sz="1450" spc="20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Times New Roman"/>
                <a:cs typeface="Times New Roman"/>
              </a:rPr>
              <a:t>A</a:t>
            </a:r>
            <a:r>
              <a:rPr sz="1450" spc="-5" dirty="0">
                <a:latin typeface="Microsoft Sans Serif"/>
                <a:cs typeface="Microsoft Sans Serif"/>
              </a:rPr>
              <a:t>)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22219" y="3697604"/>
            <a:ext cx="10668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Symbol"/>
                <a:cs typeface="Symbol"/>
              </a:rPr>
              <a:t>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19627" y="3693033"/>
            <a:ext cx="59499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Microsoft Sans Serif"/>
                <a:cs typeface="Microsoft Sans Serif"/>
              </a:rPr>
              <a:t>[</a:t>
            </a:r>
            <a:r>
              <a:rPr sz="1450" spc="-5" dirty="0">
                <a:latin typeface="Symbol"/>
                <a:cs typeface="Symbol"/>
              </a:rPr>
              <a:t></a:t>
            </a:r>
            <a:r>
              <a:rPr sz="1450" spc="-5" dirty="0">
                <a:latin typeface="Times New Roman"/>
                <a:cs typeface="Times New Roman"/>
              </a:rPr>
              <a:t>V</a:t>
            </a:r>
            <a:r>
              <a:rPr sz="1450" spc="-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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04384" y="3677792"/>
            <a:ext cx="2222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10" dirty="0">
                <a:latin typeface="Times New Roman"/>
                <a:cs typeface="Times New Roman"/>
              </a:rPr>
              <a:t>A</a:t>
            </a:r>
            <a:r>
              <a:rPr sz="1550" spc="-5" dirty="0">
                <a:latin typeface="Microsoft Sans Serif"/>
                <a:cs typeface="Microsoft Sans Serif"/>
              </a:rPr>
              <a:t>]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58439" y="3846957"/>
            <a:ext cx="2139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45" dirty="0">
                <a:latin typeface="Symbol"/>
                <a:cs typeface="Symbol"/>
              </a:rPr>
              <a:t></a:t>
            </a:r>
            <a:r>
              <a:rPr sz="2200" spc="-8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65042" y="3853561"/>
            <a:ext cx="203200" cy="12700"/>
          </a:xfrm>
          <a:custGeom>
            <a:avLst/>
            <a:gdLst/>
            <a:ahLst/>
            <a:cxnLst/>
            <a:rect l="l" t="t" r="r" b="b"/>
            <a:pathLst>
              <a:path w="203200" h="12700">
                <a:moveTo>
                  <a:pt x="202691" y="0"/>
                </a:moveTo>
                <a:lnTo>
                  <a:pt x="0" y="0"/>
                </a:lnTo>
                <a:lnTo>
                  <a:pt x="0" y="12191"/>
                </a:lnTo>
                <a:lnTo>
                  <a:pt x="202691" y="12191"/>
                </a:lnTo>
                <a:lnTo>
                  <a:pt x="2026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203450" y="3676269"/>
            <a:ext cx="1073785" cy="536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dirty="0">
                <a:latin typeface="Symbol"/>
                <a:cs typeface="Symbol"/>
              </a:rPr>
              <a:t></a:t>
            </a:r>
            <a:r>
              <a:rPr sz="1450" spc="-2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</a:t>
            </a:r>
            <a:r>
              <a:rPr sz="145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J</a:t>
            </a:r>
            <a:r>
              <a:rPr sz="1550" spc="-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</a:t>
            </a:r>
            <a:r>
              <a:rPr sz="1450" spc="-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</a:t>
            </a:r>
            <a:endParaRPr sz="1450">
              <a:latin typeface="Symbol"/>
              <a:cs typeface="Symbol"/>
            </a:endParaRPr>
          </a:p>
          <a:p>
            <a:pPr marL="170815">
              <a:lnSpc>
                <a:spcPct val="100000"/>
              </a:lnSpc>
              <a:spcBef>
                <a:spcPts val="1210"/>
              </a:spcBef>
              <a:tabLst>
                <a:tab pos="720090" algn="l"/>
                <a:tab pos="1009650" algn="l"/>
              </a:tabLst>
            </a:pPr>
            <a:r>
              <a:rPr sz="800" dirty="0">
                <a:latin typeface="Times New Roman"/>
                <a:cs typeface="Times New Roman"/>
              </a:rPr>
              <a:t>0	</a:t>
            </a:r>
            <a:r>
              <a:rPr sz="800" spc="-15" dirty="0">
                <a:latin typeface="Times New Roman"/>
                <a:cs typeface="Times New Roman"/>
              </a:rPr>
              <a:t>0	</a:t>
            </a:r>
            <a:r>
              <a:rPr sz="80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64101" y="3853573"/>
            <a:ext cx="203200" cy="12700"/>
          </a:xfrm>
          <a:custGeom>
            <a:avLst/>
            <a:gdLst/>
            <a:ahLst/>
            <a:cxnLst/>
            <a:rect l="l" t="t" r="r" b="b"/>
            <a:pathLst>
              <a:path w="203200" h="12700">
                <a:moveTo>
                  <a:pt x="152387" y="0"/>
                </a:moveTo>
                <a:lnTo>
                  <a:pt x="140208" y="0"/>
                </a:lnTo>
                <a:lnTo>
                  <a:pt x="0" y="0"/>
                </a:lnTo>
                <a:lnTo>
                  <a:pt x="0" y="12179"/>
                </a:lnTo>
                <a:lnTo>
                  <a:pt x="140208" y="12179"/>
                </a:lnTo>
                <a:lnTo>
                  <a:pt x="152387" y="12179"/>
                </a:lnTo>
                <a:lnTo>
                  <a:pt x="152387" y="0"/>
                </a:lnTo>
                <a:close/>
              </a:path>
              <a:path w="203200" h="12700">
                <a:moveTo>
                  <a:pt x="202692" y="0"/>
                </a:moveTo>
                <a:lnTo>
                  <a:pt x="152400" y="0"/>
                </a:lnTo>
                <a:lnTo>
                  <a:pt x="152400" y="12179"/>
                </a:lnTo>
                <a:lnTo>
                  <a:pt x="202692" y="12179"/>
                </a:lnTo>
                <a:lnTo>
                  <a:pt x="202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414017" y="4285869"/>
            <a:ext cx="3035300" cy="59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165" algn="r">
              <a:lnSpc>
                <a:spcPts val="2315"/>
              </a:lnSpc>
              <a:spcBef>
                <a:spcPts val="100"/>
              </a:spcBef>
            </a:pPr>
            <a:r>
              <a:rPr sz="2350" spc="-180" dirty="0">
                <a:latin typeface="Times New Roman"/>
                <a:cs typeface="Times New Roman"/>
              </a:rPr>
              <a:t>2</a:t>
            </a:r>
            <a:endParaRPr sz="2350">
              <a:latin typeface="Times New Roman"/>
              <a:cs typeface="Times New Roman"/>
            </a:endParaRPr>
          </a:p>
          <a:p>
            <a:pPr marL="12700">
              <a:lnSpc>
                <a:spcPts val="2135"/>
              </a:lnSpc>
              <a:tabLst>
                <a:tab pos="2850515" algn="l"/>
              </a:tabLst>
            </a:pPr>
            <a:r>
              <a:rPr sz="2200" spc="-245" dirty="0">
                <a:latin typeface="Symbol"/>
                <a:cs typeface="Symbol"/>
              </a:rPr>
              <a:t>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Symbol"/>
                <a:cs typeface="Symbol"/>
              </a:rPr>
              <a:t>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10" dirty="0">
                <a:latin typeface="Microsoft Sans Serif"/>
                <a:cs typeface="Microsoft Sans Serif"/>
              </a:rPr>
              <a:t>(</a:t>
            </a:r>
            <a:r>
              <a:rPr sz="2200" spc="-245" dirty="0">
                <a:latin typeface="Symbol"/>
                <a:cs typeface="Symbol"/>
              </a:rPr>
              <a:t>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Symbol"/>
                <a:cs typeface="Symbol"/>
              </a:rPr>
              <a:t>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245" dirty="0">
                <a:latin typeface="Times New Roman"/>
                <a:cs typeface="Times New Roman"/>
              </a:rPr>
              <a:t>A</a:t>
            </a:r>
            <a:r>
              <a:rPr sz="2200" spc="-120" dirty="0">
                <a:latin typeface="Microsoft Sans Serif"/>
                <a:cs typeface="Microsoft Sans Serif"/>
              </a:rPr>
              <a:t>)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190" dirty="0">
                <a:latin typeface="Symbol"/>
                <a:cs typeface="Symbol"/>
              </a:rPr>
              <a:t>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240" dirty="0">
                <a:latin typeface="Symbol"/>
                <a:cs typeface="Symbol"/>
              </a:rPr>
              <a:t></a:t>
            </a:r>
            <a:r>
              <a:rPr sz="2200" spc="-110" dirty="0">
                <a:latin typeface="Microsoft Sans Serif"/>
                <a:cs typeface="Microsoft Sans Serif"/>
              </a:rPr>
              <a:t>(</a:t>
            </a:r>
            <a:r>
              <a:rPr sz="2200" spc="-245" dirty="0">
                <a:latin typeface="Symbol"/>
                <a:cs typeface="Symbol"/>
              </a:rPr>
              <a:t>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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240" dirty="0">
                <a:latin typeface="Times New Roman"/>
                <a:cs typeface="Times New Roman"/>
              </a:rPr>
              <a:t>A</a:t>
            </a:r>
            <a:r>
              <a:rPr sz="2200" spc="-120" dirty="0">
                <a:latin typeface="Microsoft Sans Serif"/>
                <a:cs typeface="Microsoft Sans Serif"/>
              </a:rPr>
              <a:t>)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190" dirty="0">
                <a:latin typeface="Symbol"/>
                <a:cs typeface="Symbol"/>
              </a:rPr>
              <a:t>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245" dirty="0">
                <a:latin typeface="Symbol"/>
                <a:cs typeface="Symbol"/>
              </a:rPr>
              <a:t>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245" dirty="0">
                <a:latin typeface="Times New Roman"/>
                <a:cs typeface="Times New Roman"/>
              </a:rPr>
              <a:t>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03577" y="5099685"/>
            <a:ext cx="41910" cy="6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" dirty="0">
                <a:latin typeface="Times New Roman"/>
                <a:cs typeface="Times New Roman"/>
              </a:rPr>
              <a:t>2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76654" y="5119496"/>
            <a:ext cx="195580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" spc="-5" dirty="0">
                <a:latin typeface="Microsoft Sans Serif"/>
                <a:cs typeface="Microsoft Sans Serif"/>
              </a:rPr>
              <a:t>(</a:t>
            </a:r>
            <a:r>
              <a:rPr sz="300" dirty="0">
                <a:latin typeface="Symbol"/>
                <a:cs typeface="Symbol"/>
              </a:rPr>
              <a:t></a:t>
            </a:r>
            <a:r>
              <a:rPr sz="300" dirty="0">
                <a:latin typeface="Times New Roman"/>
                <a:cs typeface="Times New Roman"/>
              </a:rPr>
              <a:t>  </a:t>
            </a:r>
            <a:r>
              <a:rPr sz="300" spc="-1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Times New Roman"/>
                <a:cs typeface="Times New Roman"/>
              </a:rPr>
              <a:t>A</a:t>
            </a:r>
            <a:r>
              <a:rPr sz="300" spc="5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</a:t>
            </a:r>
            <a:r>
              <a:rPr sz="30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</a:t>
            </a:r>
            <a:r>
              <a:rPr sz="300" spc="-1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</a:t>
            </a:r>
            <a:endParaRPr sz="3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57501" y="5069204"/>
            <a:ext cx="5080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Symbol"/>
                <a:cs typeface="Symbol"/>
              </a:rPr>
              <a:t></a:t>
            </a:r>
            <a:endParaRPr sz="400">
              <a:latin typeface="Symbol"/>
              <a:cs typeface="Symbo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70201" y="5138292"/>
            <a:ext cx="24765" cy="3175"/>
          </a:xfrm>
          <a:custGeom>
            <a:avLst/>
            <a:gdLst/>
            <a:ahLst/>
            <a:cxnLst/>
            <a:rect l="l" t="t" r="r" b="b"/>
            <a:pathLst>
              <a:path w="24764" h="3175">
                <a:moveTo>
                  <a:pt x="24383" y="0"/>
                </a:moveTo>
                <a:lnTo>
                  <a:pt x="0" y="0"/>
                </a:lnTo>
                <a:lnTo>
                  <a:pt x="0" y="3047"/>
                </a:lnTo>
                <a:lnTo>
                  <a:pt x="24383" y="3047"/>
                </a:lnTo>
                <a:lnTo>
                  <a:pt x="2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579242" y="5110353"/>
            <a:ext cx="755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u="sng" spc="-2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47314" y="5067680"/>
            <a:ext cx="5905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25" dirty="0">
                <a:latin typeface="Times New Roman"/>
                <a:cs typeface="Times New Roman"/>
              </a:rPr>
              <a:t>A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660014" y="5136769"/>
            <a:ext cx="33655" cy="3175"/>
          </a:xfrm>
          <a:custGeom>
            <a:avLst/>
            <a:gdLst/>
            <a:ahLst/>
            <a:cxnLst/>
            <a:rect l="l" t="t" r="r" b="b"/>
            <a:pathLst>
              <a:path w="33655" h="3175">
                <a:moveTo>
                  <a:pt x="33527" y="0"/>
                </a:moveTo>
                <a:lnTo>
                  <a:pt x="0" y="0"/>
                </a:lnTo>
                <a:lnTo>
                  <a:pt x="0" y="3047"/>
                </a:lnTo>
                <a:lnTo>
                  <a:pt x="33527" y="3047"/>
                </a:lnTo>
                <a:lnTo>
                  <a:pt x="335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959735" y="5075301"/>
            <a:ext cx="73025" cy="78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" spc="-35" dirty="0">
                <a:latin typeface="Symbol"/>
                <a:cs typeface="Symbol"/>
              </a:rPr>
              <a:t></a:t>
            </a:r>
            <a:r>
              <a:rPr sz="350" spc="-25" dirty="0">
                <a:latin typeface="Times New Roman"/>
                <a:cs typeface="Times New Roman"/>
              </a:rPr>
              <a:t>V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34516" y="5101716"/>
            <a:ext cx="5290820" cy="243204"/>
          </a:xfrm>
          <a:custGeom>
            <a:avLst/>
            <a:gdLst/>
            <a:ahLst/>
            <a:cxnLst/>
            <a:rect l="l" t="t" r="r" b="b"/>
            <a:pathLst>
              <a:path w="5290820" h="243204">
                <a:moveTo>
                  <a:pt x="12192" y="86944"/>
                </a:moveTo>
                <a:lnTo>
                  <a:pt x="0" y="86944"/>
                </a:lnTo>
                <a:lnTo>
                  <a:pt x="0" y="242697"/>
                </a:lnTo>
                <a:lnTo>
                  <a:pt x="12192" y="242697"/>
                </a:lnTo>
                <a:lnTo>
                  <a:pt x="12192" y="86944"/>
                </a:lnTo>
                <a:close/>
              </a:path>
              <a:path w="5290820" h="243204">
                <a:moveTo>
                  <a:pt x="12192" y="53352"/>
                </a:moveTo>
                <a:lnTo>
                  <a:pt x="0" y="53352"/>
                </a:lnTo>
                <a:lnTo>
                  <a:pt x="0" y="86868"/>
                </a:lnTo>
                <a:lnTo>
                  <a:pt x="12192" y="86868"/>
                </a:lnTo>
                <a:lnTo>
                  <a:pt x="12192" y="53352"/>
                </a:lnTo>
                <a:close/>
              </a:path>
              <a:path w="5290820" h="243204">
                <a:moveTo>
                  <a:pt x="12192" y="0"/>
                </a:moveTo>
                <a:lnTo>
                  <a:pt x="0" y="0"/>
                </a:lnTo>
                <a:lnTo>
                  <a:pt x="0" y="41148"/>
                </a:lnTo>
                <a:lnTo>
                  <a:pt x="0" y="53340"/>
                </a:lnTo>
                <a:lnTo>
                  <a:pt x="12192" y="53340"/>
                </a:lnTo>
                <a:lnTo>
                  <a:pt x="12192" y="41148"/>
                </a:lnTo>
                <a:lnTo>
                  <a:pt x="12192" y="0"/>
                </a:lnTo>
                <a:close/>
              </a:path>
              <a:path w="5290820" h="243204">
                <a:moveTo>
                  <a:pt x="2089734" y="41148"/>
                </a:moveTo>
                <a:lnTo>
                  <a:pt x="2037918" y="41148"/>
                </a:lnTo>
                <a:lnTo>
                  <a:pt x="2037918" y="53340"/>
                </a:lnTo>
                <a:lnTo>
                  <a:pt x="2089734" y="53340"/>
                </a:lnTo>
                <a:lnTo>
                  <a:pt x="2089734" y="41148"/>
                </a:lnTo>
                <a:close/>
              </a:path>
              <a:path w="5290820" h="243204">
                <a:moveTo>
                  <a:pt x="5290756" y="86944"/>
                </a:moveTo>
                <a:lnTo>
                  <a:pt x="5278577" y="86944"/>
                </a:lnTo>
                <a:lnTo>
                  <a:pt x="5278577" y="242697"/>
                </a:lnTo>
                <a:lnTo>
                  <a:pt x="5290756" y="242697"/>
                </a:lnTo>
                <a:lnTo>
                  <a:pt x="5290756" y="86944"/>
                </a:lnTo>
                <a:close/>
              </a:path>
              <a:path w="5290820" h="243204">
                <a:moveTo>
                  <a:pt x="5290756" y="53352"/>
                </a:moveTo>
                <a:lnTo>
                  <a:pt x="5278577" y="53352"/>
                </a:lnTo>
                <a:lnTo>
                  <a:pt x="5278577" y="86868"/>
                </a:lnTo>
                <a:lnTo>
                  <a:pt x="5290756" y="86868"/>
                </a:lnTo>
                <a:lnTo>
                  <a:pt x="5290756" y="53352"/>
                </a:lnTo>
                <a:close/>
              </a:path>
              <a:path w="5290820" h="243204">
                <a:moveTo>
                  <a:pt x="5290756" y="0"/>
                </a:moveTo>
                <a:lnTo>
                  <a:pt x="5278577" y="0"/>
                </a:lnTo>
                <a:lnTo>
                  <a:pt x="5278577" y="41148"/>
                </a:lnTo>
                <a:lnTo>
                  <a:pt x="5278577" y="53340"/>
                </a:lnTo>
                <a:lnTo>
                  <a:pt x="5290756" y="53340"/>
                </a:lnTo>
                <a:lnTo>
                  <a:pt x="5290756" y="41148"/>
                </a:lnTo>
                <a:lnTo>
                  <a:pt x="52907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031745" y="5712663"/>
            <a:ext cx="102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23338" y="5554167"/>
            <a:ext cx="4635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2700" baseline="-12345" dirty="0">
                <a:latin typeface="Times New Roman"/>
                <a:cs typeface="Times New Roman"/>
              </a:rPr>
              <a:t>0</a:t>
            </a:r>
            <a:r>
              <a:rPr sz="2700" spc="67" baseline="-123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77286" y="5109548"/>
            <a:ext cx="517525" cy="5988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0"/>
              </a:spcBef>
            </a:pPr>
            <a:r>
              <a:rPr sz="450" spc="-15" baseline="18518" dirty="0">
                <a:latin typeface="Microsoft Sans Serif"/>
                <a:cs typeface="Microsoft Sans Serif"/>
              </a:rPr>
              <a:t>)</a:t>
            </a:r>
            <a:r>
              <a:rPr sz="450" spc="7" baseline="18518" dirty="0">
                <a:latin typeface="Microsoft Sans Serif"/>
                <a:cs typeface="Microsoft Sans Serif"/>
              </a:rPr>
              <a:t> </a:t>
            </a:r>
            <a:r>
              <a:rPr sz="450" spc="-22" baseline="18518" dirty="0">
                <a:latin typeface="Symbol"/>
                <a:cs typeface="Symbol"/>
              </a:rPr>
              <a:t></a:t>
            </a:r>
            <a:r>
              <a:rPr sz="450" spc="-7" baseline="18518" dirty="0">
                <a:latin typeface="Times New Roman"/>
                <a:cs typeface="Times New Roman"/>
              </a:rPr>
              <a:t> </a:t>
            </a:r>
            <a:r>
              <a:rPr sz="450" spc="-22" baseline="18518" dirty="0">
                <a:latin typeface="Symbol"/>
                <a:cs typeface="Symbol"/>
              </a:rPr>
              <a:t></a:t>
            </a:r>
            <a:r>
              <a:rPr sz="450" spc="-7" baseline="18518" dirty="0">
                <a:latin typeface="Microsoft Sans Serif"/>
                <a:cs typeface="Microsoft Sans Serif"/>
              </a:rPr>
              <a:t>(</a:t>
            </a:r>
            <a:r>
              <a:rPr sz="450" spc="-22" baseline="18518" dirty="0">
                <a:latin typeface="Symbol"/>
                <a:cs typeface="Symbol"/>
              </a:rPr>
              <a:t></a:t>
            </a:r>
            <a:r>
              <a:rPr sz="450" baseline="18518" dirty="0">
                <a:latin typeface="Times New Roman"/>
                <a:cs typeface="Times New Roman"/>
              </a:rPr>
              <a:t> </a:t>
            </a:r>
            <a:r>
              <a:rPr sz="450" spc="-7" baseline="18518" dirty="0">
                <a:latin typeface="Symbol"/>
                <a:cs typeface="Symbol"/>
              </a:rPr>
              <a:t></a:t>
            </a:r>
            <a:r>
              <a:rPr sz="450" spc="15" baseline="18518" dirty="0">
                <a:latin typeface="Times New Roman"/>
                <a:cs typeface="Times New Roman"/>
              </a:rPr>
              <a:t> </a:t>
            </a:r>
            <a:r>
              <a:rPr sz="450" spc="-37" baseline="18518" dirty="0">
                <a:latin typeface="Times New Roman"/>
                <a:cs typeface="Times New Roman"/>
              </a:rPr>
              <a:t>A</a:t>
            </a:r>
            <a:r>
              <a:rPr sz="450" spc="7" baseline="18518" dirty="0">
                <a:latin typeface="Times New Roman"/>
                <a:cs typeface="Times New Roman"/>
              </a:rPr>
              <a:t> </a:t>
            </a:r>
            <a:r>
              <a:rPr sz="450" spc="-22" baseline="18518" dirty="0">
                <a:latin typeface="Symbol"/>
                <a:cs typeface="Symbol"/>
              </a:rPr>
              <a:t></a:t>
            </a:r>
            <a:r>
              <a:rPr sz="450" spc="-7" baseline="18518" dirty="0">
                <a:latin typeface="Times New Roman"/>
                <a:cs typeface="Times New Roman"/>
              </a:rPr>
              <a:t> </a:t>
            </a:r>
            <a:r>
              <a:rPr sz="450" spc="-22" baseline="18518" dirty="0">
                <a:latin typeface="Symbol"/>
                <a:cs typeface="Symbol"/>
              </a:rPr>
              <a:t></a:t>
            </a:r>
            <a:r>
              <a:rPr sz="450" baseline="18518" dirty="0">
                <a:latin typeface="Times New Roman"/>
                <a:cs typeface="Times New Roman"/>
              </a:rPr>
              <a:t> </a:t>
            </a:r>
            <a:r>
              <a:rPr sz="450" spc="-15" baseline="18518" dirty="0">
                <a:latin typeface="Symbol"/>
                <a:cs typeface="Symbol"/>
              </a:rPr>
              <a:t></a:t>
            </a:r>
            <a:r>
              <a:rPr sz="450" baseline="18518" dirty="0">
                <a:latin typeface="Times New Roman"/>
                <a:cs typeface="Times New Roman"/>
              </a:rPr>
              <a:t>       </a:t>
            </a:r>
            <a:r>
              <a:rPr sz="450" spc="15" baseline="18518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Microsoft Sans Serif"/>
                <a:cs typeface="Microsoft Sans Serif"/>
              </a:rPr>
              <a:t>) </a:t>
            </a:r>
            <a:r>
              <a:rPr sz="300" dirty="0">
                <a:latin typeface="Symbol"/>
                <a:cs typeface="Symbol"/>
              </a:rPr>
              <a:t></a:t>
            </a:r>
            <a:r>
              <a:rPr sz="30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</a:t>
            </a:r>
            <a:r>
              <a:rPr sz="300" dirty="0">
                <a:latin typeface="Times New Roman"/>
                <a:cs typeface="Times New Roman"/>
              </a:rPr>
              <a:t> J</a:t>
            </a:r>
            <a:endParaRPr sz="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 marL="140970">
              <a:lnSpc>
                <a:spcPct val="100000"/>
              </a:lnSpc>
              <a:spcBef>
                <a:spcPts val="260"/>
              </a:spcBef>
            </a:pPr>
            <a:r>
              <a:rPr sz="2350" dirty="0">
                <a:latin typeface="Times New Roman"/>
                <a:cs typeface="Times New Roman"/>
              </a:rPr>
              <a:t>2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02201" y="5598363"/>
            <a:ext cx="62992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27965" algn="l"/>
              </a:tabLst>
            </a:pPr>
            <a:r>
              <a:rPr sz="2100" spc="-22" baseline="-5952" dirty="0">
                <a:latin typeface="Times New Roman"/>
                <a:cs typeface="Times New Roman"/>
              </a:rPr>
              <a:t>0	</a:t>
            </a:r>
            <a:r>
              <a:rPr sz="1400" dirty="0">
                <a:latin typeface="Times New Roman"/>
                <a:cs typeface="Times New Roman"/>
              </a:rPr>
              <a:t>0</a:t>
            </a:r>
            <a:r>
              <a:rPr sz="1400" spc="270" dirty="0">
                <a:latin typeface="Times New Roman"/>
                <a:cs typeface="Times New Roman"/>
              </a:rPr>
              <a:t> </a:t>
            </a:r>
            <a:r>
              <a:rPr sz="2150" spc="-10" dirty="0">
                <a:latin typeface="Symbol"/>
                <a:cs typeface="Symbol"/>
              </a:rPr>
              <a:t></a:t>
            </a:r>
            <a:r>
              <a:rPr sz="2150" spc="-10" dirty="0">
                <a:latin typeface="Times New Roman"/>
                <a:cs typeface="Times New Roman"/>
              </a:rPr>
              <a:t>t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825616" y="5712663"/>
            <a:ext cx="102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34516" y="5344426"/>
            <a:ext cx="5290820" cy="614680"/>
          </a:xfrm>
          <a:custGeom>
            <a:avLst/>
            <a:gdLst/>
            <a:ahLst/>
            <a:cxnLst/>
            <a:rect l="l" t="t" r="r" b="b"/>
            <a:pathLst>
              <a:path w="5290820" h="614679">
                <a:moveTo>
                  <a:pt x="12192" y="0"/>
                </a:moveTo>
                <a:lnTo>
                  <a:pt x="0" y="0"/>
                </a:lnTo>
                <a:lnTo>
                  <a:pt x="0" y="12128"/>
                </a:lnTo>
                <a:lnTo>
                  <a:pt x="0" y="601916"/>
                </a:lnTo>
                <a:lnTo>
                  <a:pt x="12192" y="601916"/>
                </a:lnTo>
                <a:lnTo>
                  <a:pt x="12192" y="12179"/>
                </a:lnTo>
                <a:lnTo>
                  <a:pt x="12192" y="0"/>
                </a:lnTo>
                <a:close/>
              </a:path>
              <a:path w="5290820" h="614679">
                <a:moveTo>
                  <a:pt x="835088" y="601929"/>
                </a:moveTo>
                <a:lnTo>
                  <a:pt x="835088" y="601929"/>
                </a:lnTo>
                <a:lnTo>
                  <a:pt x="0" y="601929"/>
                </a:lnTo>
                <a:lnTo>
                  <a:pt x="0" y="614108"/>
                </a:lnTo>
                <a:lnTo>
                  <a:pt x="835088" y="614108"/>
                </a:lnTo>
                <a:lnTo>
                  <a:pt x="835088" y="601929"/>
                </a:lnTo>
                <a:close/>
              </a:path>
              <a:path w="5290820" h="614679">
                <a:moveTo>
                  <a:pt x="1216088" y="601929"/>
                </a:moveTo>
                <a:lnTo>
                  <a:pt x="1213053" y="601929"/>
                </a:lnTo>
                <a:lnTo>
                  <a:pt x="1203909" y="601929"/>
                </a:lnTo>
                <a:lnTo>
                  <a:pt x="835101" y="601929"/>
                </a:lnTo>
                <a:lnTo>
                  <a:pt x="835101" y="614108"/>
                </a:lnTo>
                <a:lnTo>
                  <a:pt x="1203909" y="614108"/>
                </a:lnTo>
                <a:lnTo>
                  <a:pt x="1213053" y="614108"/>
                </a:lnTo>
                <a:lnTo>
                  <a:pt x="1216088" y="614108"/>
                </a:lnTo>
                <a:lnTo>
                  <a:pt x="1216088" y="601929"/>
                </a:lnTo>
                <a:close/>
              </a:path>
              <a:path w="5290820" h="614679">
                <a:moveTo>
                  <a:pt x="2092769" y="601929"/>
                </a:moveTo>
                <a:lnTo>
                  <a:pt x="2089658" y="601929"/>
                </a:lnTo>
                <a:lnTo>
                  <a:pt x="2080590" y="601929"/>
                </a:lnTo>
                <a:lnTo>
                  <a:pt x="1216101" y="601929"/>
                </a:lnTo>
                <a:lnTo>
                  <a:pt x="1216101" y="614108"/>
                </a:lnTo>
                <a:lnTo>
                  <a:pt x="2080590" y="614108"/>
                </a:lnTo>
                <a:lnTo>
                  <a:pt x="2089658" y="614108"/>
                </a:lnTo>
                <a:lnTo>
                  <a:pt x="2092769" y="614108"/>
                </a:lnTo>
                <a:lnTo>
                  <a:pt x="2092769" y="601929"/>
                </a:lnTo>
                <a:close/>
              </a:path>
              <a:path w="5290820" h="614679">
                <a:moveTo>
                  <a:pt x="2536253" y="601929"/>
                </a:moveTo>
                <a:lnTo>
                  <a:pt x="2536253" y="601929"/>
                </a:lnTo>
                <a:lnTo>
                  <a:pt x="2092782" y="601929"/>
                </a:lnTo>
                <a:lnTo>
                  <a:pt x="2092782" y="614108"/>
                </a:lnTo>
                <a:lnTo>
                  <a:pt x="2536253" y="614108"/>
                </a:lnTo>
                <a:lnTo>
                  <a:pt x="2536253" y="601929"/>
                </a:lnTo>
                <a:close/>
              </a:path>
              <a:path w="5290820" h="614679">
                <a:moveTo>
                  <a:pt x="2752661" y="601929"/>
                </a:moveTo>
                <a:lnTo>
                  <a:pt x="2749626" y="601929"/>
                </a:lnTo>
                <a:lnTo>
                  <a:pt x="2740482" y="601929"/>
                </a:lnTo>
                <a:lnTo>
                  <a:pt x="2536266" y="601929"/>
                </a:lnTo>
                <a:lnTo>
                  <a:pt x="2536266" y="614108"/>
                </a:lnTo>
                <a:lnTo>
                  <a:pt x="2740482" y="614108"/>
                </a:lnTo>
                <a:lnTo>
                  <a:pt x="2749626" y="614108"/>
                </a:lnTo>
                <a:lnTo>
                  <a:pt x="2752661" y="614108"/>
                </a:lnTo>
                <a:lnTo>
                  <a:pt x="2752661" y="601929"/>
                </a:lnTo>
                <a:close/>
              </a:path>
              <a:path w="5290820" h="614679">
                <a:moveTo>
                  <a:pt x="2772473" y="601929"/>
                </a:moveTo>
                <a:lnTo>
                  <a:pt x="2769438" y="601929"/>
                </a:lnTo>
                <a:lnTo>
                  <a:pt x="2760294" y="601929"/>
                </a:lnTo>
                <a:lnTo>
                  <a:pt x="2752674" y="601929"/>
                </a:lnTo>
                <a:lnTo>
                  <a:pt x="2752674" y="614108"/>
                </a:lnTo>
                <a:lnTo>
                  <a:pt x="2760294" y="614108"/>
                </a:lnTo>
                <a:lnTo>
                  <a:pt x="2769438" y="614108"/>
                </a:lnTo>
                <a:lnTo>
                  <a:pt x="2772473" y="614108"/>
                </a:lnTo>
                <a:lnTo>
                  <a:pt x="2772473" y="601929"/>
                </a:lnTo>
                <a:close/>
              </a:path>
              <a:path w="5290820" h="614679">
                <a:moveTo>
                  <a:pt x="3432619" y="601929"/>
                </a:moveTo>
                <a:lnTo>
                  <a:pt x="3429635" y="601929"/>
                </a:lnTo>
                <a:lnTo>
                  <a:pt x="3420440" y="601929"/>
                </a:lnTo>
                <a:lnTo>
                  <a:pt x="2772486" y="601929"/>
                </a:lnTo>
                <a:lnTo>
                  <a:pt x="2772486" y="614108"/>
                </a:lnTo>
                <a:lnTo>
                  <a:pt x="3420440" y="614108"/>
                </a:lnTo>
                <a:lnTo>
                  <a:pt x="3429635" y="614108"/>
                </a:lnTo>
                <a:lnTo>
                  <a:pt x="3432619" y="614108"/>
                </a:lnTo>
                <a:lnTo>
                  <a:pt x="3432619" y="601929"/>
                </a:lnTo>
                <a:close/>
              </a:path>
              <a:path w="5290820" h="614679">
                <a:moveTo>
                  <a:pt x="3635311" y="601929"/>
                </a:moveTo>
                <a:lnTo>
                  <a:pt x="3635311" y="601929"/>
                </a:lnTo>
                <a:lnTo>
                  <a:pt x="3432632" y="601929"/>
                </a:lnTo>
                <a:lnTo>
                  <a:pt x="3432632" y="614108"/>
                </a:lnTo>
                <a:lnTo>
                  <a:pt x="3635311" y="614108"/>
                </a:lnTo>
                <a:lnTo>
                  <a:pt x="3635311" y="601929"/>
                </a:lnTo>
                <a:close/>
              </a:path>
              <a:path w="5290820" h="614679">
                <a:moveTo>
                  <a:pt x="3673411" y="601929"/>
                </a:moveTo>
                <a:lnTo>
                  <a:pt x="3670376" y="601929"/>
                </a:lnTo>
                <a:lnTo>
                  <a:pt x="3661232" y="601929"/>
                </a:lnTo>
                <a:lnTo>
                  <a:pt x="3635324" y="601929"/>
                </a:lnTo>
                <a:lnTo>
                  <a:pt x="3635324" y="614108"/>
                </a:lnTo>
                <a:lnTo>
                  <a:pt x="3661232" y="614108"/>
                </a:lnTo>
                <a:lnTo>
                  <a:pt x="3670376" y="614108"/>
                </a:lnTo>
                <a:lnTo>
                  <a:pt x="3673411" y="614108"/>
                </a:lnTo>
                <a:lnTo>
                  <a:pt x="3673411" y="601929"/>
                </a:lnTo>
                <a:close/>
              </a:path>
              <a:path w="5290820" h="614679">
                <a:moveTo>
                  <a:pt x="4499419" y="601929"/>
                </a:moveTo>
                <a:lnTo>
                  <a:pt x="4496384" y="601929"/>
                </a:lnTo>
                <a:lnTo>
                  <a:pt x="4487240" y="601929"/>
                </a:lnTo>
                <a:lnTo>
                  <a:pt x="3673424" y="601929"/>
                </a:lnTo>
                <a:lnTo>
                  <a:pt x="3673424" y="614108"/>
                </a:lnTo>
                <a:lnTo>
                  <a:pt x="4487240" y="614108"/>
                </a:lnTo>
                <a:lnTo>
                  <a:pt x="4496384" y="614108"/>
                </a:lnTo>
                <a:lnTo>
                  <a:pt x="4499419" y="614108"/>
                </a:lnTo>
                <a:lnTo>
                  <a:pt x="4499419" y="601929"/>
                </a:lnTo>
                <a:close/>
              </a:path>
              <a:path w="5290820" h="614679">
                <a:moveTo>
                  <a:pt x="4982908" y="601929"/>
                </a:moveTo>
                <a:lnTo>
                  <a:pt x="4979797" y="601929"/>
                </a:lnTo>
                <a:lnTo>
                  <a:pt x="4970729" y="601929"/>
                </a:lnTo>
                <a:lnTo>
                  <a:pt x="4499432" y="601929"/>
                </a:lnTo>
                <a:lnTo>
                  <a:pt x="4499432" y="614108"/>
                </a:lnTo>
                <a:lnTo>
                  <a:pt x="4970729" y="614108"/>
                </a:lnTo>
                <a:lnTo>
                  <a:pt x="4979797" y="614108"/>
                </a:lnTo>
                <a:lnTo>
                  <a:pt x="4982908" y="614108"/>
                </a:lnTo>
                <a:lnTo>
                  <a:pt x="4982908" y="601929"/>
                </a:lnTo>
                <a:close/>
              </a:path>
              <a:path w="5290820" h="614679">
                <a:moveTo>
                  <a:pt x="5223700" y="601929"/>
                </a:moveTo>
                <a:lnTo>
                  <a:pt x="5220652" y="601929"/>
                </a:lnTo>
                <a:lnTo>
                  <a:pt x="5211521" y="601929"/>
                </a:lnTo>
                <a:lnTo>
                  <a:pt x="4982921" y="601929"/>
                </a:lnTo>
                <a:lnTo>
                  <a:pt x="4982921" y="614108"/>
                </a:lnTo>
                <a:lnTo>
                  <a:pt x="5211521" y="614108"/>
                </a:lnTo>
                <a:lnTo>
                  <a:pt x="5220652" y="614108"/>
                </a:lnTo>
                <a:lnTo>
                  <a:pt x="5223700" y="614108"/>
                </a:lnTo>
                <a:lnTo>
                  <a:pt x="5223700" y="601929"/>
                </a:lnTo>
                <a:close/>
              </a:path>
              <a:path w="5290820" h="614679">
                <a:moveTo>
                  <a:pt x="5278564" y="601929"/>
                </a:moveTo>
                <a:lnTo>
                  <a:pt x="5223713" y="601929"/>
                </a:lnTo>
                <a:lnTo>
                  <a:pt x="5223713" y="614108"/>
                </a:lnTo>
                <a:lnTo>
                  <a:pt x="5278564" y="614108"/>
                </a:lnTo>
                <a:lnTo>
                  <a:pt x="5278564" y="601929"/>
                </a:lnTo>
                <a:close/>
              </a:path>
              <a:path w="5290820" h="614679">
                <a:moveTo>
                  <a:pt x="5290756" y="601929"/>
                </a:moveTo>
                <a:lnTo>
                  <a:pt x="5278577" y="601929"/>
                </a:lnTo>
                <a:lnTo>
                  <a:pt x="5278577" y="614108"/>
                </a:lnTo>
                <a:lnTo>
                  <a:pt x="5290756" y="614108"/>
                </a:lnTo>
                <a:lnTo>
                  <a:pt x="5290756" y="601929"/>
                </a:lnTo>
                <a:close/>
              </a:path>
              <a:path w="5290820" h="614679">
                <a:moveTo>
                  <a:pt x="5290756" y="0"/>
                </a:moveTo>
                <a:lnTo>
                  <a:pt x="5278577" y="0"/>
                </a:lnTo>
                <a:lnTo>
                  <a:pt x="5278577" y="12128"/>
                </a:lnTo>
                <a:lnTo>
                  <a:pt x="5278577" y="601916"/>
                </a:lnTo>
                <a:lnTo>
                  <a:pt x="5290756" y="601916"/>
                </a:lnTo>
                <a:lnTo>
                  <a:pt x="5290756" y="12179"/>
                </a:lnTo>
                <a:lnTo>
                  <a:pt x="52907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725" y="3926839"/>
            <a:ext cx="101600" cy="406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0950" y="2116243"/>
            <a:ext cx="2040890" cy="106214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0250" y="3682364"/>
            <a:ext cx="5714" cy="3225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8684" y="3682364"/>
            <a:ext cx="5714" cy="32257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474970" y="1758949"/>
            <a:ext cx="12065" cy="34925"/>
          </a:xfrm>
          <a:custGeom>
            <a:avLst/>
            <a:gdLst/>
            <a:ahLst/>
            <a:cxnLst/>
            <a:rect l="l" t="t" r="r" b="b"/>
            <a:pathLst>
              <a:path w="12064" h="34925">
                <a:moveTo>
                  <a:pt x="12065" y="0"/>
                </a:moveTo>
                <a:lnTo>
                  <a:pt x="0" y="0"/>
                </a:lnTo>
                <a:lnTo>
                  <a:pt x="0" y="34925"/>
                </a:lnTo>
                <a:lnTo>
                  <a:pt x="12065" y="34925"/>
                </a:lnTo>
                <a:lnTo>
                  <a:pt x="120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7729" y="1357629"/>
            <a:ext cx="439851" cy="10223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955164" y="4438649"/>
            <a:ext cx="13970" cy="12065"/>
          </a:xfrm>
          <a:custGeom>
            <a:avLst/>
            <a:gdLst/>
            <a:ahLst/>
            <a:cxnLst/>
            <a:rect l="l" t="t" r="r" b="b"/>
            <a:pathLst>
              <a:path w="13969" h="12064">
                <a:moveTo>
                  <a:pt x="13969" y="0"/>
                </a:moveTo>
                <a:lnTo>
                  <a:pt x="0" y="0"/>
                </a:lnTo>
                <a:lnTo>
                  <a:pt x="0" y="12065"/>
                </a:lnTo>
                <a:lnTo>
                  <a:pt x="13969" y="12065"/>
                </a:lnTo>
                <a:lnTo>
                  <a:pt x="13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46600" y="4438649"/>
            <a:ext cx="13335" cy="12065"/>
          </a:xfrm>
          <a:custGeom>
            <a:avLst/>
            <a:gdLst/>
            <a:ahLst/>
            <a:cxnLst/>
            <a:rect l="l" t="t" r="r" b="b"/>
            <a:pathLst>
              <a:path w="13335" h="12064">
                <a:moveTo>
                  <a:pt x="13335" y="0"/>
                </a:moveTo>
                <a:lnTo>
                  <a:pt x="0" y="0"/>
                </a:lnTo>
                <a:lnTo>
                  <a:pt x="0" y="12065"/>
                </a:lnTo>
                <a:lnTo>
                  <a:pt x="13335" y="12065"/>
                </a:lnTo>
                <a:lnTo>
                  <a:pt x="133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5035" y="4438649"/>
            <a:ext cx="12700" cy="313055"/>
          </a:xfrm>
          <a:custGeom>
            <a:avLst/>
            <a:gdLst/>
            <a:ahLst/>
            <a:cxnLst/>
            <a:rect l="l" t="t" r="r" b="b"/>
            <a:pathLst>
              <a:path w="12700" h="313054">
                <a:moveTo>
                  <a:pt x="12065" y="0"/>
                </a:moveTo>
                <a:lnTo>
                  <a:pt x="0" y="0"/>
                </a:lnTo>
                <a:lnTo>
                  <a:pt x="0" y="12065"/>
                </a:lnTo>
                <a:lnTo>
                  <a:pt x="12065" y="12065"/>
                </a:lnTo>
                <a:lnTo>
                  <a:pt x="12065" y="0"/>
                </a:lnTo>
                <a:close/>
              </a:path>
              <a:path w="12700" h="313054">
                <a:moveTo>
                  <a:pt x="12446" y="13843"/>
                </a:moveTo>
                <a:lnTo>
                  <a:pt x="254" y="13843"/>
                </a:lnTo>
                <a:lnTo>
                  <a:pt x="254" y="137287"/>
                </a:lnTo>
                <a:lnTo>
                  <a:pt x="254" y="312547"/>
                </a:lnTo>
                <a:lnTo>
                  <a:pt x="12446" y="312547"/>
                </a:lnTo>
                <a:lnTo>
                  <a:pt x="12446" y="137287"/>
                </a:lnTo>
                <a:lnTo>
                  <a:pt x="12446" y="138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30783" y="0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10.1.1</a:t>
            </a:r>
            <a:r>
              <a:rPr sz="3200" spc="-35" dirty="0"/>
              <a:t> </a:t>
            </a:r>
            <a:r>
              <a:rPr sz="3200" dirty="0"/>
              <a:t>(3)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418591" y="503240"/>
            <a:ext cx="1016000" cy="94805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800" spc="-5" dirty="0">
                <a:latin typeface="Microsoft Sans Serif"/>
                <a:cs typeface="Microsoft Sans Serif"/>
              </a:rPr>
              <a:t>Ex.10.1</a:t>
            </a:r>
            <a:endParaRPr sz="1800">
              <a:latin typeface="Microsoft Sans Serif"/>
              <a:cs typeface="Microsoft Sans Serif"/>
            </a:endParaRPr>
          </a:p>
          <a:p>
            <a:pPr marL="368935">
              <a:lnSpc>
                <a:spcPct val="100000"/>
              </a:lnSpc>
              <a:spcBef>
                <a:spcPts val="1350"/>
              </a:spcBef>
            </a:pP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58135" y="1205229"/>
            <a:ext cx="11734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300" spc="-337" baseline="35353" dirty="0">
                <a:latin typeface="Symbol"/>
                <a:cs typeface="Symbol"/>
              </a:rPr>
              <a:t></a:t>
            </a:r>
            <a:r>
              <a:rPr sz="3300" u="sng" spc="-202" baseline="3535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</a:t>
            </a:r>
            <a:r>
              <a:rPr sz="2700" baseline="26234" dirty="0">
                <a:latin typeface="Times New Roman"/>
                <a:cs typeface="Times New Roman"/>
              </a:rPr>
              <a:t>0</a:t>
            </a:r>
            <a:r>
              <a:rPr sz="2700" spc="-225" baseline="26234" dirty="0">
                <a:latin typeface="Times New Roman"/>
                <a:cs typeface="Times New Roman"/>
              </a:rPr>
              <a:t> </a:t>
            </a:r>
            <a:r>
              <a:rPr sz="3300" u="sng" spc="-322" baseline="3535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3300" spc="-75" baseline="35353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Microsoft Sans Serif"/>
                <a:cs typeface="Microsoft Sans Serif"/>
              </a:rPr>
              <a:t>(</a:t>
            </a:r>
            <a:r>
              <a:rPr sz="2200" spc="-35" dirty="0">
                <a:latin typeface="Times New Roman"/>
                <a:cs typeface="Times New Roman"/>
              </a:rPr>
              <a:t>c</a:t>
            </a:r>
            <a:r>
              <a:rPr sz="2200" spc="-20" dirty="0">
                <a:latin typeface="Times New Roman"/>
                <a:cs typeface="Times New Roman"/>
              </a:rPr>
              <a:t>t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52442" y="1365249"/>
            <a:ext cx="990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x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9772" y="1103121"/>
            <a:ext cx="352425" cy="47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ctr">
              <a:lnSpc>
                <a:spcPts val="2455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2 </a:t>
            </a:r>
            <a:r>
              <a:rPr sz="2150" spc="-5" dirty="0">
                <a:latin typeface="Microsoft Sans Serif"/>
                <a:cs typeface="Microsoft Sans Serif"/>
              </a:rPr>
              <a:t>ˆ</a:t>
            </a:r>
            <a:endParaRPr sz="2150">
              <a:latin typeface="Microsoft Sans Serif"/>
              <a:cs typeface="Microsoft Sans Serif"/>
            </a:endParaRPr>
          </a:p>
          <a:p>
            <a:pPr algn="ctr">
              <a:lnSpc>
                <a:spcPts val="1075"/>
              </a:lnSpc>
            </a:pPr>
            <a:r>
              <a:rPr sz="1000" spc="-5" dirty="0">
                <a:latin typeface="Microsoft Sans Serif"/>
                <a:cs typeface="Microsoft Sans Serif"/>
              </a:rPr>
              <a:t>)</a:t>
            </a:r>
            <a:r>
              <a:rPr sz="1000" spc="23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Times New Roman"/>
                <a:cs typeface="Times New Roman"/>
              </a:rPr>
              <a:t>z</a:t>
            </a:r>
            <a:r>
              <a:rPr sz="800" spc="16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for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0372" y="1365249"/>
            <a:ext cx="990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x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0496" y="1205229"/>
            <a:ext cx="12954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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ct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</a:t>
            </a:r>
            <a:r>
              <a:rPr sz="2000" dirty="0">
                <a:latin typeface="Microsoft Sans Serif"/>
                <a:cs typeface="Microsoft Sans Serif"/>
              </a:rPr>
              <a:t>,</a:t>
            </a:r>
            <a:r>
              <a:rPr sz="2000" spc="-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?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13327" y="1237754"/>
            <a:ext cx="13970" cy="321945"/>
          </a:xfrm>
          <a:custGeom>
            <a:avLst/>
            <a:gdLst/>
            <a:ahLst/>
            <a:cxnLst/>
            <a:rect l="l" t="t" r="r" b="b"/>
            <a:pathLst>
              <a:path w="13970" h="321944">
                <a:moveTo>
                  <a:pt x="12192" y="143256"/>
                </a:moveTo>
                <a:lnTo>
                  <a:pt x="0" y="143256"/>
                </a:lnTo>
                <a:lnTo>
                  <a:pt x="0" y="155435"/>
                </a:lnTo>
                <a:lnTo>
                  <a:pt x="12192" y="155435"/>
                </a:lnTo>
                <a:lnTo>
                  <a:pt x="12192" y="143256"/>
                </a:lnTo>
                <a:close/>
              </a:path>
              <a:path w="13970" h="321944">
                <a:moveTo>
                  <a:pt x="13716" y="156972"/>
                </a:moveTo>
                <a:lnTo>
                  <a:pt x="0" y="156972"/>
                </a:lnTo>
                <a:lnTo>
                  <a:pt x="0" y="208775"/>
                </a:lnTo>
                <a:lnTo>
                  <a:pt x="0" y="211823"/>
                </a:lnTo>
                <a:lnTo>
                  <a:pt x="0" y="321551"/>
                </a:lnTo>
                <a:lnTo>
                  <a:pt x="13716" y="321551"/>
                </a:lnTo>
                <a:lnTo>
                  <a:pt x="13716" y="211823"/>
                </a:lnTo>
                <a:lnTo>
                  <a:pt x="13716" y="208775"/>
                </a:lnTo>
                <a:lnTo>
                  <a:pt x="13716" y="156972"/>
                </a:lnTo>
                <a:close/>
              </a:path>
              <a:path w="13970" h="321944">
                <a:moveTo>
                  <a:pt x="13716" y="0"/>
                </a:moveTo>
                <a:lnTo>
                  <a:pt x="0" y="0"/>
                </a:lnTo>
                <a:lnTo>
                  <a:pt x="0" y="4559"/>
                </a:lnTo>
                <a:lnTo>
                  <a:pt x="0" y="143243"/>
                </a:lnTo>
                <a:lnTo>
                  <a:pt x="13716" y="143243"/>
                </a:lnTo>
                <a:lnTo>
                  <a:pt x="13716" y="4559"/>
                </a:lnTo>
                <a:lnTo>
                  <a:pt x="13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97985" y="1237741"/>
            <a:ext cx="12700" cy="321945"/>
          </a:xfrm>
          <a:custGeom>
            <a:avLst/>
            <a:gdLst/>
            <a:ahLst/>
            <a:cxnLst/>
            <a:rect l="l" t="t" r="r" b="b"/>
            <a:pathLst>
              <a:path w="12700" h="321944">
                <a:moveTo>
                  <a:pt x="12179" y="143268"/>
                </a:moveTo>
                <a:lnTo>
                  <a:pt x="0" y="143268"/>
                </a:lnTo>
                <a:lnTo>
                  <a:pt x="0" y="155448"/>
                </a:lnTo>
                <a:lnTo>
                  <a:pt x="0" y="208788"/>
                </a:lnTo>
                <a:lnTo>
                  <a:pt x="0" y="321564"/>
                </a:lnTo>
                <a:lnTo>
                  <a:pt x="12179" y="321564"/>
                </a:lnTo>
                <a:lnTo>
                  <a:pt x="12179" y="208788"/>
                </a:lnTo>
                <a:lnTo>
                  <a:pt x="12179" y="155448"/>
                </a:lnTo>
                <a:lnTo>
                  <a:pt x="12179" y="143268"/>
                </a:lnTo>
                <a:close/>
              </a:path>
              <a:path w="12700" h="321944">
                <a:moveTo>
                  <a:pt x="12179" y="0"/>
                </a:moveTo>
                <a:lnTo>
                  <a:pt x="0" y="0"/>
                </a:lnTo>
                <a:lnTo>
                  <a:pt x="0" y="143256"/>
                </a:lnTo>
                <a:lnTo>
                  <a:pt x="12179" y="143256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64785" y="1237741"/>
            <a:ext cx="12700" cy="321945"/>
          </a:xfrm>
          <a:custGeom>
            <a:avLst/>
            <a:gdLst/>
            <a:ahLst/>
            <a:cxnLst/>
            <a:rect l="l" t="t" r="r" b="b"/>
            <a:pathLst>
              <a:path w="12700" h="321944">
                <a:moveTo>
                  <a:pt x="12179" y="143268"/>
                </a:moveTo>
                <a:lnTo>
                  <a:pt x="0" y="143268"/>
                </a:lnTo>
                <a:lnTo>
                  <a:pt x="0" y="155448"/>
                </a:lnTo>
                <a:lnTo>
                  <a:pt x="0" y="208788"/>
                </a:lnTo>
                <a:lnTo>
                  <a:pt x="0" y="321564"/>
                </a:lnTo>
                <a:lnTo>
                  <a:pt x="12179" y="321564"/>
                </a:lnTo>
                <a:lnTo>
                  <a:pt x="12179" y="208788"/>
                </a:lnTo>
                <a:lnTo>
                  <a:pt x="12179" y="155448"/>
                </a:lnTo>
                <a:lnTo>
                  <a:pt x="12179" y="143268"/>
                </a:lnTo>
                <a:close/>
              </a:path>
              <a:path w="12700" h="321944">
                <a:moveTo>
                  <a:pt x="12179" y="0"/>
                </a:moveTo>
                <a:lnTo>
                  <a:pt x="0" y="0"/>
                </a:lnTo>
                <a:lnTo>
                  <a:pt x="0" y="143256"/>
                </a:lnTo>
                <a:lnTo>
                  <a:pt x="12179" y="143256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29377" y="1237741"/>
            <a:ext cx="12700" cy="321945"/>
          </a:xfrm>
          <a:custGeom>
            <a:avLst/>
            <a:gdLst/>
            <a:ahLst/>
            <a:cxnLst/>
            <a:rect l="l" t="t" r="r" b="b"/>
            <a:pathLst>
              <a:path w="12700" h="321944">
                <a:moveTo>
                  <a:pt x="12192" y="143268"/>
                </a:moveTo>
                <a:lnTo>
                  <a:pt x="0" y="143268"/>
                </a:lnTo>
                <a:lnTo>
                  <a:pt x="0" y="155448"/>
                </a:lnTo>
                <a:lnTo>
                  <a:pt x="0" y="208788"/>
                </a:lnTo>
                <a:lnTo>
                  <a:pt x="0" y="321564"/>
                </a:lnTo>
                <a:lnTo>
                  <a:pt x="12192" y="321564"/>
                </a:lnTo>
                <a:lnTo>
                  <a:pt x="12192" y="208788"/>
                </a:lnTo>
                <a:lnTo>
                  <a:pt x="12192" y="155448"/>
                </a:lnTo>
                <a:lnTo>
                  <a:pt x="12192" y="143268"/>
                </a:lnTo>
                <a:close/>
              </a:path>
              <a:path w="12700" h="321944">
                <a:moveTo>
                  <a:pt x="12192" y="0"/>
                </a:moveTo>
                <a:lnTo>
                  <a:pt x="0" y="0"/>
                </a:lnTo>
                <a:lnTo>
                  <a:pt x="0" y="143256"/>
                </a:lnTo>
                <a:lnTo>
                  <a:pt x="12192" y="143256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170429" y="1385061"/>
            <a:ext cx="774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A </a:t>
            </a:r>
            <a:r>
              <a:rPr sz="1600" spc="-5" dirty="0">
                <a:latin typeface="Symbol"/>
                <a:cs typeface="Symbol"/>
              </a:rPr>
              <a:t>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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4</a:t>
            </a:r>
            <a:r>
              <a:rPr sz="1600" spc="-114" dirty="0">
                <a:latin typeface="Times New Roman"/>
                <a:cs typeface="Times New Roman"/>
              </a:rPr>
              <a:t>c</a:t>
            </a:r>
            <a:r>
              <a:rPr sz="225" baseline="462962" dirty="0">
                <a:latin typeface="Symbol"/>
                <a:cs typeface="Symbol"/>
              </a:rPr>
              <a:t></a:t>
            </a:r>
            <a:endParaRPr sz="225" baseline="462962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58135" y="1618233"/>
            <a:ext cx="214629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253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</a:t>
            </a:r>
            <a:endParaRPr sz="2200">
              <a:latin typeface="Symbol"/>
              <a:cs typeface="Symbol"/>
            </a:endParaRPr>
          </a:p>
          <a:p>
            <a:pPr marL="38100">
              <a:lnSpc>
                <a:spcPts val="550"/>
              </a:lnSpc>
            </a:pPr>
            <a:r>
              <a:rPr sz="825" baseline="-40404" dirty="0">
                <a:latin typeface="Symbol"/>
                <a:cs typeface="Symbol"/>
              </a:rPr>
              <a:t></a:t>
            </a:r>
            <a:r>
              <a:rPr sz="550" dirty="0"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15280" y="1723389"/>
            <a:ext cx="10718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for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x</a:t>
            </a:r>
            <a:r>
              <a:rPr sz="2200" spc="1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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ct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08981" y="1780298"/>
            <a:ext cx="13970" cy="299085"/>
          </a:xfrm>
          <a:custGeom>
            <a:avLst/>
            <a:gdLst/>
            <a:ahLst/>
            <a:cxnLst/>
            <a:rect l="l" t="t" r="r" b="b"/>
            <a:pathLst>
              <a:path w="13970" h="299085">
                <a:moveTo>
                  <a:pt x="13703" y="204279"/>
                </a:moveTo>
                <a:lnTo>
                  <a:pt x="0" y="204279"/>
                </a:lnTo>
                <a:lnTo>
                  <a:pt x="0" y="299072"/>
                </a:lnTo>
                <a:lnTo>
                  <a:pt x="13703" y="299072"/>
                </a:lnTo>
                <a:lnTo>
                  <a:pt x="13703" y="204279"/>
                </a:lnTo>
                <a:close/>
              </a:path>
              <a:path w="13970" h="299085">
                <a:moveTo>
                  <a:pt x="13703" y="12179"/>
                </a:moveTo>
                <a:lnTo>
                  <a:pt x="12179" y="12179"/>
                </a:lnTo>
                <a:lnTo>
                  <a:pt x="12179" y="0"/>
                </a:lnTo>
                <a:lnTo>
                  <a:pt x="0" y="0"/>
                </a:lnTo>
                <a:lnTo>
                  <a:pt x="0" y="12179"/>
                </a:lnTo>
                <a:lnTo>
                  <a:pt x="0" y="22847"/>
                </a:lnTo>
                <a:lnTo>
                  <a:pt x="0" y="198107"/>
                </a:lnTo>
                <a:lnTo>
                  <a:pt x="0" y="204203"/>
                </a:lnTo>
                <a:lnTo>
                  <a:pt x="13703" y="204203"/>
                </a:lnTo>
                <a:lnTo>
                  <a:pt x="13703" y="198107"/>
                </a:lnTo>
                <a:lnTo>
                  <a:pt x="13703" y="22847"/>
                </a:lnTo>
                <a:lnTo>
                  <a:pt x="13703" y="121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73573" y="1780298"/>
            <a:ext cx="13970" cy="299085"/>
          </a:xfrm>
          <a:custGeom>
            <a:avLst/>
            <a:gdLst/>
            <a:ahLst/>
            <a:cxnLst/>
            <a:rect l="l" t="t" r="r" b="b"/>
            <a:pathLst>
              <a:path w="13970" h="299085">
                <a:moveTo>
                  <a:pt x="13703" y="204279"/>
                </a:moveTo>
                <a:lnTo>
                  <a:pt x="1524" y="204279"/>
                </a:lnTo>
                <a:lnTo>
                  <a:pt x="1524" y="299072"/>
                </a:lnTo>
                <a:lnTo>
                  <a:pt x="13703" y="299072"/>
                </a:lnTo>
                <a:lnTo>
                  <a:pt x="13703" y="204279"/>
                </a:lnTo>
                <a:close/>
              </a:path>
              <a:path w="13970" h="299085">
                <a:moveTo>
                  <a:pt x="13716" y="0"/>
                </a:moveTo>
                <a:lnTo>
                  <a:pt x="0" y="0"/>
                </a:lnTo>
                <a:lnTo>
                  <a:pt x="0" y="12179"/>
                </a:lnTo>
                <a:lnTo>
                  <a:pt x="1524" y="12179"/>
                </a:lnTo>
                <a:lnTo>
                  <a:pt x="1524" y="22847"/>
                </a:lnTo>
                <a:lnTo>
                  <a:pt x="1524" y="198107"/>
                </a:lnTo>
                <a:lnTo>
                  <a:pt x="1524" y="204203"/>
                </a:lnTo>
                <a:lnTo>
                  <a:pt x="13703" y="204203"/>
                </a:lnTo>
                <a:lnTo>
                  <a:pt x="13703" y="198107"/>
                </a:lnTo>
                <a:lnTo>
                  <a:pt x="13703" y="22847"/>
                </a:lnTo>
                <a:lnTo>
                  <a:pt x="13703" y="12179"/>
                </a:lnTo>
                <a:lnTo>
                  <a:pt x="13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35000" y="2301366"/>
            <a:ext cx="2208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Microsoft Sans Serif"/>
                <a:cs typeface="Microsoft Sans Serif"/>
              </a:rPr>
              <a:t>where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k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is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a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constant,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86735" y="1985225"/>
            <a:ext cx="1814195" cy="950594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697865">
              <a:lnSpc>
                <a:spcPct val="100000"/>
              </a:lnSpc>
              <a:spcBef>
                <a:spcPts val="1620"/>
              </a:spcBef>
            </a:pPr>
            <a:r>
              <a:rPr sz="2200" spc="-150" dirty="0">
                <a:latin typeface="Times New Roman"/>
                <a:cs typeface="Times New Roman"/>
              </a:rPr>
              <a:t>c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80" dirty="0">
                <a:latin typeface="Symbol"/>
                <a:cs typeface="Symbol"/>
              </a:rPr>
              <a:t>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95" dirty="0">
                <a:latin typeface="Microsoft Sans Serif"/>
                <a:cs typeface="Microsoft Sans Serif"/>
              </a:rPr>
              <a:t>(</a:t>
            </a:r>
            <a:r>
              <a:rPr sz="2200" spc="-195" dirty="0">
                <a:latin typeface="Symbol"/>
                <a:cs typeface="Symbol"/>
              </a:rPr>
              <a:t></a:t>
            </a:r>
            <a:r>
              <a:rPr sz="3525" spc="-254" baseline="-11820" dirty="0">
                <a:latin typeface="Times New Roman"/>
                <a:cs typeface="Times New Roman"/>
              </a:rPr>
              <a:t>0</a:t>
            </a:r>
            <a:r>
              <a:rPr sz="2200" spc="-145" dirty="0">
                <a:latin typeface="Symbol"/>
                <a:cs typeface="Symbol"/>
              </a:rPr>
              <a:t></a:t>
            </a:r>
            <a:r>
              <a:rPr sz="3525" spc="-270" baseline="-11820" dirty="0">
                <a:latin typeface="Times New Roman"/>
                <a:cs typeface="Times New Roman"/>
              </a:rPr>
              <a:t>0</a:t>
            </a:r>
            <a:r>
              <a:rPr sz="3525" spc="-150" baseline="-11820" dirty="0">
                <a:latin typeface="Times New Roman"/>
                <a:cs typeface="Times New Roman"/>
              </a:rPr>
              <a:t> </a:t>
            </a:r>
            <a:r>
              <a:rPr sz="2200" spc="-11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38100">
              <a:lnSpc>
                <a:spcPct val="100000"/>
              </a:lnSpc>
              <a:spcBef>
                <a:spcPts val="1025"/>
              </a:spcBef>
            </a:pPr>
            <a:r>
              <a:rPr sz="1600" spc="-5" dirty="0">
                <a:latin typeface="Microsoft Sans Serif"/>
                <a:cs typeface="Microsoft Sans Serif"/>
              </a:rPr>
              <a:t>(</a:t>
            </a:r>
            <a:r>
              <a:rPr sz="1600" spc="-5" dirty="0">
                <a:latin typeface="Times New Roman"/>
                <a:cs typeface="Times New Roman"/>
              </a:rPr>
              <a:t>ct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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x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)</a:t>
            </a:r>
            <a:r>
              <a:rPr sz="1600" spc="-5" dirty="0">
                <a:latin typeface="Times New Roman"/>
                <a:cs typeface="Times New Roman"/>
              </a:rPr>
              <a:t>z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17389" y="2107818"/>
            <a:ext cx="8763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200" dirty="0">
                <a:latin typeface="Symbol"/>
                <a:cs typeface="Symbol"/>
              </a:rPr>
              <a:t>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93589" y="2052954"/>
            <a:ext cx="10287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u="sng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93589" y="2389758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84222" y="2572638"/>
            <a:ext cx="3892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43326" y="2461386"/>
            <a:ext cx="33083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835"/>
              </a:lnSpc>
              <a:spcBef>
                <a:spcPts val="105"/>
              </a:spcBef>
            </a:pPr>
            <a:r>
              <a:rPr sz="1700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700" u="sng" spc="1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spc="-190" dirty="0">
                <a:latin typeface="Times New Roman"/>
                <a:cs typeface="Times New Roman"/>
              </a:rPr>
              <a:t> </a:t>
            </a:r>
            <a:r>
              <a:rPr sz="1700" u="sng" spc="-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endParaRPr sz="1700">
              <a:latin typeface="Times New Roman"/>
              <a:cs typeface="Times New Roman"/>
            </a:endParaRPr>
          </a:p>
          <a:p>
            <a:pPr marL="13335" algn="ctr">
              <a:lnSpc>
                <a:spcPts val="1295"/>
              </a:lnSpc>
            </a:pPr>
            <a:r>
              <a:rPr sz="1250" spc="-135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01241" y="2856102"/>
            <a:ext cx="13716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Times New Roman"/>
                <a:cs typeface="Times New Roman"/>
              </a:rPr>
              <a:t>E</a:t>
            </a:r>
            <a:r>
              <a:rPr sz="400" spc="-10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Symbol"/>
                <a:cs typeface="Symbol"/>
              </a:rPr>
              <a:t></a:t>
            </a:r>
            <a:r>
              <a:rPr sz="400" spc="5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Symbol"/>
                <a:cs typeface="Symbol"/>
              </a:rPr>
              <a:t></a:t>
            </a:r>
            <a:endParaRPr sz="40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59738" y="2785998"/>
            <a:ext cx="889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2808" y="3028314"/>
            <a:ext cx="419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S</a:t>
            </a:r>
            <a:r>
              <a:rPr sz="1800" spc="-15" dirty="0">
                <a:latin typeface="Microsoft Sans Serif"/>
                <a:cs typeface="Microsoft Sans Serif"/>
              </a:rPr>
              <a:t>o</a:t>
            </a:r>
            <a:r>
              <a:rPr sz="1800" spc="-10" dirty="0">
                <a:latin typeface="Microsoft Sans Serif"/>
                <a:cs typeface="Microsoft Sans Serif"/>
              </a:rPr>
              <a:t>l: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020570" y="3063366"/>
            <a:ext cx="2406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83535" y="3063366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2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40251" y="2967354"/>
            <a:ext cx="1187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13172" y="3208146"/>
            <a:ext cx="717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40" dirty="0"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60416" y="2991738"/>
            <a:ext cx="100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15" dirty="0">
                <a:latin typeface="Times New Roman"/>
                <a:cs typeface="Times New Roman"/>
              </a:rPr>
              <a:t>k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766439" y="2996818"/>
            <a:ext cx="12700" cy="325120"/>
          </a:xfrm>
          <a:custGeom>
            <a:avLst/>
            <a:gdLst/>
            <a:ahLst/>
            <a:cxnLst/>
            <a:rect l="l" t="t" r="r" b="b"/>
            <a:pathLst>
              <a:path w="12700" h="325120">
                <a:moveTo>
                  <a:pt x="12192" y="0"/>
                </a:moveTo>
                <a:lnTo>
                  <a:pt x="0" y="0"/>
                </a:lnTo>
                <a:lnTo>
                  <a:pt x="0" y="324612"/>
                </a:lnTo>
                <a:lnTo>
                  <a:pt x="12192" y="32461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43222" y="2996818"/>
            <a:ext cx="12700" cy="325120"/>
          </a:xfrm>
          <a:custGeom>
            <a:avLst/>
            <a:gdLst/>
            <a:ahLst/>
            <a:cxnLst/>
            <a:rect l="l" t="t" r="r" b="b"/>
            <a:pathLst>
              <a:path w="12700" h="325120">
                <a:moveTo>
                  <a:pt x="12191" y="0"/>
                </a:moveTo>
                <a:lnTo>
                  <a:pt x="0" y="0"/>
                </a:lnTo>
                <a:lnTo>
                  <a:pt x="0" y="324612"/>
                </a:lnTo>
                <a:lnTo>
                  <a:pt x="12191" y="324612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189857" y="3279775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26210" y="3398900"/>
            <a:ext cx="181610" cy="5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" dirty="0">
                <a:latin typeface="Times New Roman"/>
                <a:cs typeface="Times New Roman"/>
              </a:rPr>
              <a:t>B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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</a:t>
            </a:r>
            <a:r>
              <a:rPr sz="200" spc="-5" dirty="0">
                <a:latin typeface="Times New Roman"/>
                <a:cs typeface="Times New Roman"/>
              </a:rPr>
              <a:t> </a:t>
            </a:r>
            <a:r>
              <a:rPr sz="200" spc="5" dirty="0">
                <a:latin typeface="Symbol"/>
                <a:cs typeface="Symbol"/>
              </a:rPr>
              <a:t></a:t>
            </a:r>
            <a:r>
              <a:rPr sz="200" dirty="0">
                <a:latin typeface="Times New Roman"/>
                <a:cs typeface="Times New Roman"/>
              </a:rPr>
              <a:t>A</a:t>
            </a:r>
            <a:r>
              <a:rPr sz="200" spc="-2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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</a:t>
            </a:r>
            <a:r>
              <a:rPr sz="200" spc="5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Times New Roman"/>
                <a:cs typeface="Times New Roman"/>
              </a:rPr>
              <a:t>0</a:t>
            </a:r>
            <a:endParaRPr sz="1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095115" y="3398900"/>
            <a:ext cx="276225" cy="5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" dirty="0">
                <a:latin typeface="Microsoft Sans Serif"/>
                <a:cs typeface="Microsoft Sans Serif"/>
              </a:rPr>
              <a:t>(</a:t>
            </a:r>
            <a:r>
              <a:rPr sz="200" spc="5" dirty="0">
                <a:latin typeface="Times New Roman"/>
                <a:cs typeface="Times New Roman"/>
              </a:rPr>
              <a:t>c</a:t>
            </a:r>
            <a:r>
              <a:rPr sz="200" dirty="0">
                <a:latin typeface="Times New Roman"/>
                <a:cs typeface="Times New Roman"/>
              </a:rPr>
              <a:t>t </a:t>
            </a:r>
            <a:r>
              <a:rPr sz="200" dirty="0">
                <a:latin typeface="Symbol"/>
                <a:cs typeface="Symbol"/>
              </a:rPr>
              <a:t></a:t>
            </a:r>
            <a:r>
              <a:rPr sz="200" spc="5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Times New Roman"/>
                <a:cs typeface="Times New Roman"/>
              </a:rPr>
              <a:t>x</a:t>
            </a:r>
            <a:r>
              <a:rPr sz="200" spc="5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Microsoft Sans Serif"/>
                <a:cs typeface="Microsoft Sans Serif"/>
              </a:rPr>
              <a:t>)                </a:t>
            </a:r>
            <a:r>
              <a:rPr sz="200" spc="-15" dirty="0">
                <a:latin typeface="Microsoft Sans Serif"/>
                <a:cs typeface="Microsoft Sans Serif"/>
              </a:rPr>
              <a:t> </a:t>
            </a:r>
            <a:r>
              <a:rPr sz="200" dirty="0">
                <a:latin typeface="Times New Roman"/>
                <a:cs typeface="Times New Roman"/>
              </a:rPr>
              <a:t>y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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</a:t>
            </a:r>
            <a:endParaRPr sz="2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03672" y="3398900"/>
            <a:ext cx="74930" cy="5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" dirty="0">
                <a:latin typeface="Microsoft Sans Serif"/>
                <a:cs typeface="Microsoft Sans Serif"/>
              </a:rPr>
              <a:t>(</a:t>
            </a:r>
            <a:r>
              <a:rPr sz="200" spc="5" dirty="0">
                <a:latin typeface="Times New Roman"/>
                <a:cs typeface="Times New Roman"/>
              </a:rPr>
              <a:t>c</a:t>
            </a:r>
            <a:r>
              <a:rPr sz="200" dirty="0">
                <a:latin typeface="Times New Roman"/>
                <a:cs typeface="Times New Roman"/>
              </a:rPr>
              <a:t>t </a:t>
            </a:r>
            <a:r>
              <a:rPr sz="200" dirty="0">
                <a:latin typeface="Symbol"/>
                <a:cs typeface="Symbol"/>
              </a:rPr>
              <a:t></a:t>
            </a:r>
            <a:endParaRPr sz="20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747773" y="3440048"/>
            <a:ext cx="14795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25" dirty="0">
                <a:latin typeface="Symbol"/>
                <a:cs typeface="Symbol"/>
              </a:rPr>
              <a:t></a:t>
            </a:r>
            <a:r>
              <a:rPr sz="500" spc="-10" dirty="0">
                <a:latin typeface="Times New Roman"/>
                <a:cs typeface="Times New Roman"/>
              </a:rPr>
              <a:t> </a:t>
            </a:r>
            <a:r>
              <a:rPr sz="500" spc="-30" dirty="0">
                <a:latin typeface="Times New Roman"/>
                <a:cs typeface="Times New Roman"/>
              </a:rPr>
              <a:t>k</a:t>
            </a:r>
            <a:r>
              <a:rPr sz="500" dirty="0">
                <a:latin typeface="Times New Roman"/>
                <a:cs typeface="Times New Roman"/>
              </a:rPr>
              <a:t> </a:t>
            </a:r>
            <a:r>
              <a:rPr sz="500" spc="-20" dirty="0">
                <a:latin typeface="Symbol"/>
                <a:cs typeface="Symbol"/>
              </a:rPr>
              <a:t></a:t>
            </a:r>
            <a:endParaRPr sz="500">
              <a:latin typeface="Symbol"/>
              <a:cs typeface="Symbo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25289" y="3443617"/>
            <a:ext cx="241300" cy="12700"/>
          </a:xfrm>
          <a:custGeom>
            <a:avLst/>
            <a:gdLst/>
            <a:ahLst/>
            <a:cxnLst/>
            <a:rect l="l" t="t" r="r" b="b"/>
            <a:pathLst>
              <a:path w="241300" h="12700">
                <a:moveTo>
                  <a:pt x="24371" y="0"/>
                </a:moveTo>
                <a:lnTo>
                  <a:pt x="12192" y="0"/>
                </a:lnTo>
                <a:lnTo>
                  <a:pt x="0" y="0"/>
                </a:lnTo>
                <a:lnTo>
                  <a:pt x="0" y="12179"/>
                </a:lnTo>
                <a:lnTo>
                  <a:pt x="12192" y="12179"/>
                </a:lnTo>
                <a:lnTo>
                  <a:pt x="24371" y="12179"/>
                </a:lnTo>
                <a:lnTo>
                  <a:pt x="24371" y="0"/>
                </a:lnTo>
                <a:close/>
              </a:path>
              <a:path w="241300" h="12700">
                <a:moveTo>
                  <a:pt x="176771" y="0"/>
                </a:moveTo>
                <a:lnTo>
                  <a:pt x="164592" y="0"/>
                </a:lnTo>
                <a:lnTo>
                  <a:pt x="24384" y="0"/>
                </a:lnTo>
                <a:lnTo>
                  <a:pt x="24384" y="12179"/>
                </a:lnTo>
                <a:lnTo>
                  <a:pt x="164592" y="12179"/>
                </a:lnTo>
                <a:lnTo>
                  <a:pt x="176771" y="12179"/>
                </a:lnTo>
                <a:lnTo>
                  <a:pt x="176771" y="0"/>
                </a:lnTo>
                <a:close/>
              </a:path>
              <a:path w="241300" h="12700">
                <a:moveTo>
                  <a:pt x="240792" y="0"/>
                </a:moveTo>
                <a:lnTo>
                  <a:pt x="176784" y="0"/>
                </a:lnTo>
                <a:lnTo>
                  <a:pt x="176784" y="12179"/>
                </a:lnTo>
                <a:lnTo>
                  <a:pt x="240792" y="12179"/>
                </a:lnTo>
                <a:lnTo>
                  <a:pt x="2407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573904" y="3650360"/>
            <a:ext cx="1130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30061" y="3648836"/>
            <a:ext cx="5619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x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5" dirty="0">
                <a:latin typeface="Times New Roman"/>
                <a:cs typeface="Times New Roman"/>
              </a:rPr>
              <a:t>y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701038" y="3532009"/>
            <a:ext cx="90170" cy="12700"/>
          </a:xfrm>
          <a:custGeom>
            <a:avLst/>
            <a:gdLst/>
            <a:ahLst/>
            <a:cxnLst/>
            <a:rect l="l" t="t" r="r" b="b"/>
            <a:pathLst>
              <a:path w="90169" h="12700">
                <a:moveTo>
                  <a:pt x="76187" y="0"/>
                </a:moveTo>
                <a:lnTo>
                  <a:pt x="64008" y="0"/>
                </a:lnTo>
                <a:lnTo>
                  <a:pt x="0" y="0"/>
                </a:lnTo>
                <a:lnTo>
                  <a:pt x="0" y="12179"/>
                </a:lnTo>
                <a:lnTo>
                  <a:pt x="64008" y="12179"/>
                </a:lnTo>
                <a:lnTo>
                  <a:pt x="76187" y="12179"/>
                </a:lnTo>
                <a:lnTo>
                  <a:pt x="76187" y="0"/>
                </a:lnTo>
                <a:close/>
              </a:path>
              <a:path w="90169" h="12700">
                <a:moveTo>
                  <a:pt x="89916" y="0"/>
                </a:moveTo>
                <a:lnTo>
                  <a:pt x="76200" y="0"/>
                </a:lnTo>
                <a:lnTo>
                  <a:pt x="76200" y="12179"/>
                </a:lnTo>
                <a:lnTo>
                  <a:pt x="89916" y="12179"/>
                </a:lnTo>
                <a:lnTo>
                  <a:pt x="899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59630" y="3682872"/>
            <a:ext cx="12700" cy="154305"/>
          </a:xfrm>
          <a:custGeom>
            <a:avLst/>
            <a:gdLst/>
            <a:ahLst/>
            <a:cxnLst/>
            <a:rect l="l" t="t" r="r" b="b"/>
            <a:pathLst>
              <a:path w="12700" h="154304">
                <a:moveTo>
                  <a:pt x="12496" y="0"/>
                </a:moveTo>
                <a:lnTo>
                  <a:pt x="0" y="0"/>
                </a:lnTo>
                <a:lnTo>
                  <a:pt x="0" y="153924"/>
                </a:lnTo>
                <a:lnTo>
                  <a:pt x="12496" y="153924"/>
                </a:lnTo>
                <a:lnTo>
                  <a:pt x="124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350384" y="3682872"/>
            <a:ext cx="12700" cy="154305"/>
          </a:xfrm>
          <a:custGeom>
            <a:avLst/>
            <a:gdLst/>
            <a:ahLst/>
            <a:cxnLst/>
            <a:rect l="l" t="t" r="r" b="b"/>
            <a:pathLst>
              <a:path w="12700" h="154304">
                <a:moveTo>
                  <a:pt x="12191" y="0"/>
                </a:moveTo>
                <a:lnTo>
                  <a:pt x="0" y="0"/>
                </a:lnTo>
                <a:lnTo>
                  <a:pt x="0" y="153924"/>
                </a:lnTo>
                <a:lnTo>
                  <a:pt x="12191" y="153924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921635" y="3833240"/>
            <a:ext cx="26543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76170" algn="l"/>
              </a:tabLst>
            </a:pPr>
            <a:r>
              <a:rPr sz="2200" spc="-5" dirty="0">
                <a:latin typeface="Times New Roman"/>
                <a:cs typeface="Times New Roman"/>
              </a:rPr>
              <a:t>4c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x</a:t>
            </a:r>
            <a:r>
              <a:rPr sz="2200" dirty="0">
                <a:latin typeface="Times New Roman"/>
                <a:cs typeface="Times New Roman"/>
              </a:rPr>
              <a:t>	2c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301619" y="3836809"/>
            <a:ext cx="266700" cy="12700"/>
          </a:xfrm>
          <a:custGeom>
            <a:avLst/>
            <a:gdLst/>
            <a:ahLst/>
            <a:cxnLst/>
            <a:rect l="l" t="t" r="r" b="b"/>
            <a:pathLst>
              <a:path w="266700" h="12700">
                <a:moveTo>
                  <a:pt x="76187" y="0"/>
                </a:moveTo>
                <a:lnTo>
                  <a:pt x="64008" y="0"/>
                </a:lnTo>
                <a:lnTo>
                  <a:pt x="0" y="0"/>
                </a:lnTo>
                <a:lnTo>
                  <a:pt x="0" y="12179"/>
                </a:lnTo>
                <a:lnTo>
                  <a:pt x="64008" y="12179"/>
                </a:lnTo>
                <a:lnTo>
                  <a:pt x="76187" y="12179"/>
                </a:lnTo>
                <a:lnTo>
                  <a:pt x="76187" y="0"/>
                </a:lnTo>
                <a:close/>
              </a:path>
              <a:path w="266700" h="12700">
                <a:moveTo>
                  <a:pt x="140195" y="0"/>
                </a:moveTo>
                <a:lnTo>
                  <a:pt x="128016" y="0"/>
                </a:lnTo>
                <a:lnTo>
                  <a:pt x="76200" y="0"/>
                </a:lnTo>
                <a:lnTo>
                  <a:pt x="76200" y="12179"/>
                </a:lnTo>
                <a:lnTo>
                  <a:pt x="128016" y="12179"/>
                </a:lnTo>
                <a:lnTo>
                  <a:pt x="140195" y="12179"/>
                </a:lnTo>
                <a:lnTo>
                  <a:pt x="140195" y="0"/>
                </a:lnTo>
                <a:close/>
              </a:path>
              <a:path w="266700" h="12700">
                <a:moveTo>
                  <a:pt x="254495" y="0"/>
                </a:moveTo>
                <a:lnTo>
                  <a:pt x="242316" y="0"/>
                </a:lnTo>
                <a:lnTo>
                  <a:pt x="190500" y="0"/>
                </a:lnTo>
                <a:lnTo>
                  <a:pt x="178308" y="0"/>
                </a:lnTo>
                <a:lnTo>
                  <a:pt x="140208" y="0"/>
                </a:lnTo>
                <a:lnTo>
                  <a:pt x="140208" y="12179"/>
                </a:lnTo>
                <a:lnTo>
                  <a:pt x="178308" y="12179"/>
                </a:lnTo>
                <a:lnTo>
                  <a:pt x="190500" y="12179"/>
                </a:lnTo>
                <a:lnTo>
                  <a:pt x="242316" y="12179"/>
                </a:lnTo>
                <a:lnTo>
                  <a:pt x="254495" y="12179"/>
                </a:lnTo>
                <a:lnTo>
                  <a:pt x="254495" y="0"/>
                </a:lnTo>
                <a:close/>
              </a:path>
              <a:path w="266700" h="12700">
                <a:moveTo>
                  <a:pt x="266700" y="0"/>
                </a:moveTo>
                <a:lnTo>
                  <a:pt x="254508" y="0"/>
                </a:lnTo>
                <a:lnTo>
                  <a:pt x="254508" y="12179"/>
                </a:lnTo>
                <a:lnTo>
                  <a:pt x="266700" y="12179"/>
                </a:lnTo>
                <a:lnTo>
                  <a:pt x="266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59631" y="3836809"/>
            <a:ext cx="12700" cy="167640"/>
          </a:xfrm>
          <a:custGeom>
            <a:avLst/>
            <a:gdLst/>
            <a:ahLst/>
            <a:cxnLst/>
            <a:rect l="l" t="t" r="r" b="b"/>
            <a:pathLst>
              <a:path w="12700" h="167639">
                <a:moveTo>
                  <a:pt x="12484" y="0"/>
                </a:moveTo>
                <a:lnTo>
                  <a:pt x="0" y="0"/>
                </a:lnTo>
                <a:lnTo>
                  <a:pt x="0" y="12179"/>
                </a:lnTo>
                <a:lnTo>
                  <a:pt x="0" y="167627"/>
                </a:lnTo>
                <a:lnTo>
                  <a:pt x="12484" y="167627"/>
                </a:lnTo>
                <a:lnTo>
                  <a:pt x="12484" y="12179"/>
                </a:lnTo>
                <a:lnTo>
                  <a:pt x="1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50385" y="3836809"/>
            <a:ext cx="12700" cy="167640"/>
          </a:xfrm>
          <a:custGeom>
            <a:avLst/>
            <a:gdLst/>
            <a:ahLst/>
            <a:cxnLst/>
            <a:rect l="l" t="t" r="r" b="b"/>
            <a:pathLst>
              <a:path w="12700" h="167639">
                <a:moveTo>
                  <a:pt x="12179" y="0"/>
                </a:moveTo>
                <a:lnTo>
                  <a:pt x="0" y="0"/>
                </a:lnTo>
                <a:lnTo>
                  <a:pt x="0" y="12179"/>
                </a:lnTo>
                <a:lnTo>
                  <a:pt x="0" y="167627"/>
                </a:lnTo>
                <a:lnTo>
                  <a:pt x="12179" y="167627"/>
                </a:lnTo>
                <a:lnTo>
                  <a:pt x="12179" y="12179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251000" y="4407788"/>
            <a:ext cx="12045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5785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for	</a:t>
            </a:r>
            <a:r>
              <a:rPr sz="3300" spc="-187" baseline="2525" dirty="0">
                <a:latin typeface="Times New Roman"/>
                <a:cs typeface="Times New Roman"/>
              </a:rPr>
              <a:t>x</a:t>
            </a:r>
            <a:r>
              <a:rPr sz="3300" spc="30" baseline="2525" dirty="0">
                <a:latin typeface="Times New Roman"/>
                <a:cs typeface="Times New Roman"/>
              </a:rPr>
              <a:t> </a:t>
            </a:r>
            <a:r>
              <a:rPr sz="3300" spc="-7" baseline="2525" dirty="0">
                <a:latin typeface="Symbol"/>
                <a:cs typeface="Symbol"/>
              </a:rPr>
              <a:t></a:t>
            </a:r>
            <a:r>
              <a:rPr sz="3300" spc="-60" baseline="2525" dirty="0">
                <a:latin typeface="Times New Roman"/>
                <a:cs typeface="Times New Roman"/>
              </a:rPr>
              <a:t> </a:t>
            </a:r>
            <a:r>
              <a:rPr sz="3300" spc="-15" baseline="2525" dirty="0">
                <a:latin typeface="Times New Roman"/>
                <a:cs typeface="Times New Roman"/>
              </a:rPr>
              <a:t>ct</a:t>
            </a:r>
            <a:endParaRPr sz="3300" baseline="2525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955546" y="4452492"/>
            <a:ext cx="13970" cy="299085"/>
          </a:xfrm>
          <a:custGeom>
            <a:avLst/>
            <a:gdLst/>
            <a:ahLst/>
            <a:cxnLst/>
            <a:rect l="l" t="t" r="r" b="b"/>
            <a:pathLst>
              <a:path w="13969" h="299085">
                <a:moveTo>
                  <a:pt x="13716" y="0"/>
                </a:moveTo>
                <a:lnTo>
                  <a:pt x="0" y="0"/>
                </a:lnTo>
                <a:lnTo>
                  <a:pt x="0" y="123444"/>
                </a:lnTo>
                <a:lnTo>
                  <a:pt x="0" y="298704"/>
                </a:lnTo>
                <a:lnTo>
                  <a:pt x="13716" y="298704"/>
                </a:lnTo>
                <a:lnTo>
                  <a:pt x="13716" y="123444"/>
                </a:lnTo>
                <a:lnTo>
                  <a:pt x="13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84858" y="4438776"/>
            <a:ext cx="12700" cy="312420"/>
          </a:xfrm>
          <a:custGeom>
            <a:avLst/>
            <a:gdLst/>
            <a:ahLst/>
            <a:cxnLst/>
            <a:rect l="l" t="t" r="r" b="b"/>
            <a:pathLst>
              <a:path w="12700" h="312420">
                <a:moveTo>
                  <a:pt x="12179" y="0"/>
                </a:moveTo>
                <a:lnTo>
                  <a:pt x="0" y="0"/>
                </a:lnTo>
                <a:lnTo>
                  <a:pt x="0" y="13716"/>
                </a:lnTo>
                <a:lnTo>
                  <a:pt x="0" y="312420"/>
                </a:lnTo>
                <a:lnTo>
                  <a:pt x="12179" y="312420"/>
                </a:lnTo>
                <a:lnTo>
                  <a:pt x="12179" y="13716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46981" y="4452492"/>
            <a:ext cx="13970" cy="299085"/>
          </a:xfrm>
          <a:custGeom>
            <a:avLst/>
            <a:gdLst/>
            <a:ahLst/>
            <a:cxnLst/>
            <a:rect l="l" t="t" r="r" b="b"/>
            <a:pathLst>
              <a:path w="13970" h="299085">
                <a:moveTo>
                  <a:pt x="13703" y="0"/>
                </a:moveTo>
                <a:lnTo>
                  <a:pt x="0" y="0"/>
                </a:lnTo>
                <a:lnTo>
                  <a:pt x="0" y="123444"/>
                </a:lnTo>
                <a:lnTo>
                  <a:pt x="0" y="298704"/>
                </a:lnTo>
                <a:lnTo>
                  <a:pt x="13703" y="298704"/>
                </a:lnTo>
                <a:lnTo>
                  <a:pt x="13703" y="123444"/>
                </a:lnTo>
                <a:lnTo>
                  <a:pt x="137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465577" y="4395596"/>
            <a:ext cx="2947670" cy="961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4665">
              <a:lnSpc>
                <a:spcPct val="100000"/>
              </a:lnSpc>
              <a:spcBef>
                <a:spcPts val="95"/>
              </a:spcBef>
            </a:pPr>
            <a:r>
              <a:rPr sz="2200" spc="-55" dirty="0">
                <a:latin typeface="Microsoft Sans Serif"/>
                <a:cs typeface="Microsoft Sans Serif"/>
              </a:rPr>
              <a:t>,</a:t>
            </a:r>
            <a:r>
              <a:rPr sz="2200" spc="-45" dirty="0">
                <a:latin typeface="Microsoft Sans Serif"/>
                <a:cs typeface="Microsoft Sans Serif"/>
              </a:rPr>
              <a:t>(</a:t>
            </a:r>
            <a:r>
              <a:rPr sz="2200" spc="-114" dirty="0">
                <a:latin typeface="Times New Roman"/>
                <a:cs typeface="Times New Roman"/>
              </a:rPr>
              <a:t>E</a:t>
            </a:r>
            <a:r>
              <a:rPr sz="2200" spc="1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</a:t>
            </a:r>
            <a:r>
              <a:rPr sz="2200" spc="35" dirty="0">
                <a:latin typeface="Times New Roman"/>
                <a:cs typeface="Times New Roman"/>
              </a:rPr>
              <a:t> </a:t>
            </a:r>
            <a:r>
              <a:rPr sz="2200" spc="-125" dirty="0">
                <a:latin typeface="Times New Roman"/>
                <a:cs typeface="Times New Roman"/>
              </a:rPr>
              <a:t>B</a:t>
            </a:r>
            <a:r>
              <a:rPr sz="2200" spc="2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</a:t>
            </a:r>
            <a:r>
              <a:rPr sz="2200" spc="20" dirty="0">
                <a:latin typeface="Times New Roman"/>
                <a:cs typeface="Times New Roman"/>
              </a:rPr>
              <a:t> </a:t>
            </a:r>
            <a:r>
              <a:rPr sz="2200" spc="-95" dirty="0">
                <a:latin typeface="Times New Roman"/>
                <a:cs typeface="Times New Roman"/>
              </a:rPr>
              <a:t>0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Times New Roman"/>
                <a:cs typeface="Times New Roman"/>
              </a:rPr>
              <a:t>fo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-1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x</a:t>
            </a:r>
            <a:r>
              <a:rPr sz="2200" spc="26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</a:t>
            </a:r>
            <a:r>
              <a:rPr sz="2200" spc="-5" dirty="0">
                <a:latin typeface="Times New Roman"/>
                <a:cs typeface="Times New Roman"/>
              </a:rPr>
              <a:t> ct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B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78204" y="4987289"/>
            <a:ext cx="96837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-40" dirty="0">
                <a:latin typeface="Symbol"/>
                <a:cs typeface="Symbol"/>
              </a:rPr>
              <a:t></a:t>
            </a:r>
            <a:r>
              <a:rPr sz="2250" spc="-40" dirty="0">
                <a:latin typeface="Times New Roman"/>
                <a:cs typeface="Times New Roman"/>
              </a:rPr>
              <a:t> </a:t>
            </a:r>
            <a:r>
              <a:rPr sz="2250" spc="-15" dirty="0">
                <a:latin typeface="Symbol"/>
                <a:cs typeface="Symbol"/>
              </a:rPr>
              <a:t></a:t>
            </a:r>
            <a:r>
              <a:rPr sz="2250" spc="-35" dirty="0">
                <a:latin typeface="Times New Roman"/>
                <a:cs typeface="Times New Roman"/>
              </a:rPr>
              <a:t> </a:t>
            </a:r>
            <a:r>
              <a:rPr sz="2250" spc="-40" dirty="0">
                <a:latin typeface="Times New Roman"/>
                <a:cs typeface="Times New Roman"/>
              </a:rPr>
              <a:t>E</a:t>
            </a:r>
            <a:r>
              <a:rPr sz="2250" spc="-40" dirty="0">
                <a:latin typeface="Symbol"/>
                <a:cs typeface="Symbol"/>
              </a:rPr>
              <a:t></a:t>
            </a:r>
            <a:r>
              <a:rPr sz="2250" spc="-35" dirty="0">
                <a:latin typeface="Times New Roman"/>
                <a:cs typeface="Times New Roman"/>
              </a:rPr>
              <a:t> </a:t>
            </a:r>
            <a:r>
              <a:rPr sz="2250" spc="-30" dirty="0">
                <a:latin typeface="Times New Roman"/>
                <a:cs typeface="Times New Roman"/>
              </a:rPr>
              <a:t>0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78204" y="5386577"/>
            <a:ext cx="4305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Symbol"/>
                <a:cs typeface="Symbol"/>
              </a:rPr>
              <a:t>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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E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endParaRPr sz="800">
              <a:latin typeface="Symbol"/>
              <a:cs typeface="Symbo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474977" y="5366765"/>
            <a:ext cx="73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5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522222" y="5278373"/>
            <a:ext cx="7620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80" dirty="0">
                <a:latin typeface="Times New Roman"/>
                <a:cs typeface="Times New Roman"/>
              </a:rPr>
              <a:t>k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540635" y="5325617"/>
            <a:ext cx="100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429127" y="5339333"/>
            <a:ext cx="8388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Microsoft Sans Serif"/>
                <a:cs typeface="Microsoft Sans Serif"/>
              </a:rPr>
              <a:t>(</a:t>
            </a:r>
            <a:r>
              <a:rPr sz="1100" dirty="0">
                <a:latin typeface="Times New Roman"/>
                <a:cs typeface="Times New Roman"/>
              </a:rPr>
              <a:t>ct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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x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Microsoft Sans Serif"/>
                <a:cs typeface="Microsoft Sans Serif"/>
              </a:rPr>
              <a:t>)(</a:t>
            </a:r>
            <a:r>
              <a:rPr sz="1100" spc="-5" dirty="0">
                <a:latin typeface="Symbol"/>
                <a:cs typeface="Symbol"/>
              </a:rPr>
              <a:t></a:t>
            </a:r>
            <a:r>
              <a:rPr sz="1100" spc="-5" dirty="0">
                <a:latin typeface="Times New Roman"/>
                <a:cs typeface="Times New Roman"/>
              </a:rPr>
              <a:t>y</a:t>
            </a:r>
            <a:r>
              <a:rPr sz="1100" spc="-5" dirty="0">
                <a:latin typeface="Microsoft Sans Serif"/>
                <a:cs typeface="Microsoft Sans Serif"/>
              </a:rPr>
              <a:t>) </a:t>
            </a:r>
            <a:r>
              <a:rPr sz="1100" dirty="0">
                <a:latin typeface="Symbol"/>
                <a:cs typeface="Symbol"/>
              </a:rPr>
              <a:t>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318380" y="5285993"/>
            <a:ext cx="3251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750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u="sng" spc="-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800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1650" baseline="-20202" dirty="0">
                <a:latin typeface="Times New Roman"/>
                <a:cs typeface="Times New Roman"/>
              </a:rPr>
              <a:t>y</a:t>
            </a:r>
            <a:endParaRPr sz="1650" baseline="-20202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951859" y="5633415"/>
            <a:ext cx="1130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698872" y="5477966"/>
            <a:ext cx="419100" cy="727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2760"/>
              </a:lnSpc>
              <a:spcBef>
                <a:spcPts val="105"/>
              </a:spcBef>
            </a:pPr>
            <a:r>
              <a:rPr sz="2850" dirty="0">
                <a:latin typeface="Microsoft Sans Serif"/>
                <a:cs typeface="Microsoft Sans Serif"/>
              </a:rPr>
              <a:t>ˆ</a:t>
            </a:r>
            <a:endParaRPr sz="2850">
              <a:latin typeface="Microsoft Sans Serif"/>
              <a:cs typeface="Microsoft Sans Serif"/>
            </a:endParaRPr>
          </a:p>
          <a:p>
            <a:pPr marL="12700">
              <a:lnSpc>
                <a:spcPts val="2760"/>
              </a:lnSpc>
            </a:pPr>
            <a:r>
              <a:rPr sz="2850" dirty="0">
                <a:latin typeface="Times New Roman"/>
                <a:cs typeface="Times New Roman"/>
              </a:rPr>
              <a:t>2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434338" y="5525782"/>
            <a:ext cx="166370" cy="12700"/>
          </a:xfrm>
          <a:custGeom>
            <a:avLst/>
            <a:gdLst/>
            <a:ahLst/>
            <a:cxnLst/>
            <a:rect l="l" t="t" r="r" b="b"/>
            <a:pathLst>
              <a:path w="166369" h="12700">
                <a:moveTo>
                  <a:pt x="50279" y="0"/>
                </a:moveTo>
                <a:lnTo>
                  <a:pt x="38100" y="0"/>
                </a:lnTo>
                <a:lnTo>
                  <a:pt x="0" y="0"/>
                </a:lnTo>
                <a:lnTo>
                  <a:pt x="0" y="12179"/>
                </a:lnTo>
                <a:lnTo>
                  <a:pt x="38100" y="12179"/>
                </a:lnTo>
                <a:lnTo>
                  <a:pt x="50279" y="12179"/>
                </a:lnTo>
                <a:lnTo>
                  <a:pt x="50279" y="0"/>
                </a:lnTo>
                <a:close/>
              </a:path>
              <a:path w="166369" h="12700">
                <a:moveTo>
                  <a:pt x="126479" y="0"/>
                </a:moveTo>
                <a:lnTo>
                  <a:pt x="114300" y="0"/>
                </a:lnTo>
                <a:lnTo>
                  <a:pt x="50292" y="0"/>
                </a:lnTo>
                <a:lnTo>
                  <a:pt x="50292" y="12179"/>
                </a:lnTo>
                <a:lnTo>
                  <a:pt x="114300" y="12179"/>
                </a:lnTo>
                <a:lnTo>
                  <a:pt x="126479" y="12179"/>
                </a:lnTo>
                <a:lnTo>
                  <a:pt x="126479" y="0"/>
                </a:lnTo>
                <a:close/>
              </a:path>
              <a:path w="166369" h="12700">
                <a:moveTo>
                  <a:pt x="166116" y="0"/>
                </a:moveTo>
                <a:lnTo>
                  <a:pt x="126492" y="0"/>
                </a:lnTo>
                <a:lnTo>
                  <a:pt x="126492" y="12179"/>
                </a:lnTo>
                <a:lnTo>
                  <a:pt x="166116" y="12179"/>
                </a:lnTo>
                <a:lnTo>
                  <a:pt x="166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359530" y="5665927"/>
            <a:ext cx="12700" cy="321945"/>
          </a:xfrm>
          <a:custGeom>
            <a:avLst/>
            <a:gdLst/>
            <a:ahLst/>
            <a:cxnLst/>
            <a:rect l="l" t="t" r="r" b="b"/>
            <a:pathLst>
              <a:path w="12700" h="321945">
                <a:moveTo>
                  <a:pt x="12179" y="156984"/>
                </a:moveTo>
                <a:lnTo>
                  <a:pt x="0" y="156984"/>
                </a:lnTo>
                <a:lnTo>
                  <a:pt x="0" y="169164"/>
                </a:lnTo>
                <a:lnTo>
                  <a:pt x="0" y="321564"/>
                </a:lnTo>
                <a:lnTo>
                  <a:pt x="12179" y="321564"/>
                </a:lnTo>
                <a:lnTo>
                  <a:pt x="12179" y="169164"/>
                </a:lnTo>
                <a:lnTo>
                  <a:pt x="12179" y="156984"/>
                </a:lnTo>
                <a:close/>
              </a:path>
              <a:path w="12700" h="321945">
                <a:moveTo>
                  <a:pt x="12179" y="0"/>
                </a:moveTo>
                <a:lnTo>
                  <a:pt x="0" y="0"/>
                </a:lnTo>
                <a:lnTo>
                  <a:pt x="0" y="156972"/>
                </a:lnTo>
                <a:lnTo>
                  <a:pt x="12179" y="156972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37839" y="5665927"/>
            <a:ext cx="12700" cy="321945"/>
          </a:xfrm>
          <a:custGeom>
            <a:avLst/>
            <a:gdLst/>
            <a:ahLst/>
            <a:cxnLst/>
            <a:rect l="l" t="t" r="r" b="b"/>
            <a:pathLst>
              <a:path w="12700" h="321945">
                <a:moveTo>
                  <a:pt x="12192" y="156984"/>
                </a:moveTo>
                <a:lnTo>
                  <a:pt x="0" y="156984"/>
                </a:lnTo>
                <a:lnTo>
                  <a:pt x="0" y="169164"/>
                </a:lnTo>
                <a:lnTo>
                  <a:pt x="0" y="321564"/>
                </a:lnTo>
                <a:lnTo>
                  <a:pt x="12192" y="321564"/>
                </a:lnTo>
                <a:lnTo>
                  <a:pt x="12192" y="169164"/>
                </a:lnTo>
                <a:lnTo>
                  <a:pt x="12192" y="156984"/>
                </a:lnTo>
                <a:close/>
              </a:path>
              <a:path w="12700" h="321945">
                <a:moveTo>
                  <a:pt x="12192" y="0"/>
                </a:moveTo>
                <a:lnTo>
                  <a:pt x="0" y="0"/>
                </a:lnTo>
                <a:lnTo>
                  <a:pt x="0" y="156972"/>
                </a:lnTo>
                <a:lnTo>
                  <a:pt x="12192" y="156972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07312" y="6231635"/>
            <a:ext cx="85725" cy="3175"/>
          </a:xfrm>
          <a:custGeom>
            <a:avLst/>
            <a:gdLst/>
            <a:ahLst/>
            <a:cxnLst/>
            <a:rect l="l" t="t" r="r" b="b"/>
            <a:pathLst>
              <a:path w="85725" h="3175">
                <a:moveTo>
                  <a:pt x="36563" y="0"/>
                </a:moveTo>
                <a:lnTo>
                  <a:pt x="0" y="0"/>
                </a:lnTo>
                <a:lnTo>
                  <a:pt x="0" y="3048"/>
                </a:lnTo>
                <a:lnTo>
                  <a:pt x="36563" y="3048"/>
                </a:lnTo>
                <a:lnTo>
                  <a:pt x="36563" y="0"/>
                </a:lnTo>
                <a:close/>
              </a:path>
              <a:path w="85725" h="3175">
                <a:moveTo>
                  <a:pt x="85331" y="0"/>
                </a:moveTo>
                <a:lnTo>
                  <a:pt x="53340" y="0"/>
                </a:lnTo>
                <a:lnTo>
                  <a:pt x="53340" y="3048"/>
                </a:lnTo>
                <a:lnTo>
                  <a:pt x="85331" y="3048"/>
                </a:lnTo>
                <a:lnTo>
                  <a:pt x="853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50745" y="6231635"/>
            <a:ext cx="83820" cy="3175"/>
          </a:xfrm>
          <a:custGeom>
            <a:avLst/>
            <a:gdLst/>
            <a:ahLst/>
            <a:cxnLst/>
            <a:rect l="l" t="t" r="r" b="b"/>
            <a:pathLst>
              <a:path w="83819" h="3175">
                <a:moveTo>
                  <a:pt x="83819" y="0"/>
                </a:moveTo>
                <a:lnTo>
                  <a:pt x="0" y="0"/>
                </a:lnTo>
                <a:lnTo>
                  <a:pt x="0" y="3048"/>
                </a:lnTo>
                <a:lnTo>
                  <a:pt x="83819" y="3048"/>
                </a:lnTo>
                <a:lnTo>
                  <a:pt x="838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978204" y="6147307"/>
            <a:ext cx="82232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05"/>
              </a:spcBef>
              <a:tabLst>
                <a:tab pos="672465" algn="l"/>
              </a:tabLst>
            </a:pPr>
            <a:r>
              <a:rPr sz="500" dirty="0">
                <a:latin typeface="Symbol"/>
                <a:cs typeface="Symbol"/>
              </a:rPr>
              <a:t></a:t>
            </a:r>
            <a:r>
              <a:rPr sz="500" dirty="0">
                <a:latin typeface="Times New Roman"/>
                <a:cs typeface="Times New Roman"/>
              </a:rPr>
              <a:t> k</a:t>
            </a:r>
            <a:r>
              <a:rPr sz="500" spc="-10" dirty="0">
                <a:latin typeface="Times New Roman"/>
                <a:cs typeface="Times New Roman"/>
              </a:rPr>
              <a:t> </a:t>
            </a:r>
            <a:r>
              <a:rPr sz="500" dirty="0">
                <a:latin typeface="Symbol"/>
                <a:cs typeface="Symbol"/>
              </a:rPr>
              <a:t></a:t>
            </a:r>
            <a:r>
              <a:rPr sz="500" dirty="0">
                <a:latin typeface="Times New Roman"/>
                <a:cs typeface="Times New Roman"/>
              </a:rPr>
              <a:t>	</a:t>
            </a:r>
            <a:r>
              <a:rPr sz="500" dirty="0">
                <a:latin typeface="Symbol"/>
                <a:cs typeface="Symbol"/>
              </a:rPr>
              <a:t></a:t>
            </a:r>
            <a:r>
              <a:rPr sz="500" dirty="0">
                <a:latin typeface="Times New Roman"/>
                <a:cs typeface="Times New Roman"/>
              </a:rPr>
              <a:t> k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786765" algn="l"/>
              </a:tabLst>
            </a:pPr>
            <a:r>
              <a:rPr sz="400" spc="-5" dirty="0">
                <a:latin typeface="Symbol"/>
                <a:cs typeface="Symbol"/>
              </a:rPr>
              <a:t></a:t>
            </a:r>
            <a:r>
              <a:rPr sz="400" spc="-5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Symbol"/>
                <a:cs typeface="Symbol"/>
              </a:rPr>
              <a:t></a:t>
            </a:r>
            <a:r>
              <a:rPr sz="400" spc="-5" dirty="0">
                <a:latin typeface="Times New Roman"/>
                <a:cs typeface="Times New Roman"/>
              </a:rPr>
              <a:t> B</a:t>
            </a:r>
            <a:r>
              <a:rPr sz="400" spc="5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Symbol"/>
                <a:cs typeface="Symbol"/>
              </a:rPr>
              <a:t></a:t>
            </a:r>
            <a:r>
              <a:rPr sz="400" spc="-10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Symbol"/>
                <a:cs typeface="Symbol"/>
              </a:rPr>
              <a:t></a:t>
            </a:r>
            <a:r>
              <a:rPr sz="400" dirty="0">
                <a:latin typeface="Times New Roman"/>
                <a:cs typeface="Times New Roman"/>
              </a:rPr>
              <a:t>  </a:t>
            </a:r>
            <a:r>
              <a:rPr sz="150" spc="-10" dirty="0">
                <a:latin typeface="Times New Roman"/>
                <a:cs typeface="Times New Roman"/>
              </a:rPr>
              <a:t>0</a:t>
            </a:r>
            <a:r>
              <a:rPr sz="400" spc="5" dirty="0">
                <a:latin typeface="Microsoft Sans Serif"/>
                <a:cs typeface="Microsoft Sans Serif"/>
              </a:rPr>
              <a:t>(</a:t>
            </a:r>
            <a:r>
              <a:rPr sz="400" spc="-15" dirty="0">
                <a:latin typeface="Times New Roman"/>
                <a:cs typeface="Times New Roman"/>
              </a:rPr>
              <a:t>c</a:t>
            </a:r>
            <a:r>
              <a:rPr sz="400" spc="-5" dirty="0">
                <a:latin typeface="Times New Roman"/>
                <a:cs typeface="Times New Roman"/>
              </a:rPr>
              <a:t>t</a:t>
            </a:r>
            <a:r>
              <a:rPr sz="400" spc="15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Symbol"/>
                <a:cs typeface="Symbol"/>
              </a:rPr>
              <a:t></a:t>
            </a:r>
            <a:r>
              <a:rPr sz="400" spc="15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Times New Roman"/>
                <a:cs typeface="Times New Roman"/>
              </a:rPr>
              <a:t>x</a:t>
            </a:r>
            <a:r>
              <a:rPr sz="400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Microsoft Sans Serif"/>
                <a:cs typeface="Microsoft Sans Serif"/>
              </a:rPr>
              <a:t>)</a:t>
            </a:r>
            <a:r>
              <a:rPr sz="400" spc="5" dirty="0">
                <a:latin typeface="Microsoft Sans Serif"/>
                <a:cs typeface="Microsoft Sans Serif"/>
              </a:rPr>
              <a:t>(</a:t>
            </a:r>
            <a:r>
              <a:rPr sz="400" spc="-15" dirty="0">
                <a:latin typeface="Times New Roman"/>
                <a:cs typeface="Times New Roman"/>
              </a:rPr>
              <a:t>z</a:t>
            </a:r>
            <a:r>
              <a:rPr sz="400" spc="-5" dirty="0">
                <a:latin typeface="Microsoft Sans Serif"/>
                <a:cs typeface="Microsoft Sans Serif"/>
              </a:rPr>
              <a:t>)</a:t>
            </a:r>
            <a:r>
              <a:rPr sz="400" spc="10" dirty="0">
                <a:latin typeface="Microsoft Sans Serif"/>
                <a:cs typeface="Microsoft Sans Serif"/>
              </a:rPr>
              <a:t> </a:t>
            </a:r>
            <a:r>
              <a:rPr sz="400" spc="-5" dirty="0">
                <a:latin typeface="Symbol"/>
                <a:cs typeface="Symbol"/>
              </a:rPr>
              <a:t></a:t>
            </a:r>
            <a:r>
              <a:rPr sz="400" spc="-10" dirty="0">
                <a:latin typeface="Times New Roman"/>
                <a:cs typeface="Times New Roman"/>
              </a:rPr>
              <a:t> </a:t>
            </a:r>
            <a:r>
              <a:rPr sz="400" spc="-5" dirty="0">
                <a:latin typeface="Symbol"/>
                <a:cs typeface="Symbol"/>
              </a:rPr>
              <a:t></a:t>
            </a:r>
            <a:r>
              <a:rPr sz="400" dirty="0">
                <a:latin typeface="Times New Roman"/>
                <a:cs typeface="Times New Roman"/>
              </a:rPr>
              <a:t> </a:t>
            </a:r>
            <a:r>
              <a:rPr sz="400" spc="25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Times New Roman"/>
                <a:cs typeface="Times New Roman"/>
              </a:rPr>
              <a:t>0	</a:t>
            </a:r>
            <a:r>
              <a:rPr sz="400" spc="-5" dirty="0">
                <a:latin typeface="Times New Roman"/>
                <a:cs typeface="Times New Roman"/>
              </a:rPr>
              <a:t>z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287270" y="5885179"/>
            <a:ext cx="5130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2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x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488946" y="5822911"/>
            <a:ext cx="267335" cy="12700"/>
          </a:xfrm>
          <a:custGeom>
            <a:avLst/>
            <a:gdLst/>
            <a:ahLst/>
            <a:cxnLst/>
            <a:rect l="l" t="t" r="r" b="b"/>
            <a:pathLst>
              <a:path w="267335" h="12700">
                <a:moveTo>
                  <a:pt x="216700" y="0"/>
                </a:moveTo>
                <a:lnTo>
                  <a:pt x="0" y="0"/>
                </a:lnTo>
                <a:lnTo>
                  <a:pt x="0" y="12179"/>
                </a:lnTo>
                <a:lnTo>
                  <a:pt x="216700" y="12179"/>
                </a:lnTo>
                <a:lnTo>
                  <a:pt x="216700" y="0"/>
                </a:lnTo>
                <a:close/>
              </a:path>
              <a:path w="267335" h="12700">
                <a:moveTo>
                  <a:pt x="228968" y="0"/>
                </a:moveTo>
                <a:lnTo>
                  <a:pt x="216789" y="0"/>
                </a:lnTo>
                <a:lnTo>
                  <a:pt x="216789" y="12179"/>
                </a:lnTo>
                <a:lnTo>
                  <a:pt x="228968" y="12179"/>
                </a:lnTo>
                <a:lnTo>
                  <a:pt x="228968" y="0"/>
                </a:lnTo>
                <a:close/>
              </a:path>
              <a:path w="267335" h="12700">
                <a:moveTo>
                  <a:pt x="267081" y="0"/>
                </a:moveTo>
                <a:lnTo>
                  <a:pt x="228981" y="0"/>
                </a:lnTo>
                <a:lnTo>
                  <a:pt x="228981" y="12179"/>
                </a:lnTo>
                <a:lnTo>
                  <a:pt x="267081" y="12179"/>
                </a:lnTo>
                <a:lnTo>
                  <a:pt x="2670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2083054" y="6607555"/>
            <a:ext cx="6330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Times New Roman"/>
                <a:cs typeface="Times New Roman"/>
              </a:rPr>
              <a:t>2c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</a:t>
            </a:r>
            <a:r>
              <a:rPr sz="2200" spc="-60" dirty="0">
                <a:latin typeface="Times New Roman"/>
                <a:cs typeface="Times New Roman"/>
              </a:rPr>
              <a:t>x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666871" y="6398767"/>
            <a:ext cx="1187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493640" y="6465823"/>
            <a:ext cx="39941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4275" spc="-179" baseline="-11695" dirty="0">
                <a:latin typeface="Times New Roman"/>
                <a:cs typeface="Times New Roman"/>
              </a:rPr>
              <a:t>2</a:t>
            </a:r>
            <a:r>
              <a:rPr sz="4275" spc="-225" baseline="-11695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295523" y="6428244"/>
            <a:ext cx="12700" cy="323215"/>
          </a:xfrm>
          <a:custGeom>
            <a:avLst/>
            <a:gdLst/>
            <a:ahLst/>
            <a:cxnLst/>
            <a:rect l="l" t="t" r="r" b="b"/>
            <a:pathLst>
              <a:path w="12700" h="323215">
                <a:moveTo>
                  <a:pt x="12179" y="158496"/>
                </a:moveTo>
                <a:lnTo>
                  <a:pt x="0" y="158496"/>
                </a:lnTo>
                <a:lnTo>
                  <a:pt x="0" y="170675"/>
                </a:lnTo>
                <a:lnTo>
                  <a:pt x="0" y="323075"/>
                </a:lnTo>
                <a:lnTo>
                  <a:pt x="12179" y="323075"/>
                </a:lnTo>
                <a:lnTo>
                  <a:pt x="12179" y="170675"/>
                </a:lnTo>
                <a:lnTo>
                  <a:pt x="12179" y="158496"/>
                </a:lnTo>
                <a:close/>
              </a:path>
              <a:path w="12700" h="323215">
                <a:moveTo>
                  <a:pt x="12179" y="0"/>
                </a:moveTo>
                <a:lnTo>
                  <a:pt x="0" y="0"/>
                </a:lnTo>
                <a:lnTo>
                  <a:pt x="0" y="158483"/>
                </a:lnTo>
                <a:lnTo>
                  <a:pt x="12179" y="158483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473830" y="6428244"/>
            <a:ext cx="12700" cy="323215"/>
          </a:xfrm>
          <a:custGeom>
            <a:avLst/>
            <a:gdLst/>
            <a:ahLst/>
            <a:cxnLst/>
            <a:rect l="l" t="t" r="r" b="b"/>
            <a:pathLst>
              <a:path w="12700" h="323215">
                <a:moveTo>
                  <a:pt x="12179" y="158496"/>
                </a:moveTo>
                <a:lnTo>
                  <a:pt x="0" y="158496"/>
                </a:lnTo>
                <a:lnTo>
                  <a:pt x="0" y="170675"/>
                </a:lnTo>
                <a:lnTo>
                  <a:pt x="0" y="323075"/>
                </a:lnTo>
                <a:lnTo>
                  <a:pt x="12179" y="323075"/>
                </a:lnTo>
                <a:lnTo>
                  <a:pt x="12179" y="170675"/>
                </a:lnTo>
                <a:lnTo>
                  <a:pt x="12179" y="158496"/>
                </a:lnTo>
                <a:close/>
              </a:path>
              <a:path w="12700" h="323215">
                <a:moveTo>
                  <a:pt x="12179" y="0"/>
                </a:moveTo>
                <a:lnTo>
                  <a:pt x="0" y="0"/>
                </a:lnTo>
                <a:lnTo>
                  <a:pt x="0" y="158483"/>
                </a:lnTo>
                <a:lnTo>
                  <a:pt x="12179" y="158483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438654" y="6586740"/>
            <a:ext cx="267335" cy="12700"/>
          </a:xfrm>
          <a:custGeom>
            <a:avLst/>
            <a:gdLst/>
            <a:ahLst/>
            <a:cxnLst/>
            <a:rect l="l" t="t" r="r" b="b"/>
            <a:pathLst>
              <a:path w="267335" h="12700">
                <a:moveTo>
                  <a:pt x="62776" y="0"/>
                </a:moveTo>
                <a:lnTo>
                  <a:pt x="50292" y="0"/>
                </a:lnTo>
                <a:lnTo>
                  <a:pt x="0" y="0"/>
                </a:lnTo>
                <a:lnTo>
                  <a:pt x="0" y="12179"/>
                </a:lnTo>
                <a:lnTo>
                  <a:pt x="50292" y="12179"/>
                </a:lnTo>
                <a:lnTo>
                  <a:pt x="62776" y="12179"/>
                </a:lnTo>
                <a:lnTo>
                  <a:pt x="62776" y="0"/>
                </a:lnTo>
                <a:close/>
              </a:path>
              <a:path w="267335" h="12700">
                <a:moveTo>
                  <a:pt x="267081" y="0"/>
                </a:moveTo>
                <a:lnTo>
                  <a:pt x="62865" y="0"/>
                </a:lnTo>
                <a:lnTo>
                  <a:pt x="62865" y="12179"/>
                </a:lnTo>
                <a:lnTo>
                  <a:pt x="267081" y="12179"/>
                </a:lnTo>
                <a:lnTo>
                  <a:pt x="2670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0805" y="991235"/>
            <a:ext cx="4973194" cy="15728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1254" y="3884929"/>
            <a:ext cx="66604" cy="1004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5134" y="3884929"/>
            <a:ext cx="66604" cy="10047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067934" y="4710429"/>
            <a:ext cx="266700" cy="0"/>
          </a:xfrm>
          <a:custGeom>
            <a:avLst/>
            <a:gdLst/>
            <a:ahLst/>
            <a:cxnLst/>
            <a:rect l="l" t="t" r="r" b="b"/>
            <a:pathLst>
              <a:path w="266700">
                <a:moveTo>
                  <a:pt x="0" y="0"/>
                </a:moveTo>
                <a:lnTo>
                  <a:pt x="2667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08800" y="3185795"/>
            <a:ext cx="204470" cy="0"/>
          </a:xfrm>
          <a:custGeom>
            <a:avLst/>
            <a:gdLst/>
            <a:ahLst/>
            <a:cxnLst/>
            <a:rect l="l" t="t" r="r" b="b"/>
            <a:pathLst>
              <a:path w="204470">
                <a:moveTo>
                  <a:pt x="0" y="0"/>
                </a:moveTo>
                <a:lnTo>
                  <a:pt x="20447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1309" y="5920104"/>
            <a:ext cx="600710" cy="18923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990465" y="5628004"/>
            <a:ext cx="0" cy="8890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0"/>
                </a:moveTo>
                <a:lnTo>
                  <a:pt x="0" y="889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46470" y="5620384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12065" y="0"/>
                </a:moveTo>
                <a:lnTo>
                  <a:pt x="0" y="0"/>
                </a:lnTo>
                <a:lnTo>
                  <a:pt x="0" y="13334"/>
                </a:lnTo>
                <a:lnTo>
                  <a:pt x="12065" y="13334"/>
                </a:lnTo>
                <a:lnTo>
                  <a:pt x="120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044565" y="5746114"/>
            <a:ext cx="13970" cy="13970"/>
            <a:chOff x="6044565" y="5746114"/>
            <a:chExt cx="13970" cy="13970"/>
          </a:xfrm>
        </p:grpSpPr>
        <p:sp>
          <p:nvSpPr>
            <p:cNvPr id="11" name="object 11"/>
            <p:cNvSpPr/>
            <p:nvPr/>
          </p:nvSpPr>
          <p:spPr>
            <a:xfrm>
              <a:off x="6046470" y="575881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20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44565" y="5746114"/>
              <a:ext cx="13970" cy="12065"/>
            </a:xfrm>
            <a:custGeom>
              <a:avLst/>
              <a:gdLst/>
              <a:ahLst/>
              <a:cxnLst/>
              <a:rect l="l" t="t" r="r" b="b"/>
              <a:pathLst>
                <a:path w="13970" h="12064">
                  <a:moveTo>
                    <a:pt x="13970" y="0"/>
                  </a:moveTo>
                  <a:lnTo>
                    <a:pt x="0" y="0"/>
                  </a:lnTo>
                  <a:lnTo>
                    <a:pt x="0" y="12065"/>
                  </a:lnTo>
                  <a:lnTo>
                    <a:pt x="13970" y="12065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991734" y="5818504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206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6470" y="5818504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206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1734" y="5958840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206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46470" y="5958840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206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4985892" y="5359653"/>
            <a:ext cx="1079500" cy="736600"/>
            <a:chOff x="4985892" y="5359653"/>
            <a:chExt cx="1079500" cy="736600"/>
          </a:xfrm>
        </p:grpSpPr>
        <p:sp>
          <p:nvSpPr>
            <p:cNvPr id="18" name="object 18"/>
            <p:cNvSpPr/>
            <p:nvPr/>
          </p:nvSpPr>
          <p:spPr>
            <a:xfrm>
              <a:off x="6057900" y="6082665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20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85893" y="5359654"/>
              <a:ext cx="1079500" cy="571500"/>
            </a:xfrm>
            <a:custGeom>
              <a:avLst/>
              <a:gdLst/>
              <a:ahLst/>
              <a:cxnLst/>
              <a:rect l="l" t="t" r="r" b="b"/>
              <a:pathLst>
                <a:path w="1079500" h="571500">
                  <a:moveTo>
                    <a:pt x="12179" y="458685"/>
                  </a:moveTo>
                  <a:lnTo>
                    <a:pt x="0" y="458685"/>
                  </a:lnTo>
                  <a:lnTo>
                    <a:pt x="0" y="571449"/>
                  </a:lnTo>
                  <a:lnTo>
                    <a:pt x="12179" y="571449"/>
                  </a:lnTo>
                  <a:lnTo>
                    <a:pt x="12179" y="458685"/>
                  </a:lnTo>
                  <a:close/>
                </a:path>
                <a:path w="1079500" h="571500">
                  <a:moveTo>
                    <a:pt x="12179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123444"/>
                  </a:lnTo>
                  <a:lnTo>
                    <a:pt x="0" y="135585"/>
                  </a:lnTo>
                  <a:lnTo>
                    <a:pt x="0" y="458673"/>
                  </a:lnTo>
                  <a:lnTo>
                    <a:pt x="12179" y="458673"/>
                  </a:lnTo>
                  <a:lnTo>
                    <a:pt x="12179" y="135636"/>
                  </a:lnTo>
                  <a:lnTo>
                    <a:pt x="12179" y="123444"/>
                  </a:lnTo>
                  <a:lnTo>
                    <a:pt x="12179" y="12192"/>
                  </a:lnTo>
                  <a:lnTo>
                    <a:pt x="12179" y="0"/>
                  </a:lnTo>
                  <a:close/>
                </a:path>
                <a:path w="1079500" h="571500">
                  <a:moveTo>
                    <a:pt x="348983" y="0"/>
                  </a:moveTo>
                  <a:lnTo>
                    <a:pt x="336804" y="0"/>
                  </a:lnTo>
                  <a:lnTo>
                    <a:pt x="12192" y="0"/>
                  </a:lnTo>
                  <a:lnTo>
                    <a:pt x="12192" y="12192"/>
                  </a:lnTo>
                  <a:lnTo>
                    <a:pt x="336804" y="12192"/>
                  </a:lnTo>
                  <a:lnTo>
                    <a:pt x="348983" y="12192"/>
                  </a:lnTo>
                  <a:lnTo>
                    <a:pt x="348983" y="0"/>
                  </a:lnTo>
                  <a:close/>
                </a:path>
                <a:path w="1079500" h="571500">
                  <a:moveTo>
                    <a:pt x="1067104" y="0"/>
                  </a:moveTo>
                  <a:lnTo>
                    <a:pt x="348996" y="0"/>
                  </a:lnTo>
                  <a:lnTo>
                    <a:pt x="348996" y="12192"/>
                  </a:lnTo>
                  <a:lnTo>
                    <a:pt x="1067104" y="12192"/>
                  </a:lnTo>
                  <a:lnTo>
                    <a:pt x="1067104" y="0"/>
                  </a:lnTo>
                  <a:close/>
                </a:path>
                <a:path w="1079500" h="571500">
                  <a:moveTo>
                    <a:pt x="1079373" y="458685"/>
                  </a:moveTo>
                  <a:lnTo>
                    <a:pt x="1067181" y="458685"/>
                  </a:lnTo>
                  <a:lnTo>
                    <a:pt x="1067181" y="571449"/>
                  </a:lnTo>
                  <a:lnTo>
                    <a:pt x="1079373" y="571449"/>
                  </a:lnTo>
                  <a:lnTo>
                    <a:pt x="1079373" y="458685"/>
                  </a:lnTo>
                  <a:close/>
                </a:path>
                <a:path w="1079500" h="571500">
                  <a:moveTo>
                    <a:pt x="1079373" y="0"/>
                  </a:moveTo>
                  <a:lnTo>
                    <a:pt x="1067181" y="0"/>
                  </a:lnTo>
                  <a:lnTo>
                    <a:pt x="1067181" y="12192"/>
                  </a:lnTo>
                  <a:lnTo>
                    <a:pt x="1067181" y="123444"/>
                  </a:lnTo>
                  <a:lnTo>
                    <a:pt x="1067181" y="135585"/>
                  </a:lnTo>
                  <a:lnTo>
                    <a:pt x="1067181" y="458673"/>
                  </a:lnTo>
                  <a:lnTo>
                    <a:pt x="1079373" y="458673"/>
                  </a:lnTo>
                  <a:lnTo>
                    <a:pt x="1079373" y="135636"/>
                  </a:lnTo>
                  <a:lnTo>
                    <a:pt x="1079373" y="123444"/>
                  </a:lnTo>
                  <a:lnTo>
                    <a:pt x="1079373" y="12192"/>
                  </a:lnTo>
                  <a:lnTo>
                    <a:pt x="10793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32308" y="0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10.1.1</a:t>
            </a:r>
            <a:r>
              <a:rPr sz="3200" spc="-30" dirty="0"/>
              <a:t> </a:t>
            </a:r>
            <a:r>
              <a:rPr sz="3200" dirty="0"/>
              <a:t>(4)</a:t>
            </a:r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1181404" y="1010158"/>
            <a:ext cx="14700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u="sng" spc="-1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1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2200" spc="17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190" dirty="0">
                <a:latin typeface="Symbol"/>
                <a:cs typeface="Symbol"/>
              </a:rPr>
              <a:t></a:t>
            </a:r>
            <a:r>
              <a:rPr sz="2200" spc="-275" dirty="0">
                <a:latin typeface="Symbol"/>
                <a:cs typeface="Symbol"/>
              </a:rPr>
              <a:t></a:t>
            </a:r>
            <a:r>
              <a:rPr sz="1875" spc="-202" baseline="-13333" dirty="0">
                <a:latin typeface="Times New Roman"/>
                <a:cs typeface="Times New Roman"/>
              </a:rPr>
              <a:t>0</a:t>
            </a:r>
            <a:r>
              <a:rPr sz="1875" spc="195" baseline="-13333" dirty="0">
                <a:latin typeface="Times New Roman"/>
                <a:cs typeface="Times New Roman"/>
              </a:rPr>
              <a:t> </a:t>
            </a:r>
            <a:r>
              <a:rPr sz="2200" spc="-240" dirty="0">
                <a:latin typeface="Times New Roman"/>
                <a:cs typeface="Times New Roman"/>
              </a:rPr>
              <a:t>k</a:t>
            </a:r>
            <a:r>
              <a:rPr sz="2200" spc="-220" dirty="0">
                <a:latin typeface="Times New Roman"/>
                <a:cs typeface="Times New Roman"/>
              </a:rPr>
              <a:t>c</a:t>
            </a:r>
            <a:r>
              <a:rPr sz="2200" spc="-17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z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12058" y="1010158"/>
            <a:ext cx="13627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u="sng" spc="-12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1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</a:t>
            </a:r>
            <a:r>
              <a:rPr sz="2200" spc="8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200" dirty="0">
                <a:latin typeface="Symbol"/>
                <a:cs typeface="Symbol"/>
              </a:rPr>
              <a:t></a:t>
            </a:r>
            <a:r>
              <a:rPr sz="2200" spc="-285" dirty="0">
                <a:latin typeface="Symbol"/>
                <a:cs typeface="Symbol"/>
              </a:rPr>
              <a:t></a:t>
            </a:r>
            <a:r>
              <a:rPr sz="1875" spc="-225" baseline="-13333" dirty="0">
                <a:latin typeface="Times New Roman"/>
                <a:cs typeface="Times New Roman"/>
              </a:rPr>
              <a:t>0</a:t>
            </a:r>
            <a:r>
              <a:rPr sz="1875" spc="202" baseline="-13333" dirty="0">
                <a:latin typeface="Times New Roman"/>
                <a:cs typeface="Times New Roman"/>
              </a:rPr>
              <a:t> </a:t>
            </a:r>
            <a:r>
              <a:rPr sz="2200" spc="-260" dirty="0">
                <a:latin typeface="Times New Roman"/>
                <a:cs typeface="Times New Roman"/>
              </a:rPr>
              <a:t>k</a:t>
            </a:r>
            <a:r>
              <a:rPr sz="2200" spc="-120" dirty="0">
                <a:latin typeface="Times New Roman"/>
                <a:cs typeface="Times New Roman"/>
              </a:rPr>
              <a:t> </a:t>
            </a:r>
            <a:r>
              <a:rPr sz="2200" spc="-215" dirty="0">
                <a:latin typeface="Times New Roman"/>
                <a:cs typeface="Times New Roman"/>
              </a:rPr>
              <a:t>y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44904" y="1452117"/>
            <a:ext cx="24002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70505" y="1499361"/>
            <a:ext cx="1460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87751" y="1452117"/>
            <a:ext cx="2139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45" dirty="0">
                <a:latin typeface="Symbol"/>
                <a:cs typeface="Symbol"/>
              </a:rPr>
              <a:t></a:t>
            </a:r>
            <a:r>
              <a:rPr sz="2200" spc="-8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93007" y="1499361"/>
            <a:ext cx="1460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81454" y="1362710"/>
            <a:ext cx="471170" cy="12700"/>
          </a:xfrm>
          <a:custGeom>
            <a:avLst/>
            <a:gdLst/>
            <a:ahLst/>
            <a:cxnLst/>
            <a:rect l="l" t="t" r="r" b="b"/>
            <a:pathLst>
              <a:path w="471169" h="12700">
                <a:moveTo>
                  <a:pt x="470916" y="0"/>
                </a:moveTo>
                <a:lnTo>
                  <a:pt x="0" y="0"/>
                </a:lnTo>
                <a:lnTo>
                  <a:pt x="0" y="12191"/>
                </a:lnTo>
                <a:lnTo>
                  <a:pt x="470916" y="12191"/>
                </a:lnTo>
                <a:lnTo>
                  <a:pt x="4709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10634" y="1362710"/>
            <a:ext cx="369570" cy="12700"/>
          </a:xfrm>
          <a:custGeom>
            <a:avLst/>
            <a:gdLst/>
            <a:ahLst/>
            <a:cxnLst/>
            <a:rect l="l" t="t" r="r" b="b"/>
            <a:pathLst>
              <a:path w="369570" h="12700">
                <a:moveTo>
                  <a:pt x="369112" y="0"/>
                </a:moveTo>
                <a:lnTo>
                  <a:pt x="0" y="0"/>
                </a:lnTo>
                <a:lnTo>
                  <a:pt x="0" y="12191"/>
                </a:lnTo>
                <a:lnTo>
                  <a:pt x="369112" y="12191"/>
                </a:lnTo>
                <a:lnTo>
                  <a:pt x="3691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9212" y="2011806"/>
            <a:ext cx="17373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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</a:t>
            </a:r>
            <a:r>
              <a:rPr sz="1875" spc="-7" baseline="-13333" dirty="0">
                <a:latin typeface="Times New Roman"/>
                <a:cs typeface="Times New Roman"/>
              </a:rPr>
              <a:t>0</a:t>
            </a: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0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89861" y="2789047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66642" y="2700045"/>
            <a:ext cx="333375" cy="87312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200" u="sng" spc="-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endParaRPr sz="22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695"/>
              </a:spcBef>
            </a:pP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3696" y="2789047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k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50689" y="2475103"/>
            <a:ext cx="59626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u="sng" spc="-18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</a:t>
            </a:r>
            <a:r>
              <a:rPr sz="2850" spc="-90" dirty="0">
                <a:latin typeface="Times New Roman"/>
                <a:cs typeface="Times New Roman"/>
              </a:rPr>
              <a:t> </a:t>
            </a:r>
            <a:r>
              <a:rPr sz="2850" u="sng" spc="-1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kc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57240" y="2782951"/>
            <a:ext cx="55054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spc="-345" dirty="0">
                <a:latin typeface="Times New Roman"/>
                <a:cs typeface="Times New Roman"/>
              </a:rPr>
              <a:t>z</a:t>
            </a:r>
            <a:r>
              <a:rPr sz="2850" spc="-210" dirty="0">
                <a:latin typeface="Times New Roman"/>
                <a:cs typeface="Times New Roman"/>
              </a:rPr>
              <a:t> </a:t>
            </a:r>
            <a:r>
              <a:rPr sz="2850" spc="-425" dirty="0">
                <a:latin typeface="Symbol"/>
                <a:cs typeface="Symbol"/>
              </a:rPr>
              <a:t></a:t>
            </a:r>
            <a:r>
              <a:rPr sz="2850" spc="-185" dirty="0">
                <a:latin typeface="Times New Roman"/>
                <a:cs typeface="Times New Roman"/>
              </a:rPr>
              <a:t> </a:t>
            </a:r>
            <a:r>
              <a:rPr sz="2850" spc="-390" dirty="0">
                <a:latin typeface="Times New Roman"/>
                <a:cs typeface="Times New Roman"/>
              </a:rPr>
              <a:t>0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41189" y="3003931"/>
            <a:ext cx="749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5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06804" y="3102991"/>
            <a:ext cx="15176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Times New Roman"/>
                <a:cs typeface="Times New Roman"/>
              </a:rPr>
              <a:t>J</a:t>
            </a:r>
            <a:r>
              <a:rPr sz="850" spc="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</a:t>
            </a:r>
            <a:endParaRPr sz="80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89733" y="3109087"/>
            <a:ext cx="49910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Microsoft Sans Serif"/>
                <a:cs typeface="Microsoft Sans Serif"/>
              </a:rPr>
              <a:t>(</a:t>
            </a:r>
            <a:r>
              <a:rPr sz="800" spc="-5" dirty="0">
                <a:latin typeface="Symbol"/>
                <a:cs typeface="Symbol"/>
              </a:rPr>
              <a:t>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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</a:t>
            </a:r>
            <a:r>
              <a:rPr sz="800" dirty="0">
                <a:latin typeface="Microsoft Sans Serif"/>
                <a:cs typeface="Microsoft Sans Serif"/>
              </a:rPr>
              <a:t>)</a:t>
            </a:r>
            <a:r>
              <a:rPr sz="800" spc="-15" dirty="0">
                <a:latin typeface="Microsoft Sans Serif"/>
                <a:cs typeface="Microsoft Sans Serif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</a:t>
            </a:r>
            <a:endParaRPr sz="8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78351" y="3109087"/>
            <a:ext cx="1638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Symbol"/>
                <a:cs typeface="Symbol"/>
              </a:rPr>
              <a:t>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endParaRPr sz="8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674489" y="3109087"/>
            <a:ext cx="22288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Times New Roman"/>
                <a:cs typeface="Times New Roman"/>
              </a:rPr>
              <a:t>z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</a:t>
            </a:r>
            <a:endParaRPr sz="8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87753" y="3212718"/>
            <a:ext cx="1866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614170" y="3196475"/>
            <a:ext cx="228600" cy="12700"/>
          </a:xfrm>
          <a:custGeom>
            <a:avLst/>
            <a:gdLst/>
            <a:ahLst/>
            <a:cxnLst/>
            <a:rect l="l" t="t" r="r" b="b"/>
            <a:pathLst>
              <a:path w="228600" h="12700">
                <a:moveTo>
                  <a:pt x="228600" y="0"/>
                </a:moveTo>
                <a:lnTo>
                  <a:pt x="176784" y="0"/>
                </a:lnTo>
                <a:lnTo>
                  <a:pt x="164592" y="0"/>
                </a:lnTo>
                <a:lnTo>
                  <a:pt x="0" y="0"/>
                </a:lnTo>
                <a:lnTo>
                  <a:pt x="0" y="12179"/>
                </a:lnTo>
                <a:lnTo>
                  <a:pt x="164592" y="12179"/>
                </a:lnTo>
                <a:lnTo>
                  <a:pt x="176784" y="12179"/>
                </a:lnTo>
                <a:lnTo>
                  <a:pt x="228600" y="12179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82389" y="3196475"/>
            <a:ext cx="254635" cy="12700"/>
          </a:xfrm>
          <a:custGeom>
            <a:avLst/>
            <a:gdLst/>
            <a:ahLst/>
            <a:cxnLst/>
            <a:rect l="l" t="t" r="r" b="b"/>
            <a:pathLst>
              <a:path w="254635" h="12700">
                <a:moveTo>
                  <a:pt x="254495" y="0"/>
                </a:moveTo>
                <a:lnTo>
                  <a:pt x="126492" y="0"/>
                </a:lnTo>
                <a:lnTo>
                  <a:pt x="114300" y="0"/>
                </a:lnTo>
                <a:lnTo>
                  <a:pt x="0" y="0"/>
                </a:lnTo>
                <a:lnTo>
                  <a:pt x="0" y="12179"/>
                </a:lnTo>
                <a:lnTo>
                  <a:pt x="114300" y="12179"/>
                </a:lnTo>
                <a:lnTo>
                  <a:pt x="126492" y="12179"/>
                </a:lnTo>
                <a:lnTo>
                  <a:pt x="254495" y="12179"/>
                </a:lnTo>
                <a:lnTo>
                  <a:pt x="2544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779777" y="3432175"/>
            <a:ext cx="749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5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34995" y="3432175"/>
            <a:ext cx="7683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56480" y="3217291"/>
            <a:ext cx="8591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2c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r>
              <a:rPr sz="2200" spc="330" dirty="0">
                <a:latin typeface="Microsoft Sans Serif"/>
                <a:cs typeface="Microsoft Sans Serif"/>
              </a:rPr>
              <a:t> </a:t>
            </a:r>
            <a:r>
              <a:rPr sz="3300" spc="-187" baseline="-32828" dirty="0">
                <a:latin typeface="Times New Roman"/>
                <a:cs typeface="Times New Roman"/>
              </a:rPr>
              <a:t>2</a:t>
            </a:r>
            <a:r>
              <a:rPr sz="3300" spc="30" baseline="-32828" dirty="0">
                <a:latin typeface="Times New Roman"/>
                <a:cs typeface="Times New Roman"/>
              </a:rPr>
              <a:t> </a:t>
            </a:r>
            <a:r>
              <a:rPr sz="1200" spc="-179" baseline="-20833" dirty="0">
                <a:latin typeface="Times New Roman"/>
                <a:cs typeface="Times New Roman"/>
              </a:rPr>
              <a:t>0</a:t>
            </a:r>
            <a:endParaRPr sz="1200" baseline="-20833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23842" y="3381883"/>
            <a:ext cx="2114550" cy="1013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52450" algn="r">
              <a:lnSpc>
                <a:spcPts val="2305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50800">
              <a:lnSpc>
                <a:spcPts val="2990"/>
              </a:lnSpc>
              <a:tabLst>
                <a:tab pos="1434465" algn="l"/>
              </a:tabLst>
            </a:pPr>
            <a:r>
              <a:rPr sz="2200" spc="-5" dirty="0">
                <a:latin typeface="Times New Roman"/>
                <a:cs typeface="Times New Roman"/>
              </a:rPr>
              <a:t>as E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	</a:t>
            </a:r>
            <a:r>
              <a:rPr sz="2850" dirty="0">
                <a:latin typeface="Times New Roman"/>
                <a:cs typeface="Times New Roman"/>
              </a:rPr>
              <a:t>E</a:t>
            </a:r>
            <a:endParaRPr sz="2850">
              <a:latin typeface="Times New Roman"/>
              <a:cs typeface="Times New Roman"/>
            </a:endParaRPr>
          </a:p>
          <a:p>
            <a:pPr marL="457834">
              <a:lnSpc>
                <a:spcPts val="2485"/>
              </a:lnSpc>
              <a:tabLst>
                <a:tab pos="1079500" algn="l"/>
                <a:tab pos="1637030" algn="l"/>
              </a:tabLst>
            </a:pPr>
            <a:r>
              <a:rPr sz="1800" spc="-22" baseline="-6944" dirty="0">
                <a:latin typeface="Times New Roman"/>
                <a:cs typeface="Times New Roman"/>
              </a:rPr>
              <a:t>1	</a:t>
            </a:r>
            <a:r>
              <a:rPr sz="1150" spc="-185" dirty="0">
                <a:latin typeface="Times New Roman"/>
                <a:cs typeface="Times New Roman"/>
              </a:rPr>
              <a:t>2</a:t>
            </a:r>
            <a:r>
              <a:rPr sz="2000" spc="-175" dirty="0">
                <a:latin typeface="Microsoft Sans Serif"/>
                <a:cs typeface="Microsoft Sans Serif"/>
              </a:rPr>
              <a:t>,	</a:t>
            </a:r>
            <a:r>
              <a:rPr sz="1100" dirty="0">
                <a:latin typeface="Times New Roman"/>
                <a:cs typeface="Times New Roman"/>
              </a:rPr>
              <a:t>x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-26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Times New Roman"/>
                <a:cs typeface="Times New Roman"/>
              </a:rPr>
              <a:t>0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354833" y="3627501"/>
            <a:ext cx="10242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909955" algn="l"/>
              </a:tabLst>
            </a:pPr>
            <a:r>
              <a:rPr sz="1450" spc="-210" dirty="0">
                <a:latin typeface="Symbol"/>
                <a:cs typeface="Symbol"/>
              </a:rPr>
              <a:t></a:t>
            </a:r>
            <a:r>
              <a:rPr sz="1450" spc="-210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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19504" y="3796665"/>
            <a:ext cx="224028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385570" algn="l"/>
              </a:tabLst>
            </a:pPr>
            <a:r>
              <a:rPr sz="1750" dirty="0">
                <a:latin typeface="Times New Roman"/>
                <a:cs typeface="Times New Roman"/>
              </a:rPr>
              <a:t>at</a:t>
            </a:r>
            <a:r>
              <a:rPr sz="1750" spc="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x</a:t>
            </a:r>
            <a:r>
              <a:rPr sz="1750" spc="-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</a:t>
            </a:r>
            <a:r>
              <a:rPr sz="1750" spc="5" dirty="0">
                <a:latin typeface="Times New Roman"/>
                <a:cs typeface="Times New Roman"/>
              </a:rPr>
              <a:t> </a:t>
            </a:r>
            <a:r>
              <a:rPr sz="1750" spc="-5" dirty="0">
                <a:latin typeface="Times New Roman"/>
                <a:cs typeface="Times New Roman"/>
              </a:rPr>
              <a:t>0</a:t>
            </a:r>
            <a:r>
              <a:rPr sz="1750" spc="-5" dirty="0">
                <a:latin typeface="Microsoft Sans Serif"/>
                <a:cs typeface="Microsoft Sans Serif"/>
              </a:rPr>
              <a:t>,</a:t>
            </a:r>
            <a:r>
              <a:rPr sz="1750" spc="-5" dirty="0">
                <a:latin typeface="Times New Roman"/>
                <a:cs typeface="Times New Roman"/>
              </a:rPr>
              <a:t>E</a:t>
            </a:r>
            <a:r>
              <a:rPr sz="900" spc="-5" dirty="0">
                <a:latin typeface="Times New Roman"/>
                <a:cs typeface="Times New Roman"/>
              </a:rPr>
              <a:t>x</a:t>
            </a:r>
            <a:r>
              <a:rPr sz="900" spc="215" dirty="0">
                <a:latin typeface="Times New Roman"/>
                <a:cs typeface="Times New Roman"/>
              </a:rPr>
              <a:t> </a:t>
            </a:r>
            <a:r>
              <a:rPr sz="900" spc="22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Symbol"/>
                <a:cs typeface="Symbol"/>
              </a:rPr>
              <a:t></a:t>
            </a:r>
            <a:r>
              <a:rPr sz="900" spc="-10" dirty="0">
                <a:latin typeface="Times New Roman"/>
                <a:cs typeface="Times New Roman"/>
              </a:rPr>
              <a:t>0	</a:t>
            </a:r>
            <a:r>
              <a:rPr sz="1750" dirty="0">
                <a:latin typeface="Symbol"/>
                <a:cs typeface="Symbol"/>
              </a:rPr>
              <a:t></a:t>
            </a:r>
            <a:r>
              <a:rPr sz="1750" spc="-15" dirty="0">
                <a:latin typeface="Times New Roman"/>
                <a:cs typeface="Times New Roman"/>
              </a:rPr>
              <a:t> </a:t>
            </a:r>
            <a:r>
              <a:rPr sz="1750" spc="-5" dirty="0">
                <a:latin typeface="Times New Roman"/>
                <a:cs typeface="Times New Roman"/>
              </a:rPr>
              <a:t>E</a:t>
            </a:r>
            <a:r>
              <a:rPr sz="900" spc="-5" dirty="0">
                <a:latin typeface="Times New Roman"/>
                <a:cs typeface="Times New Roman"/>
              </a:rPr>
              <a:t>x</a:t>
            </a:r>
            <a:r>
              <a:rPr sz="900" spc="18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Symbol"/>
                <a:cs typeface="Symbol"/>
              </a:rPr>
              <a:t></a:t>
            </a:r>
            <a:r>
              <a:rPr sz="900" spc="-5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L="1307465">
              <a:lnSpc>
                <a:spcPct val="100000"/>
              </a:lnSpc>
              <a:spcBef>
                <a:spcPts val="935"/>
              </a:spcBef>
              <a:tabLst>
                <a:tab pos="2159635" algn="l"/>
              </a:tabLst>
            </a:pPr>
            <a:r>
              <a:rPr sz="1200" dirty="0">
                <a:latin typeface="Times New Roman"/>
                <a:cs typeface="Times New Roman"/>
              </a:rPr>
              <a:t>z	z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950334" y="4351401"/>
            <a:ext cx="3060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2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24098" y="4429125"/>
            <a:ext cx="11620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30" dirty="0">
                <a:latin typeface="Symbol"/>
                <a:cs typeface="Symbol"/>
              </a:rPr>
              <a:t>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266442" y="4549520"/>
            <a:ext cx="1403350" cy="624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2420">
              <a:lnSpc>
                <a:spcPts val="1305"/>
              </a:lnSpc>
              <a:spcBef>
                <a:spcPts val="105"/>
              </a:spcBef>
              <a:tabLst>
                <a:tab pos="1098550" algn="l"/>
              </a:tabLst>
            </a:pPr>
            <a:r>
              <a:rPr sz="2025" i="1" spc="-37" baseline="-12345" dirty="0">
                <a:latin typeface="Times New Roman"/>
                <a:cs typeface="Times New Roman"/>
              </a:rPr>
              <a:t>y</a:t>
            </a:r>
            <a:r>
              <a:rPr sz="1000" i="1" spc="-25" dirty="0">
                <a:latin typeface="Times New Roman"/>
                <a:cs typeface="Times New Roman"/>
              </a:rPr>
              <a:t>x</a:t>
            </a:r>
            <a:r>
              <a:rPr sz="1000" spc="-25" dirty="0">
                <a:latin typeface="Symbol"/>
                <a:cs typeface="Symbol"/>
              </a:rPr>
              <a:t></a:t>
            </a:r>
            <a:r>
              <a:rPr sz="1000" spc="-25" dirty="0">
                <a:latin typeface="Times New Roman"/>
                <a:cs typeface="Times New Roman"/>
              </a:rPr>
              <a:t>0	</a:t>
            </a:r>
            <a:r>
              <a:rPr sz="2025" i="1" spc="-7" baseline="-12345" dirty="0">
                <a:latin typeface="Times New Roman"/>
                <a:cs typeface="Times New Roman"/>
              </a:rPr>
              <a:t>y</a:t>
            </a:r>
            <a:r>
              <a:rPr sz="1000" i="1" spc="-5" dirty="0">
                <a:latin typeface="Times New Roman"/>
                <a:cs typeface="Times New Roman"/>
              </a:rPr>
              <a:t>x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spc="-5" dirty="0"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  <a:p>
            <a:pPr marL="38100">
              <a:lnSpc>
                <a:spcPts val="3404"/>
              </a:lnSpc>
              <a:tabLst>
                <a:tab pos="687070" algn="l"/>
              </a:tabLst>
            </a:pPr>
            <a:r>
              <a:rPr sz="3100" i="1" spc="-315" dirty="0">
                <a:latin typeface="Times New Roman"/>
                <a:cs typeface="Times New Roman"/>
              </a:rPr>
              <a:t>B	</a:t>
            </a:r>
            <a:r>
              <a:rPr sz="2850" spc="-395" dirty="0">
                <a:latin typeface="Symbol"/>
                <a:cs typeface="Symbol"/>
              </a:rPr>
              <a:t></a:t>
            </a:r>
            <a:r>
              <a:rPr sz="2850" spc="-135" dirty="0">
                <a:latin typeface="Times New Roman"/>
                <a:cs typeface="Times New Roman"/>
              </a:rPr>
              <a:t> </a:t>
            </a:r>
            <a:r>
              <a:rPr sz="3100" i="1" spc="-480" dirty="0">
                <a:latin typeface="Times New Roman"/>
                <a:cs typeface="Times New Roman"/>
              </a:rPr>
              <a:t>B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619627" y="4429125"/>
            <a:ext cx="120014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750689" y="4429125"/>
            <a:ext cx="120014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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82489" y="4310253"/>
            <a:ext cx="1809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285" dirty="0">
                <a:latin typeface="Symbol"/>
                <a:cs typeface="Symbol"/>
              </a:rPr>
              <a:t></a:t>
            </a:r>
            <a:r>
              <a:rPr sz="2175" spc="-427" baseline="-30651" dirty="0">
                <a:latin typeface="Times New Roman"/>
                <a:cs typeface="Times New Roman"/>
              </a:rPr>
              <a:t>1</a:t>
            </a:r>
            <a:endParaRPr sz="2175" baseline="-30651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979290" y="4856868"/>
            <a:ext cx="25654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spc="-85" dirty="0">
                <a:latin typeface="Symbol"/>
                <a:cs typeface="Symbol"/>
              </a:rPr>
              <a:t></a:t>
            </a:r>
            <a:r>
              <a:rPr sz="1550" spc="-5" dirty="0">
                <a:latin typeface="Times New Roman"/>
                <a:cs typeface="Times New Roman"/>
              </a:rPr>
              <a:t>0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55896" y="4526660"/>
            <a:ext cx="1015365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>
              <a:lnSpc>
                <a:spcPts val="960"/>
              </a:lnSpc>
              <a:spcBef>
                <a:spcPts val="95"/>
              </a:spcBef>
              <a:tabLst>
                <a:tab pos="735965" algn="l"/>
              </a:tabLst>
            </a:pPr>
            <a:r>
              <a:rPr sz="2025" i="1" spc="-7" baseline="-12345" dirty="0">
                <a:latin typeface="Times New Roman"/>
                <a:cs typeface="Times New Roman"/>
              </a:rPr>
              <a:t>y</a:t>
            </a:r>
            <a:r>
              <a:rPr sz="1000" i="1" spc="-5" dirty="0">
                <a:latin typeface="Times New Roman"/>
                <a:cs typeface="Times New Roman"/>
              </a:rPr>
              <a:t>x</a:t>
            </a:r>
            <a:r>
              <a:rPr sz="1000" dirty="0">
                <a:latin typeface="Symbol"/>
                <a:cs typeface="Symbol"/>
              </a:rPr>
              <a:t></a:t>
            </a:r>
            <a:r>
              <a:rPr sz="1000" spc="-5" dirty="0">
                <a:latin typeface="Times New Roman"/>
                <a:cs typeface="Times New Roman"/>
              </a:rPr>
              <a:t>0</a:t>
            </a:r>
            <a:r>
              <a:rPr sz="1000" dirty="0">
                <a:latin typeface="Times New Roman"/>
                <a:cs typeface="Times New Roman"/>
              </a:rPr>
              <a:t>	</a:t>
            </a:r>
            <a:r>
              <a:rPr sz="1550" i="1" spc="-200" dirty="0">
                <a:latin typeface="Times New Roman"/>
                <a:cs typeface="Times New Roman"/>
              </a:rPr>
              <a:t>x</a:t>
            </a:r>
            <a:r>
              <a:rPr sz="1550" i="1" spc="-19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</a:t>
            </a:r>
            <a:r>
              <a:rPr sz="1150" dirty="0">
                <a:latin typeface="Times New Roman"/>
                <a:cs typeface="Times New Roman"/>
              </a:rPr>
              <a:t>0</a:t>
            </a:r>
            <a:endParaRPr sz="1150">
              <a:latin typeface="Times New Roman"/>
              <a:cs typeface="Times New Roman"/>
            </a:endParaRPr>
          </a:p>
          <a:p>
            <a:pPr marL="38100">
              <a:lnSpc>
                <a:spcPts val="2820"/>
              </a:lnSpc>
              <a:tabLst>
                <a:tab pos="633730" algn="l"/>
              </a:tabLst>
            </a:pPr>
            <a:r>
              <a:rPr sz="4650" i="1" spc="-607" baseline="-19713" dirty="0">
                <a:latin typeface="Times New Roman"/>
                <a:cs typeface="Times New Roman"/>
              </a:rPr>
              <a:t>B	</a:t>
            </a:r>
            <a:r>
              <a:rPr sz="1700" spc="-285" dirty="0">
                <a:latin typeface="Symbol"/>
                <a:cs typeface="Symbol"/>
              </a:rPr>
              <a:t>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763389" y="4792323"/>
            <a:ext cx="1162685" cy="3708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1650" i="1" spc="-310" dirty="0">
                <a:latin typeface="Times New Roman"/>
                <a:cs typeface="Times New Roman"/>
              </a:rPr>
              <a:t>B </a:t>
            </a:r>
            <a:r>
              <a:rPr sz="1650" i="1" spc="120" dirty="0">
                <a:latin typeface="Times New Roman"/>
                <a:cs typeface="Times New Roman"/>
              </a:rPr>
              <a:t> </a:t>
            </a:r>
            <a:r>
              <a:rPr sz="1800" i="1" spc="-240" baseline="-11574" dirty="0">
                <a:latin typeface="Times New Roman"/>
                <a:cs typeface="Times New Roman"/>
              </a:rPr>
              <a:t>y</a:t>
            </a:r>
            <a:r>
              <a:rPr sz="1800" i="1" spc="-37" baseline="-11574" dirty="0">
                <a:latin typeface="Times New Roman"/>
                <a:cs typeface="Times New Roman"/>
              </a:rPr>
              <a:t> </a:t>
            </a:r>
            <a:r>
              <a:rPr sz="3375" spc="-487" baseline="-3703" dirty="0">
                <a:latin typeface="Symbol"/>
                <a:cs typeface="Symbol"/>
              </a:rPr>
              <a:t></a:t>
            </a:r>
            <a:r>
              <a:rPr sz="2700" spc="-292" baseline="-4629" dirty="0">
                <a:latin typeface="Times New Roman"/>
                <a:cs typeface="Times New Roman"/>
              </a:rPr>
              <a:t>0</a:t>
            </a:r>
            <a:r>
              <a:rPr sz="2700" spc="135" baseline="-4629" dirty="0">
                <a:latin typeface="Times New Roman"/>
                <a:cs typeface="Times New Roman"/>
              </a:rPr>
              <a:t> </a:t>
            </a:r>
            <a:r>
              <a:rPr sz="2150" spc="-80" dirty="0">
                <a:latin typeface="Symbol"/>
                <a:cs typeface="Symbol"/>
              </a:rPr>
              <a:t></a:t>
            </a:r>
            <a:r>
              <a:rPr sz="2150" spc="-35" dirty="0">
                <a:latin typeface="Times New Roman"/>
                <a:cs typeface="Times New Roman"/>
              </a:rPr>
              <a:t> </a:t>
            </a:r>
            <a:r>
              <a:rPr sz="2150" i="1" spc="-105" dirty="0">
                <a:latin typeface="Times New Roman"/>
                <a:cs typeface="Times New Roman"/>
              </a:rPr>
              <a:t>K</a:t>
            </a:r>
            <a:r>
              <a:rPr sz="2150" i="1" spc="-25" dirty="0">
                <a:latin typeface="Times New Roman"/>
                <a:cs typeface="Times New Roman"/>
              </a:rPr>
              <a:t> </a:t>
            </a:r>
            <a:r>
              <a:rPr sz="3375" i="1" spc="-60" baseline="-12345" dirty="0">
                <a:latin typeface="Times New Roman"/>
                <a:cs typeface="Times New Roman"/>
              </a:rPr>
              <a:t>f</a:t>
            </a:r>
            <a:endParaRPr sz="3375" baseline="-12345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857238" y="2772282"/>
            <a:ext cx="19113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Times New Roman"/>
                <a:cs typeface="Times New Roman"/>
              </a:rPr>
              <a:t>1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160770" y="3070986"/>
            <a:ext cx="104838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8055" algn="l"/>
              </a:tabLst>
            </a:pPr>
            <a:r>
              <a:rPr sz="2050" dirty="0">
                <a:latin typeface="Microsoft Sans Serif"/>
                <a:cs typeface="Microsoft Sans Serif"/>
              </a:rPr>
              <a:t>(</a:t>
            </a:r>
            <a:r>
              <a:rPr sz="2050" spc="-20" dirty="0">
                <a:latin typeface="Symbol"/>
                <a:cs typeface="Symbol"/>
              </a:rPr>
              <a:t></a:t>
            </a:r>
            <a:r>
              <a:rPr sz="2050" dirty="0">
                <a:latin typeface="Symbol"/>
                <a:cs typeface="Symbol"/>
              </a:rPr>
              <a:t></a:t>
            </a:r>
            <a:r>
              <a:rPr sz="205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</a:t>
            </a:r>
            <a:r>
              <a:rPr sz="2050" dirty="0">
                <a:latin typeface="Times New Roman"/>
                <a:cs typeface="Times New Roman"/>
              </a:rPr>
              <a:t>	</a:t>
            </a:r>
            <a:r>
              <a:rPr sz="2050" dirty="0">
                <a:latin typeface="Microsoft Sans Serif"/>
                <a:cs typeface="Microsoft Sans Serif"/>
              </a:rPr>
              <a:t>)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363461" y="3426078"/>
            <a:ext cx="694690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9395" algn="l"/>
                <a:tab pos="532130" algn="l"/>
              </a:tabLst>
            </a:pPr>
            <a:r>
              <a:rPr sz="800" dirty="0">
                <a:latin typeface="Times New Roman"/>
                <a:cs typeface="Times New Roman"/>
              </a:rPr>
              <a:t>0	0	</a:t>
            </a:r>
            <a:r>
              <a:rPr sz="2650" dirty="0">
                <a:latin typeface="Times New Roman"/>
                <a:cs typeface="Times New Roman"/>
              </a:rPr>
              <a:t>c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032497" y="3554095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57138" y="4640960"/>
            <a:ext cx="39116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25" dirty="0">
                <a:latin typeface="Symbol"/>
                <a:cs typeface="Symbol"/>
              </a:rPr>
              <a:t></a:t>
            </a:r>
            <a:r>
              <a:rPr sz="2150" i="1" spc="-15" dirty="0">
                <a:latin typeface="Times New Roman"/>
                <a:cs typeface="Times New Roman"/>
              </a:rPr>
              <a:t>x</a:t>
            </a:r>
            <a:r>
              <a:rPr sz="2150" spc="-5" dirty="0">
                <a:latin typeface="Times New Roman"/>
                <a:cs typeface="Times New Roman"/>
              </a:rPr>
              <a:t>ˆ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752345" y="5135117"/>
            <a:ext cx="31959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25700" algn="l"/>
              </a:tabLst>
            </a:pPr>
            <a:r>
              <a:rPr sz="3300" spc="-187" baseline="1262" dirty="0">
                <a:latin typeface="Microsoft Sans Serif"/>
                <a:cs typeface="Microsoft Sans Serif"/>
              </a:rPr>
              <a:t>[(</a:t>
            </a:r>
            <a:r>
              <a:rPr sz="3300" spc="-187" baseline="1262" dirty="0">
                <a:latin typeface="Symbol"/>
                <a:cs typeface="Symbol"/>
              </a:rPr>
              <a:t></a:t>
            </a:r>
            <a:r>
              <a:rPr sz="3300" spc="442" baseline="1262" dirty="0">
                <a:latin typeface="Times New Roman"/>
                <a:cs typeface="Times New Roman"/>
              </a:rPr>
              <a:t> </a:t>
            </a:r>
            <a:r>
              <a:rPr sz="2200" u="sng" spc="-1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kt</a:t>
            </a:r>
            <a:r>
              <a:rPr sz="2200" spc="-345" dirty="0">
                <a:latin typeface="Times New Roman"/>
                <a:cs typeface="Times New Roman"/>
              </a:rPr>
              <a:t> </a:t>
            </a:r>
            <a:r>
              <a:rPr sz="3300" spc="-127" baseline="1262" dirty="0">
                <a:latin typeface="Microsoft Sans Serif"/>
                <a:cs typeface="Microsoft Sans Serif"/>
              </a:rPr>
              <a:t>)</a:t>
            </a:r>
            <a:r>
              <a:rPr sz="3300" spc="-44" baseline="1262" dirty="0">
                <a:latin typeface="Microsoft Sans Serif"/>
                <a:cs typeface="Microsoft Sans Serif"/>
              </a:rPr>
              <a:t> </a:t>
            </a:r>
            <a:r>
              <a:rPr sz="3300" spc="-187" baseline="1262" dirty="0">
                <a:latin typeface="Symbol"/>
                <a:cs typeface="Symbol"/>
              </a:rPr>
              <a:t></a:t>
            </a:r>
            <a:r>
              <a:rPr sz="3300" spc="7" baseline="1262" dirty="0">
                <a:latin typeface="Times New Roman"/>
                <a:cs typeface="Times New Roman"/>
              </a:rPr>
              <a:t> </a:t>
            </a:r>
            <a:r>
              <a:rPr sz="3300" spc="-67" baseline="1262" dirty="0">
                <a:latin typeface="Microsoft Sans Serif"/>
                <a:cs typeface="Microsoft Sans Serif"/>
              </a:rPr>
              <a:t>(</a:t>
            </a:r>
            <a:r>
              <a:rPr sz="3300" spc="-67" baseline="1262" dirty="0">
                <a:latin typeface="Symbol"/>
                <a:cs typeface="Symbol"/>
              </a:rPr>
              <a:t></a:t>
            </a:r>
            <a:r>
              <a:rPr sz="2200" u="sng" spc="-2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kt</a:t>
            </a:r>
            <a:r>
              <a:rPr sz="3300" spc="-44" baseline="1262" dirty="0">
                <a:latin typeface="Microsoft Sans Serif"/>
                <a:cs typeface="Microsoft Sans Serif"/>
              </a:rPr>
              <a:t>)]</a:t>
            </a:r>
            <a:r>
              <a:rPr sz="3300" spc="-44" baseline="1262" dirty="0">
                <a:latin typeface="Times New Roman"/>
                <a:cs typeface="Times New Roman"/>
              </a:rPr>
              <a:t>y</a:t>
            </a:r>
            <a:r>
              <a:rPr sz="3300" spc="127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</a:t>
            </a:r>
            <a:r>
              <a:rPr sz="3300" spc="89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Times New Roman"/>
                <a:cs typeface="Times New Roman"/>
              </a:rPr>
              <a:t>K	</a:t>
            </a:r>
            <a:r>
              <a:rPr sz="3300" spc="-7" baseline="1262" dirty="0">
                <a:latin typeface="Microsoft Sans Serif"/>
                <a:cs typeface="Microsoft Sans Serif"/>
              </a:rPr>
              <a:t>(</a:t>
            </a:r>
            <a:r>
              <a:rPr sz="3300" spc="-7" baseline="1262" dirty="0">
                <a:latin typeface="Times New Roman"/>
                <a:cs typeface="Times New Roman"/>
              </a:rPr>
              <a:t>z</a:t>
            </a:r>
            <a:r>
              <a:rPr sz="3300" spc="22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</a:t>
            </a:r>
            <a:r>
              <a:rPr sz="3300" spc="22" baseline="1262" dirty="0">
                <a:latin typeface="Times New Roman"/>
                <a:cs typeface="Times New Roman"/>
              </a:rPr>
              <a:t> </a:t>
            </a:r>
            <a:r>
              <a:rPr sz="3300" baseline="1262" dirty="0">
                <a:latin typeface="Times New Roman"/>
                <a:cs typeface="Times New Roman"/>
              </a:rPr>
              <a:t>x</a:t>
            </a:r>
            <a:r>
              <a:rPr sz="3300" baseline="1262" dirty="0">
                <a:latin typeface="Microsoft Sans Serif"/>
                <a:cs typeface="Microsoft Sans Serif"/>
              </a:rPr>
              <a:t>)</a:t>
            </a:r>
            <a:endParaRPr sz="3300" baseline="1262">
              <a:latin typeface="Microsoft Sans Serif"/>
              <a:cs typeface="Microsoft Sans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183638" y="5727903"/>
            <a:ext cx="10160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62965" algn="l"/>
              </a:tabLst>
            </a:pPr>
            <a:r>
              <a:rPr sz="2200" spc="-5" dirty="0">
                <a:latin typeface="Times New Roman"/>
                <a:cs typeface="Times New Roman"/>
              </a:rPr>
              <a:t>2	2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378834" y="5724855"/>
            <a:ext cx="7874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Microsoft Sans Serif"/>
                <a:cs typeface="Microsoft Sans Serif"/>
              </a:rPr>
              <a:t>ˆ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962527" y="5705043"/>
            <a:ext cx="279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f</a:t>
            </a:r>
            <a:r>
              <a:rPr sz="1250" dirty="0">
                <a:latin typeface="Microsoft Sans Serif"/>
                <a:cs typeface="Microsoft Sans Serif"/>
              </a:rPr>
              <a:t>ˆ</a:t>
            </a:r>
            <a:r>
              <a:rPr sz="1250" spc="275" dirty="0">
                <a:latin typeface="Microsoft Sans Serif"/>
                <a:cs typeface="Microsoft Sans Serif"/>
              </a:rPr>
              <a:t> </a:t>
            </a:r>
            <a:r>
              <a:rPr sz="1250" spc="-5" dirty="0">
                <a:latin typeface="Microsoft Sans Serif"/>
                <a:cs typeface="Microsoft Sans Serif"/>
              </a:rPr>
              <a:t>ˆ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062092" y="5724855"/>
            <a:ext cx="12763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K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226684" y="5580075"/>
            <a:ext cx="793115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50">
              <a:lnSpc>
                <a:spcPts val="2585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kt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z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ts val="1265"/>
              </a:lnSpc>
              <a:tabLst>
                <a:tab pos="617220" algn="l"/>
              </a:tabLst>
            </a:pPr>
            <a:r>
              <a:rPr sz="1100" dirty="0">
                <a:latin typeface="Times New Roman"/>
                <a:cs typeface="Times New Roman"/>
              </a:rPr>
              <a:t>f	</a:t>
            </a:r>
            <a:r>
              <a:rPr sz="1100" dirty="0">
                <a:latin typeface="Microsoft Sans Serif"/>
                <a:cs typeface="Microsoft Sans Serif"/>
              </a:rPr>
              <a:t>ˆ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985893" y="5931103"/>
            <a:ext cx="1079500" cy="165100"/>
          </a:xfrm>
          <a:custGeom>
            <a:avLst/>
            <a:gdLst/>
            <a:ahLst/>
            <a:cxnLst/>
            <a:rect l="l" t="t" r="r" b="b"/>
            <a:pathLst>
              <a:path w="1079500" h="165100">
                <a:moveTo>
                  <a:pt x="12179" y="0"/>
                </a:moveTo>
                <a:lnTo>
                  <a:pt x="0" y="0"/>
                </a:lnTo>
                <a:lnTo>
                  <a:pt x="0" y="152400"/>
                </a:lnTo>
                <a:lnTo>
                  <a:pt x="0" y="164592"/>
                </a:lnTo>
                <a:lnTo>
                  <a:pt x="12179" y="164592"/>
                </a:lnTo>
                <a:lnTo>
                  <a:pt x="12179" y="152400"/>
                </a:lnTo>
                <a:lnTo>
                  <a:pt x="12179" y="0"/>
                </a:lnTo>
                <a:close/>
              </a:path>
              <a:path w="1079500" h="165100">
                <a:moveTo>
                  <a:pt x="348983" y="152400"/>
                </a:moveTo>
                <a:lnTo>
                  <a:pt x="336804" y="152400"/>
                </a:lnTo>
                <a:lnTo>
                  <a:pt x="12192" y="152400"/>
                </a:lnTo>
                <a:lnTo>
                  <a:pt x="12192" y="164592"/>
                </a:lnTo>
                <a:lnTo>
                  <a:pt x="336804" y="164592"/>
                </a:lnTo>
                <a:lnTo>
                  <a:pt x="348983" y="164592"/>
                </a:lnTo>
                <a:lnTo>
                  <a:pt x="348983" y="152400"/>
                </a:lnTo>
                <a:close/>
              </a:path>
              <a:path w="1079500" h="165100">
                <a:moveTo>
                  <a:pt x="1067104" y="152400"/>
                </a:moveTo>
                <a:lnTo>
                  <a:pt x="348996" y="152400"/>
                </a:lnTo>
                <a:lnTo>
                  <a:pt x="348996" y="164592"/>
                </a:lnTo>
                <a:lnTo>
                  <a:pt x="1067104" y="164592"/>
                </a:lnTo>
                <a:lnTo>
                  <a:pt x="1067104" y="152400"/>
                </a:lnTo>
                <a:close/>
              </a:path>
              <a:path w="1079500" h="165100">
                <a:moveTo>
                  <a:pt x="1079373" y="0"/>
                </a:moveTo>
                <a:lnTo>
                  <a:pt x="1067181" y="0"/>
                </a:lnTo>
                <a:lnTo>
                  <a:pt x="1067181" y="152400"/>
                </a:lnTo>
                <a:lnTo>
                  <a:pt x="1067181" y="164592"/>
                </a:lnTo>
                <a:lnTo>
                  <a:pt x="1079373" y="164592"/>
                </a:lnTo>
                <a:lnTo>
                  <a:pt x="1079373" y="152400"/>
                </a:lnTo>
                <a:lnTo>
                  <a:pt x="1079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4231004" y="6105855"/>
            <a:ext cx="48260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Symbol"/>
                <a:cs typeface="Symbol"/>
              </a:rPr>
              <a:t></a:t>
            </a:r>
            <a:r>
              <a:rPr sz="2150" dirty="0">
                <a:latin typeface="Times New Roman"/>
                <a:cs typeface="Times New Roman"/>
              </a:rPr>
              <a:t> y</a:t>
            </a:r>
            <a:r>
              <a:rPr sz="2150" dirty="0">
                <a:latin typeface="Microsoft Sans Serif"/>
                <a:cs typeface="Microsoft Sans Serif"/>
              </a:rPr>
              <a:t>ˆ</a:t>
            </a:r>
            <a:endParaRPr sz="21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710" y="1284605"/>
            <a:ext cx="63500" cy="4741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7395" y="5320029"/>
            <a:ext cx="740410" cy="11303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4791" y="0"/>
            <a:ext cx="51987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10.1.2</a:t>
            </a:r>
            <a:r>
              <a:rPr sz="3200" spc="30" dirty="0"/>
              <a:t> </a:t>
            </a:r>
            <a:r>
              <a:rPr sz="3200" dirty="0"/>
              <a:t>Gauge</a:t>
            </a:r>
            <a:r>
              <a:rPr sz="3200" spc="10" dirty="0"/>
              <a:t> </a:t>
            </a:r>
            <a:r>
              <a:rPr sz="3200" spc="-5" dirty="0"/>
              <a:t>transformation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430783" y="810513"/>
            <a:ext cx="146685" cy="75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225"/>
              </a:lnSpc>
              <a:spcBef>
                <a:spcPts val="105"/>
              </a:spcBef>
            </a:pPr>
            <a:r>
              <a:rPr sz="200" dirty="0">
                <a:latin typeface="Symbol"/>
                <a:cs typeface="Symbol"/>
              </a:rPr>
              <a:t></a:t>
            </a:r>
            <a:r>
              <a:rPr sz="200" dirty="0">
                <a:latin typeface="Times New Roman"/>
                <a:cs typeface="Times New Roman"/>
              </a:rPr>
              <a:t>A</a:t>
            </a:r>
            <a:endParaRPr sz="200">
              <a:latin typeface="Times New Roman"/>
              <a:cs typeface="Times New Roman"/>
            </a:endParaRPr>
          </a:p>
          <a:p>
            <a:pPr marL="12700">
              <a:lnSpc>
                <a:spcPts val="165"/>
              </a:lnSpc>
            </a:pPr>
            <a:r>
              <a:rPr sz="150" dirty="0">
                <a:latin typeface="Times New Roman"/>
                <a:cs typeface="Times New Roman"/>
              </a:rPr>
              <a:t>E</a:t>
            </a:r>
            <a:r>
              <a:rPr sz="150" spc="-15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Symbol"/>
                <a:cs typeface="Symbol"/>
              </a:rPr>
              <a:t></a:t>
            </a:r>
            <a:r>
              <a:rPr sz="150" spc="-5" dirty="0">
                <a:latin typeface="Times New Roman"/>
                <a:cs typeface="Times New Roman"/>
              </a:rPr>
              <a:t> </a:t>
            </a:r>
            <a:r>
              <a:rPr sz="150" spc="-5" dirty="0">
                <a:latin typeface="Symbol"/>
                <a:cs typeface="Symbol"/>
              </a:rPr>
              <a:t></a:t>
            </a:r>
            <a:r>
              <a:rPr sz="150" spc="5" dirty="0">
                <a:latin typeface="Symbol"/>
                <a:cs typeface="Symbol"/>
              </a:rPr>
              <a:t></a:t>
            </a:r>
            <a:r>
              <a:rPr sz="150" dirty="0">
                <a:latin typeface="Times New Roman"/>
                <a:cs typeface="Times New Roman"/>
              </a:rPr>
              <a:t>V</a:t>
            </a:r>
            <a:r>
              <a:rPr sz="150" spc="-20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Symbol"/>
                <a:cs typeface="Symbol"/>
              </a:rPr>
              <a:t></a:t>
            </a:r>
            <a:endParaRPr sz="150">
              <a:latin typeface="Symbol"/>
              <a:cs typeface="Symbo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1876" y="852169"/>
            <a:ext cx="32384" cy="1905"/>
          </a:xfrm>
          <a:custGeom>
            <a:avLst/>
            <a:gdLst/>
            <a:ahLst/>
            <a:cxnLst/>
            <a:rect l="l" t="t" r="r" b="b"/>
            <a:pathLst>
              <a:path w="32384" h="1905">
                <a:moveTo>
                  <a:pt x="32004" y="0"/>
                </a:moveTo>
                <a:lnTo>
                  <a:pt x="0" y="0"/>
                </a:lnTo>
                <a:lnTo>
                  <a:pt x="0" y="1524"/>
                </a:lnTo>
                <a:lnTo>
                  <a:pt x="32004" y="1524"/>
                </a:lnTo>
                <a:lnTo>
                  <a:pt x="32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02638" y="1159509"/>
            <a:ext cx="26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</a:t>
            </a:r>
            <a:r>
              <a:rPr sz="2400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8591" y="1714245"/>
            <a:ext cx="5376545" cy="17202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163445" algn="ctr">
              <a:lnSpc>
                <a:spcPct val="100000"/>
              </a:lnSpc>
              <a:spcBef>
                <a:spcPts val="95"/>
              </a:spcBef>
              <a:tabLst>
                <a:tab pos="875665" algn="l"/>
              </a:tabLst>
            </a:pPr>
            <a:r>
              <a:rPr sz="2200" spc="-5" dirty="0">
                <a:latin typeface="Symbol"/>
                <a:cs typeface="Symbol"/>
              </a:rPr>
              <a:t>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  <a:p>
            <a:pPr marL="432434" algn="ctr">
              <a:lnSpc>
                <a:spcPct val="100000"/>
              </a:lnSpc>
              <a:spcBef>
                <a:spcPts val="60"/>
              </a:spcBef>
            </a:pPr>
            <a:r>
              <a:rPr sz="2200" spc="-10" dirty="0">
                <a:latin typeface="Symbol"/>
                <a:cs typeface="Symbol"/>
              </a:rPr>
              <a:t></a:t>
            </a:r>
            <a:r>
              <a:rPr sz="2200" spc="-10" dirty="0">
                <a:latin typeface="Times New Roman"/>
                <a:cs typeface="Times New Roman"/>
              </a:rPr>
              <a:t>V </a:t>
            </a:r>
            <a:r>
              <a:rPr sz="2200" dirty="0">
                <a:latin typeface="Times New Roman"/>
                <a:cs typeface="Times New Roman"/>
              </a:rPr>
              <a:t>for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V 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Symbol"/>
                <a:cs typeface="Symbol"/>
              </a:rPr>
              <a:t></a:t>
            </a:r>
            <a:r>
              <a:rPr sz="2200" spc="-10" dirty="0">
                <a:latin typeface="Microsoft Sans Serif"/>
                <a:cs typeface="Microsoft Sans Serif"/>
              </a:rPr>
              <a:t>,</a:t>
            </a:r>
            <a:r>
              <a:rPr sz="2200" spc="-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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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5" dirty="0">
                <a:latin typeface="Symbol"/>
                <a:cs typeface="Symbol"/>
              </a:rPr>
              <a:t>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200" spc="-5" dirty="0">
                <a:latin typeface="Microsoft Sans Serif"/>
                <a:cs typeface="Microsoft Sans Serif"/>
              </a:rPr>
              <a:t>How</a:t>
            </a:r>
            <a:r>
              <a:rPr sz="2200" spc="1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about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A</a:t>
            </a:r>
            <a:r>
              <a:rPr sz="1250" dirty="0">
                <a:latin typeface="Symbol"/>
                <a:cs typeface="Symbol"/>
              </a:rPr>
              <a:t>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</a:t>
            </a:r>
            <a:r>
              <a:rPr sz="1250" spc="28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A</a:t>
            </a:r>
            <a:r>
              <a:rPr sz="1250" spc="29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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Symbol"/>
                <a:cs typeface="Symbol"/>
              </a:rPr>
              <a:t></a:t>
            </a:r>
            <a:r>
              <a:rPr sz="1250" dirty="0">
                <a:latin typeface="Microsoft Sans Serif"/>
                <a:cs typeface="Microsoft Sans Serif"/>
              </a:rPr>
              <a:t>?</a:t>
            </a:r>
            <a:endParaRPr sz="1250">
              <a:latin typeface="Microsoft Sans Serif"/>
              <a:cs typeface="Microsoft Sans Serif"/>
            </a:endParaRPr>
          </a:p>
          <a:p>
            <a:pPr marL="317500">
              <a:lnSpc>
                <a:spcPct val="100000"/>
              </a:lnSpc>
              <a:spcBef>
                <a:spcPts val="1515"/>
              </a:spcBef>
            </a:pPr>
            <a:r>
              <a:rPr sz="2000" dirty="0">
                <a:latin typeface="Times New Roman"/>
                <a:cs typeface="Times New Roman"/>
              </a:rPr>
              <a:t>B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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</a:t>
            </a:r>
            <a:r>
              <a:rPr sz="2000" dirty="0">
                <a:latin typeface="Times New Roman"/>
                <a:cs typeface="Times New Roman"/>
              </a:rPr>
              <a:t> A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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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spc="-5" dirty="0">
                <a:latin typeface="Symbol"/>
                <a:cs typeface="Symbol"/>
              </a:rPr>
              <a:t>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for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spc="-5" dirty="0">
                <a:latin typeface="Symbol"/>
                <a:cs typeface="Symbol"/>
              </a:rPr>
              <a:t>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Times New Roman"/>
                <a:cs typeface="Times New Roman"/>
              </a:rPr>
              <a:t>A</a:t>
            </a:r>
            <a:r>
              <a:rPr sz="2150" spc="-4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</a:t>
            </a:r>
            <a:r>
              <a:rPr sz="215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</a:t>
            </a:r>
            <a:r>
              <a:rPr sz="2150" spc="-3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Microsoft Sans Serif"/>
                <a:cs typeface="Microsoft Sans Serif"/>
              </a:rPr>
              <a:t>,</a:t>
            </a:r>
            <a:r>
              <a:rPr sz="2150" spc="-5" dirty="0">
                <a:latin typeface="Symbol"/>
                <a:cs typeface="Symbol"/>
              </a:rPr>
              <a:t>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</a:t>
            </a:r>
            <a:r>
              <a:rPr sz="2150" spc="-5" dirty="0">
                <a:latin typeface="Microsoft Sans Serif"/>
                <a:cs typeface="Microsoft Sans Serif"/>
              </a:rPr>
              <a:t>(</a:t>
            </a:r>
            <a:r>
              <a:rPr sz="2150" spc="-5" dirty="0">
                <a:latin typeface="Times New Roman"/>
                <a:cs typeface="Times New Roman"/>
              </a:rPr>
              <a:t>r</a:t>
            </a:r>
            <a:r>
              <a:rPr sz="2150" spc="-5" dirty="0">
                <a:latin typeface="Microsoft Sans Serif"/>
                <a:cs typeface="Microsoft Sans Serif"/>
              </a:rPr>
              <a:t>,</a:t>
            </a:r>
            <a:r>
              <a:rPr sz="2150" spc="-65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Times New Roman"/>
                <a:cs typeface="Times New Roman"/>
              </a:rPr>
              <a:t>t</a:t>
            </a:r>
            <a:r>
              <a:rPr sz="2150" spc="-5" dirty="0">
                <a:latin typeface="Microsoft Sans Serif"/>
                <a:cs typeface="Microsoft Sans Serif"/>
              </a:rPr>
              <a:t>)</a:t>
            </a:r>
            <a:endParaRPr sz="21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54673" y="3110610"/>
            <a:ext cx="114744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10" dirty="0">
                <a:latin typeface="Symbol"/>
                <a:cs typeface="Symbol"/>
              </a:rPr>
              <a:t></a:t>
            </a:r>
            <a:r>
              <a:rPr sz="1950" spc="-30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Symbol"/>
                <a:cs typeface="Symbol"/>
              </a:rPr>
              <a:t>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Symbol"/>
                <a:cs typeface="Symbol"/>
              </a:rPr>
              <a:t>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Symbol"/>
                <a:cs typeface="Symbol"/>
              </a:rPr>
              <a:t>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spc="-15" dirty="0">
                <a:latin typeface="Times New Roman"/>
                <a:cs typeface="Times New Roman"/>
              </a:rPr>
              <a:t>0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1896" y="3686501"/>
            <a:ext cx="353060" cy="79121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10"/>
              </a:spcBef>
            </a:pP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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100" spc="-5" dirty="0">
                <a:latin typeface="Symbol"/>
                <a:cs typeface="Symbol"/>
              </a:rPr>
              <a:t></a:t>
            </a:r>
            <a:r>
              <a:rPr sz="2100" spc="-5" dirty="0">
                <a:latin typeface="Times New Roman"/>
                <a:cs typeface="Times New Roman"/>
              </a:rPr>
              <a:t>t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9296" y="4022725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50291" y="0"/>
                </a:moveTo>
                <a:lnTo>
                  <a:pt x="0" y="0"/>
                </a:lnTo>
                <a:lnTo>
                  <a:pt x="0" y="12191"/>
                </a:lnTo>
                <a:lnTo>
                  <a:pt x="50291" y="12191"/>
                </a:lnTo>
                <a:lnTo>
                  <a:pt x="502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11200" y="3731067"/>
            <a:ext cx="4141470" cy="7442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536700">
              <a:lnSpc>
                <a:spcPct val="100000"/>
              </a:lnSpc>
              <a:spcBef>
                <a:spcPts val="425"/>
              </a:spcBef>
              <a:tabLst>
                <a:tab pos="3850640" algn="l"/>
              </a:tabLst>
            </a:pP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500" spc="-5" dirty="0">
                <a:latin typeface="Times New Roman"/>
                <a:cs typeface="Times New Roman"/>
              </a:rPr>
              <a:t>A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500" spc="-10" dirty="0">
                <a:latin typeface="Times New Roman"/>
                <a:cs typeface="Times New Roman"/>
              </a:rPr>
              <a:t>A</a:t>
            </a:r>
            <a:r>
              <a:rPr sz="1500" dirty="0">
                <a:latin typeface="Symbol"/>
                <a:cs typeface="Symbol"/>
              </a:rPr>
              <a:t>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  <a:tabLst>
                <a:tab pos="3874770" algn="l"/>
              </a:tabLst>
            </a:pPr>
            <a:r>
              <a:rPr sz="2500" spc="-5" dirty="0">
                <a:latin typeface="Times New Roman"/>
                <a:cs typeface="Times New Roman"/>
              </a:rPr>
              <a:t>E</a:t>
            </a:r>
            <a:r>
              <a:rPr sz="250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Symbol"/>
                <a:cs typeface="Symbol"/>
              </a:rPr>
              <a:t></a:t>
            </a:r>
            <a:r>
              <a:rPr sz="250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Symbol"/>
                <a:cs typeface="Symbol"/>
              </a:rPr>
              <a:t></a:t>
            </a:r>
            <a:r>
              <a:rPr sz="2500" spc="-5" dirty="0">
                <a:latin typeface="Times New Roman"/>
                <a:cs typeface="Times New Roman"/>
              </a:rPr>
              <a:t>V</a:t>
            </a:r>
            <a:r>
              <a:rPr sz="2500" spc="5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Symbol"/>
                <a:cs typeface="Symbol"/>
              </a:rPr>
              <a:t></a:t>
            </a:r>
            <a:r>
              <a:rPr sz="2500" spc="370" dirty="0">
                <a:latin typeface="Times New Roman"/>
                <a:cs typeface="Times New Roman"/>
              </a:rPr>
              <a:t> </a:t>
            </a:r>
            <a:r>
              <a:rPr sz="2500" spc="-65" dirty="0">
                <a:latin typeface="Symbol"/>
                <a:cs typeface="Symbol"/>
              </a:rPr>
              <a:t></a:t>
            </a:r>
            <a:r>
              <a:rPr sz="2500" spc="-65" dirty="0">
                <a:latin typeface="Times New Roman"/>
                <a:cs typeface="Times New Roman"/>
              </a:rPr>
              <a:t>t</a:t>
            </a:r>
            <a:r>
              <a:rPr sz="2500" spc="-40" dirty="0">
                <a:latin typeface="Times New Roman"/>
                <a:cs typeface="Times New Roman"/>
              </a:rPr>
              <a:t> </a:t>
            </a:r>
            <a:r>
              <a:rPr sz="2500" spc="-90" dirty="0">
                <a:latin typeface="Symbol"/>
                <a:cs typeface="Symbol"/>
              </a:rPr>
              <a:t></a:t>
            </a:r>
            <a:r>
              <a:rPr sz="2500" spc="-25" dirty="0">
                <a:latin typeface="Times New Roman"/>
                <a:cs typeface="Times New Roman"/>
              </a:rPr>
              <a:t> </a:t>
            </a:r>
            <a:r>
              <a:rPr sz="2500" spc="-90" dirty="0">
                <a:latin typeface="Symbol"/>
                <a:cs typeface="Symbol"/>
              </a:rPr>
              <a:t></a:t>
            </a:r>
            <a:r>
              <a:rPr sz="2500" spc="-90" dirty="0">
                <a:latin typeface="Times New Roman"/>
                <a:cs typeface="Times New Roman"/>
              </a:rPr>
              <a:t>V</a:t>
            </a:r>
            <a:r>
              <a:rPr sz="2500" spc="-90" dirty="0">
                <a:latin typeface="Symbol"/>
                <a:cs typeface="Symbol"/>
              </a:rPr>
              <a:t></a:t>
            </a:r>
            <a:r>
              <a:rPr sz="2500" spc="-45" dirty="0">
                <a:latin typeface="Times New Roman"/>
                <a:cs typeface="Times New Roman"/>
              </a:rPr>
              <a:t> </a:t>
            </a:r>
            <a:r>
              <a:rPr sz="2500" spc="-90" dirty="0">
                <a:latin typeface="Symbol"/>
                <a:cs typeface="Symbol"/>
              </a:rPr>
              <a:t></a:t>
            </a:r>
            <a:r>
              <a:rPr sz="2500" spc="-20" dirty="0">
                <a:latin typeface="Times New Roman"/>
                <a:cs typeface="Times New Roman"/>
              </a:rPr>
              <a:t> </a:t>
            </a:r>
            <a:r>
              <a:rPr sz="2500" spc="-105" dirty="0">
                <a:latin typeface="Symbol"/>
                <a:cs typeface="Symbol"/>
              </a:rPr>
              <a:t></a:t>
            </a:r>
            <a:r>
              <a:rPr sz="2500" spc="-40" dirty="0">
                <a:latin typeface="Times New Roman"/>
                <a:cs typeface="Times New Roman"/>
              </a:rPr>
              <a:t> </a:t>
            </a:r>
            <a:r>
              <a:rPr sz="2500" spc="-90" dirty="0">
                <a:latin typeface="Symbol"/>
                <a:cs typeface="Symbol"/>
              </a:rPr>
              <a:t></a:t>
            </a:r>
            <a:r>
              <a:rPr sz="2500" spc="-90" dirty="0">
                <a:latin typeface="Times New Roman"/>
                <a:cs typeface="Times New Roman"/>
              </a:rPr>
              <a:t>	</a:t>
            </a:r>
            <a:r>
              <a:rPr sz="2500" spc="-70" dirty="0">
                <a:latin typeface="Symbol"/>
                <a:cs typeface="Symbol"/>
              </a:rPr>
              <a:t></a:t>
            </a:r>
            <a:r>
              <a:rPr sz="2500" spc="-70" dirty="0">
                <a:latin typeface="Times New Roman"/>
                <a:cs typeface="Times New Roman"/>
              </a:rPr>
              <a:t>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96919" y="4691761"/>
            <a:ext cx="407670" cy="12700"/>
          </a:xfrm>
          <a:custGeom>
            <a:avLst/>
            <a:gdLst/>
            <a:ahLst/>
            <a:cxnLst/>
            <a:rect l="l" t="t" r="r" b="b"/>
            <a:pathLst>
              <a:path w="407670" h="12700">
                <a:moveTo>
                  <a:pt x="407212" y="0"/>
                </a:moveTo>
                <a:lnTo>
                  <a:pt x="0" y="0"/>
                </a:lnTo>
                <a:lnTo>
                  <a:pt x="0" y="12191"/>
                </a:lnTo>
                <a:lnTo>
                  <a:pt x="407212" y="12191"/>
                </a:lnTo>
                <a:lnTo>
                  <a:pt x="4072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21378" y="5069585"/>
            <a:ext cx="2705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Symbol"/>
                <a:cs typeface="Symbol"/>
              </a:rPr>
              <a:t></a:t>
            </a:r>
            <a:r>
              <a:rPr sz="2500" spc="-5" dirty="0">
                <a:latin typeface="Times New Roman"/>
                <a:cs typeface="Times New Roman"/>
              </a:rPr>
              <a:t>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21504" y="5125973"/>
            <a:ext cx="211772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53465" algn="l"/>
              </a:tabLst>
            </a:pPr>
            <a:r>
              <a:rPr sz="2150" spc="-50" dirty="0">
                <a:latin typeface="Symbol"/>
                <a:cs typeface="Symbol"/>
              </a:rPr>
              <a:t></a:t>
            </a:r>
            <a:r>
              <a:rPr sz="2150" spc="-10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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</a:t>
            </a:r>
            <a:r>
              <a:rPr sz="2150" spc="-50" dirty="0">
                <a:latin typeface="Times New Roman"/>
                <a:cs typeface="Times New Roman"/>
              </a:rPr>
              <a:t>	</a:t>
            </a:r>
            <a:r>
              <a:rPr sz="2150" spc="-5" dirty="0">
                <a:latin typeface="Symbol"/>
                <a:cs typeface="Symbol"/>
              </a:rPr>
              <a:t>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Times New Roman"/>
                <a:cs typeface="Times New Roman"/>
              </a:rPr>
              <a:t>k</a:t>
            </a:r>
            <a:r>
              <a:rPr sz="2150" dirty="0">
                <a:latin typeface="Microsoft Sans Serif"/>
                <a:cs typeface="Microsoft Sans Serif"/>
              </a:rPr>
              <a:t>(</a:t>
            </a:r>
            <a:r>
              <a:rPr sz="2150" dirty="0">
                <a:latin typeface="Times New Roman"/>
                <a:cs typeface="Times New Roman"/>
              </a:rPr>
              <a:t>t</a:t>
            </a:r>
            <a:r>
              <a:rPr sz="2150" dirty="0">
                <a:latin typeface="Microsoft Sans Serif"/>
                <a:cs typeface="Microsoft Sans Serif"/>
              </a:rPr>
              <a:t>)</a:t>
            </a:r>
            <a:r>
              <a:rPr sz="2150" spc="-55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-2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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6096" y="4479950"/>
            <a:ext cx="3582035" cy="995680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20"/>
              </a:spcBef>
              <a:tabLst>
                <a:tab pos="1949450" algn="l"/>
                <a:tab pos="3455670" algn="l"/>
              </a:tabLst>
            </a:pPr>
            <a:r>
              <a:rPr sz="3750" spc="-37" baseline="-14444" dirty="0">
                <a:latin typeface="Symbol"/>
                <a:cs typeface="Symbol"/>
              </a:rPr>
              <a:t></a:t>
            </a:r>
            <a:r>
              <a:rPr sz="3750" baseline="-14444" dirty="0">
                <a:latin typeface="Times New Roman"/>
                <a:cs typeface="Times New Roman"/>
              </a:rPr>
              <a:t> </a:t>
            </a:r>
            <a:r>
              <a:rPr sz="3750" spc="-30" baseline="-14444" dirty="0">
                <a:latin typeface="Symbol"/>
                <a:cs typeface="Symbol"/>
              </a:rPr>
              <a:t></a:t>
            </a:r>
            <a:r>
              <a:rPr sz="3750" spc="-30" baseline="-14444" dirty="0">
                <a:latin typeface="Times New Roman"/>
                <a:cs typeface="Times New Roman"/>
              </a:rPr>
              <a:t>V</a:t>
            </a:r>
            <a:r>
              <a:rPr sz="3750" spc="-30" baseline="-14444" dirty="0">
                <a:latin typeface="Symbol"/>
                <a:cs typeface="Symbol"/>
              </a:rPr>
              <a:t></a:t>
            </a:r>
            <a:r>
              <a:rPr sz="3750" spc="7" baseline="-14444" dirty="0">
                <a:latin typeface="Times New Roman"/>
                <a:cs typeface="Times New Roman"/>
              </a:rPr>
              <a:t> </a:t>
            </a:r>
            <a:r>
              <a:rPr sz="3750" spc="-37" baseline="-14444" dirty="0">
                <a:latin typeface="Symbol"/>
                <a:cs typeface="Symbol"/>
              </a:rPr>
              <a:t></a:t>
            </a:r>
            <a:r>
              <a:rPr sz="3750" spc="179" baseline="-14444" dirty="0">
                <a:latin typeface="Times New Roman"/>
                <a:cs typeface="Times New Roman"/>
              </a:rPr>
              <a:t> </a:t>
            </a:r>
            <a:r>
              <a:rPr sz="2500" u="sng" spc="-4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500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500" u="sng" spc="-4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r>
              <a:rPr sz="2500" spc="-45" dirty="0">
                <a:latin typeface="Times New Roman"/>
                <a:cs typeface="Times New Roman"/>
              </a:rPr>
              <a:t>	</a:t>
            </a:r>
            <a:r>
              <a:rPr sz="2400" spc="-45" dirty="0">
                <a:latin typeface="Symbol"/>
                <a:cs typeface="Symbol"/>
              </a:rPr>
              <a:t>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Symbol"/>
                <a:cs typeface="Symbol"/>
              </a:rPr>
              <a:t></a:t>
            </a:r>
            <a:r>
              <a:rPr sz="2400" spc="-45" dirty="0">
                <a:latin typeface="Microsoft Sans Serif"/>
                <a:cs typeface="Microsoft Sans Serif"/>
              </a:rPr>
              <a:t>(</a:t>
            </a:r>
            <a:r>
              <a:rPr sz="2400" spc="-45" dirty="0">
                <a:latin typeface="Symbol"/>
                <a:cs typeface="Symbol"/>
              </a:rPr>
              <a:t>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Symbol"/>
                <a:cs typeface="Symbol"/>
              </a:rPr>
              <a:t></a:t>
            </a:r>
            <a:r>
              <a:rPr sz="2400" spc="-45" dirty="0">
                <a:latin typeface="Times New Roman"/>
                <a:cs typeface="Times New Roman"/>
              </a:rPr>
              <a:t>	</a:t>
            </a:r>
            <a:r>
              <a:rPr sz="2400" spc="-110" dirty="0">
                <a:latin typeface="Microsoft Sans Serif"/>
                <a:cs typeface="Microsoft Sans Serif"/>
              </a:rPr>
              <a:t>)</a:t>
            </a:r>
            <a:endParaRPr sz="2400">
              <a:latin typeface="Microsoft Sans Serif"/>
              <a:cs typeface="Microsoft Sans Serif"/>
            </a:endParaRPr>
          </a:p>
          <a:p>
            <a:pPr marR="542290" algn="ctr">
              <a:lnSpc>
                <a:spcPct val="100000"/>
              </a:lnSpc>
              <a:spcBef>
                <a:spcPts val="815"/>
              </a:spcBef>
            </a:pPr>
            <a:r>
              <a:rPr sz="2500" spc="-5" dirty="0">
                <a:latin typeface="Symbol"/>
                <a:cs typeface="Symbol"/>
              </a:rPr>
              <a:t></a:t>
            </a:r>
            <a:r>
              <a:rPr sz="2500" spc="-5" dirty="0">
                <a:latin typeface="Times New Roman"/>
                <a:cs typeface="Times New Roman"/>
              </a:rPr>
              <a:t>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68189" y="5209920"/>
            <a:ext cx="329565" cy="12700"/>
          </a:xfrm>
          <a:custGeom>
            <a:avLst/>
            <a:gdLst/>
            <a:ahLst/>
            <a:cxnLst/>
            <a:rect l="l" t="t" r="r" b="b"/>
            <a:pathLst>
              <a:path w="329564" h="12700">
                <a:moveTo>
                  <a:pt x="329184" y="0"/>
                </a:moveTo>
                <a:lnTo>
                  <a:pt x="0" y="0"/>
                </a:lnTo>
                <a:lnTo>
                  <a:pt x="0" y="12192"/>
                </a:lnTo>
                <a:lnTo>
                  <a:pt x="329184" y="12192"/>
                </a:lnTo>
                <a:lnTo>
                  <a:pt x="3291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54469" y="5209920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5" h="12700">
                <a:moveTo>
                  <a:pt x="405383" y="0"/>
                </a:moveTo>
                <a:lnTo>
                  <a:pt x="0" y="0"/>
                </a:lnTo>
                <a:lnTo>
                  <a:pt x="0" y="12192"/>
                </a:lnTo>
                <a:lnTo>
                  <a:pt x="405383" y="12192"/>
                </a:lnTo>
                <a:lnTo>
                  <a:pt x="405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222245" y="5234177"/>
            <a:ext cx="4216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50" spc="-15" baseline="-45321" dirty="0">
                <a:latin typeface="Symbol"/>
                <a:cs typeface="Symbol"/>
              </a:rPr>
              <a:t></a:t>
            </a:r>
            <a:r>
              <a:rPr sz="2850" spc="-1237" baseline="-45321" dirty="0">
                <a:latin typeface="Times New Roman"/>
                <a:cs typeface="Times New Roman"/>
              </a:rPr>
              <a:t>A</a:t>
            </a:r>
            <a:r>
              <a:rPr sz="100" spc="-5" dirty="0">
                <a:latin typeface="Symbol"/>
                <a:cs typeface="Symbol"/>
              </a:rPr>
              <a:t></a:t>
            </a:r>
            <a:r>
              <a:rPr sz="100" spc="-10" dirty="0">
                <a:latin typeface="Times New Roman"/>
                <a:cs typeface="Times New Roman"/>
              </a:rPr>
              <a:t> </a:t>
            </a:r>
            <a:r>
              <a:rPr sz="100" spc="-10" dirty="0">
                <a:latin typeface="Symbol"/>
                <a:cs typeface="Symbol"/>
              </a:rPr>
              <a:t></a:t>
            </a:r>
            <a:r>
              <a:rPr sz="100" spc="-5" dirty="0">
                <a:latin typeface="Symbol"/>
                <a:cs typeface="Symbol"/>
              </a:rPr>
              <a:t></a:t>
            </a:r>
            <a:r>
              <a:rPr sz="100" spc="-5" dirty="0">
                <a:latin typeface="Times New Roman"/>
                <a:cs typeface="Times New Roman"/>
              </a:rPr>
              <a:t>V</a:t>
            </a:r>
            <a:r>
              <a:rPr sz="100" spc="-5" dirty="0">
                <a:latin typeface="Symbol"/>
                <a:cs typeface="Symbol"/>
              </a:rPr>
              <a:t></a:t>
            </a:r>
            <a:r>
              <a:rPr sz="100" spc="10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Symbol"/>
                <a:cs typeface="Symbol"/>
              </a:rPr>
              <a:t></a:t>
            </a:r>
            <a:r>
              <a:rPr sz="100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Symbol"/>
                <a:cs typeface="Symbol"/>
              </a:rPr>
              <a:t></a:t>
            </a:r>
            <a:r>
              <a:rPr sz="100" spc="-15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Times New Roman"/>
                <a:cs typeface="Times New Roman"/>
              </a:rPr>
              <a:t>t</a:t>
            </a:r>
            <a:r>
              <a:rPr sz="100" dirty="0">
                <a:latin typeface="Times New Roman"/>
                <a:cs typeface="Times New Roman"/>
              </a:rPr>
              <a:t>         </a:t>
            </a:r>
            <a:r>
              <a:rPr sz="100" spc="10" dirty="0">
                <a:latin typeface="Times New Roman"/>
                <a:cs typeface="Times New Roman"/>
              </a:rPr>
              <a:t> </a:t>
            </a:r>
            <a:r>
              <a:rPr sz="2850" spc="-22" baseline="-45321" dirty="0">
                <a:latin typeface="Symbol"/>
                <a:cs typeface="Symbol"/>
              </a:rPr>
              <a:t></a:t>
            </a:r>
            <a:endParaRPr sz="2850" baseline="-45321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12007" y="5468823"/>
            <a:ext cx="467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k</a:t>
            </a:r>
            <a:r>
              <a:rPr sz="2400" dirty="0">
                <a:latin typeface="Microsoft Sans Serif"/>
                <a:cs typeface="Microsoft Sans Serif"/>
              </a:rPr>
              <a:t>(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Microsoft Sans Serif"/>
                <a:cs typeface="Microsoft Sans Serif"/>
              </a:rPr>
              <a:t>)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31689" y="5464250"/>
            <a:ext cx="26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</a:t>
            </a:r>
            <a:r>
              <a:rPr sz="2400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97218" y="5464250"/>
            <a:ext cx="26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</a:t>
            </a:r>
            <a:r>
              <a:rPr sz="2400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22246" y="5729935"/>
            <a:ext cx="457834" cy="12700"/>
          </a:xfrm>
          <a:custGeom>
            <a:avLst/>
            <a:gdLst/>
            <a:ahLst/>
            <a:cxnLst/>
            <a:rect l="l" t="t" r="r" b="b"/>
            <a:pathLst>
              <a:path w="457835" h="12700">
                <a:moveTo>
                  <a:pt x="25895" y="0"/>
                </a:moveTo>
                <a:lnTo>
                  <a:pt x="0" y="0"/>
                </a:lnTo>
                <a:lnTo>
                  <a:pt x="0" y="12192"/>
                </a:lnTo>
                <a:lnTo>
                  <a:pt x="25895" y="12192"/>
                </a:lnTo>
                <a:lnTo>
                  <a:pt x="25895" y="0"/>
                </a:lnTo>
                <a:close/>
              </a:path>
              <a:path w="457835" h="12700">
                <a:moveTo>
                  <a:pt x="445312" y="0"/>
                </a:moveTo>
                <a:lnTo>
                  <a:pt x="138684" y="0"/>
                </a:lnTo>
                <a:lnTo>
                  <a:pt x="126492" y="0"/>
                </a:lnTo>
                <a:lnTo>
                  <a:pt x="38100" y="0"/>
                </a:lnTo>
                <a:lnTo>
                  <a:pt x="25908" y="0"/>
                </a:lnTo>
                <a:lnTo>
                  <a:pt x="25908" y="12192"/>
                </a:lnTo>
                <a:lnTo>
                  <a:pt x="38100" y="12192"/>
                </a:lnTo>
                <a:lnTo>
                  <a:pt x="126492" y="12192"/>
                </a:lnTo>
                <a:lnTo>
                  <a:pt x="138684" y="12192"/>
                </a:lnTo>
                <a:lnTo>
                  <a:pt x="445312" y="12192"/>
                </a:lnTo>
                <a:lnTo>
                  <a:pt x="445312" y="0"/>
                </a:lnTo>
                <a:close/>
              </a:path>
              <a:path w="457835" h="12700">
                <a:moveTo>
                  <a:pt x="457568" y="0"/>
                </a:moveTo>
                <a:lnTo>
                  <a:pt x="445389" y="0"/>
                </a:lnTo>
                <a:lnTo>
                  <a:pt x="445389" y="12192"/>
                </a:lnTo>
                <a:lnTo>
                  <a:pt x="457568" y="12192"/>
                </a:lnTo>
                <a:lnTo>
                  <a:pt x="4575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280280" y="5862015"/>
            <a:ext cx="1978660" cy="799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26820">
              <a:lnSpc>
                <a:spcPts val="2510"/>
              </a:lnSpc>
              <a:spcBef>
                <a:spcPts val="95"/>
              </a:spcBef>
            </a:pPr>
            <a:r>
              <a:rPr sz="3100" u="heavy" spc="-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</a:t>
            </a:r>
            <a:endParaRPr sz="3100">
              <a:latin typeface="Symbol"/>
              <a:cs typeface="Symbol"/>
            </a:endParaRPr>
          </a:p>
          <a:p>
            <a:pPr marL="38100">
              <a:lnSpc>
                <a:spcPts val="3590"/>
              </a:lnSpc>
              <a:tabLst>
                <a:tab pos="1637030" algn="l"/>
              </a:tabLst>
            </a:pPr>
            <a:r>
              <a:rPr sz="1400" dirty="0">
                <a:latin typeface="Symbol"/>
                <a:cs typeface="Symbol"/>
              </a:rPr>
              <a:t>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Symbol"/>
                <a:cs typeface="Symbol"/>
              </a:rPr>
              <a:t></a:t>
            </a:r>
            <a:r>
              <a:rPr sz="6000" spc="-7" baseline="-12500" dirty="0">
                <a:latin typeface="Symbol"/>
                <a:cs typeface="Symbol"/>
              </a:rPr>
              <a:t></a:t>
            </a:r>
            <a:r>
              <a:rPr sz="1400" spc="-5" dirty="0">
                <a:latin typeface="Symbol"/>
                <a:cs typeface="Symbol"/>
              </a:rPr>
              <a:t></a:t>
            </a:r>
            <a:r>
              <a:rPr sz="6000" spc="-7" baseline="-12500" dirty="0">
                <a:latin typeface="Symbol"/>
                <a:cs typeface="Symbol"/>
              </a:rPr>
              <a:t></a:t>
            </a:r>
            <a:r>
              <a:rPr sz="6000" baseline="-12500" dirty="0">
                <a:latin typeface="Times New Roman"/>
                <a:cs typeface="Times New Roman"/>
              </a:rPr>
              <a:t>	</a:t>
            </a:r>
            <a:r>
              <a:rPr sz="4650" spc="-22" baseline="-12544" dirty="0">
                <a:latin typeface="Symbol"/>
                <a:cs typeface="Symbol"/>
              </a:rPr>
              <a:t></a:t>
            </a:r>
            <a:r>
              <a:rPr sz="4650" spc="-7" baseline="-12544" dirty="0">
                <a:latin typeface="Times New Roman"/>
                <a:cs typeface="Times New Roman"/>
              </a:rPr>
              <a:t>t</a:t>
            </a:r>
            <a:endParaRPr sz="4650" baseline="-1254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801" y="1672589"/>
            <a:ext cx="5890585" cy="24742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32658" y="473709"/>
            <a:ext cx="36937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Lens</a:t>
            </a:r>
            <a:r>
              <a:rPr spc="-20" dirty="0"/>
              <a:t> </a:t>
            </a:r>
            <a:r>
              <a:rPr spc="-5" dirty="0"/>
              <a:t>antennas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4404" y="4682108"/>
            <a:ext cx="5556250" cy="83375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97300"/>
              </a:lnSpc>
              <a:spcBef>
                <a:spcPts val="155"/>
              </a:spcBef>
            </a:pPr>
            <a:r>
              <a:rPr sz="1800" spc="-5" dirty="0">
                <a:latin typeface="Microsoft Sans Serif"/>
                <a:cs typeface="Microsoft Sans Serif"/>
              </a:rPr>
              <a:t>Lenses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play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similar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role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that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reflectors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 </a:t>
            </a:r>
            <a:r>
              <a:rPr sz="1800" spc="-5" dirty="0">
                <a:latin typeface="Microsoft Sans Serif"/>
                <a:cs typeface="Microsoft Sans Serif"/>
              </a:rPr>
              <a:t> reflector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antennas: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they </a:t>
            </a:r>
            <a:r>
              <a:rPr sz="1800" spc="-5" dirty="0">
                <a:latin typeface="Microsoft Sans Serif"/>
                <a:cs typeface="Microsoft Sans Serif"/>
              </a:rPr>
              <a:t>collimate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divergent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energy </a:t>
            </a:r>
            <a:r>
              <a:rPr sz="1800" dirty="0">
                <a:latin typeface="Microsoft Sans Serif"/>
                <a:cs typeface="Microsoft Sans Serif"/>
              </a:rPr>
              <a:t> Often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preferred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reflectors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frequencies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&gt;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100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GHz.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6185103"/>
            <a:ext cx="190817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Microsoft Sans Serif"/>
                <a:cs typeface="Microsoft Sans Serif"/>
              </a:rPr>
              <a:t>Source: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Kraus</a:t>
            </a:r>
            <a:r>
              <a:rPr sz="950" spc="1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p.382,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N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Gregorieva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70823" y="6165291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23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791" y="0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10.1.2</a:t>
            </a:r>
            <a:r>
              <a:rPr sz="3200" spc="-30" dirty="0"/>
              <a:t> </a:t>
            </a:r>
            <a:r>
              <a:rPr sz="3200" dirty="0"/>
              <a:t>(2)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42391" y="462593"/>
            <a:ext cx="3001010" cy="11029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800" spc="-5" dirty="0">
                <a:latin typeface="Microsoft Sans Serif"/>
                <a:cs typeface="Microsoft Sans Serif"/>
              </a:rPr>
              <a:t>When</a:t>
            </a:r>
            <a:endParaRPr sz="1800">
              <a:latin typeface="Microsoft Sans Serif"/>
              <a:cs typeface="Microsoft Sans Serif"/>
            </a:endParaRPr>
          </a:p>
          <a:p>
            <a:pPr marL="1105535">
              <a:lnSpc>
                <a:spcPts val="2295"/>
              </a:lnSpc>
              <a:spcBef>
                <a:spcPts val="715"/>
              </a:spcBef>
            </a:pPr>
            <a:r>
              <a:rPr sz="1950" spc="-5" dirty="0">
                <a:latin typeface="Times New Roman"/>
                <a:cs typeface="Times New Roman"/>
              </a:rPr>
              <a:t>A</a:t>
            </a:r>
            <a:r>
              <a:rPr sz="1950" spc="-5" dirty="0">
                <a:latin typeface="Symbol"/>
                <a:cs typeface="Symbol"/>
              </a:rPr>
              <a:t>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A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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Symbol"/>
                <a:cs typeface="Symbol"/>
              </a:rPr>
              <a:t></a:t>
            </a:r>
            <a:endParaRPr sz="1950">
              <a:latin typeface="Symbol"/>
              <a:cs typeface="Symbol"/>
            </a:endParaRPr>
          </a:p>
          <a:p>
            <a:pPr marR="553720" algn="r">
              <a:lnSpc>
                <a:spcPts val="645"/>
              </a:lnSpc>
            </a:pPr>
            <a:r>
              <a:rPr sz="600" dirty="0">
                <a:latin typeface="Symbol"/>
                <a:cs typeface="Symbol"/>
              </a:rPr>
              <a:t></a:t>
            </a:r>
            <a:endParaRPr sz="600">
              <a:latin typeface="Symbol"/>
              <a:cs typeface="Symbol"/>
            </a:endParaRPr>
          </a:p>
          <a:p>
            <a:pPr marL="1952625">
              <a:lnSpc>
                <a:spcPts val="2010"/>
              </a:lnSpc>
            </a:pPr>
            <a:r>
              <a:rPr sz="170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</a:t>
            </a:r>
            <a:r>
              <a:rPr sz="1700" spc="-6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</a:t>
            </a:r>
            <a:r>
              <a:rPr sz="1700" dirty="0">
                <a:latin typeface="Microsoft Sans Serif"/>
                <a:cs typeface="Microsoft Sans Serif"/>
              </a:rPr>
              <a:t>Gauge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0761" y="1491742"/>
            <a:ext cx="16109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64945" algn="l"/>
              </a:tabLst>
            </a:pPr>
            <a:r>
              <a:rPr sz="3300" spc="-104" baseline="2525" dirty="0">
                <a:latin typeface="Times New Roman"/>
                <a:cs typeface="Times New Roman"/>
              </a:rPr>
              <a:t>V</a:t>
            </a:r>
            <a:r>
              <a:rPr sz="3300" spc="-37" baseline="2525" dirty="0">
                <a:latin typeface="Symbol"/>
                <a:cs typeface="Symbol"/>
              </a:rPr>
              <a:t></a:t>
            </a:r>
            <a:r>
              <a:rPr sz="3300" spc="-15" baseline="2525" dirty="0">
                <a:latin typeface="Times New Roman"/>
                <a:cs typeface="Times New Roman"/>
              </a:rPr>
              <a:t> </a:t>
            </a:r>
            <a:r>
              <a:rPr sz="3300" spc="-75" baseline="2525" dirty="0">
                <a:latin typeface="Symbol"/>
                <a:cs typeface="Symbol"/>
              </a:rPr>
              <a:t></a:t>
            </a:r>
            <a:r>
              <a:rPr sz="3300" spc="7" baseline="2525" dirty="0">
                <a:latin typeface="Times New Roman"/>
                <a:cs typeface="Times New Roman"/>
              </a:rPr>
              <a:t> </a:t>
            </a:r>
            <a:r>
              <a:rPr sz="3300" spc="-104" baseline="2525" dirty="0">
                <a:latin typeface="Times New Roman"/>
                <a:cs typeface="Times New Roman"/>
              </a:rPr>
              <a:t>V</a:t>
            </a:r>
            <a:r>
              <a:rPr sz="3300" spc="-15" baseline="2525" dirty="0">
                <a:latin typeface="Times New Roman"/>
                <a:cs typeface="Times New Roman"/>
              </a:rPr>
              <a:t> </a:t>
            </a:r>
            <a:r>
              <a:rPr sz="3300" spc="-75" baseline="2525" dirty="0">
                <a:latin typeface="Symbol"/>
                <a:cs typeface="Symbol"/>
              </a:rPr>
              <a:t></a:t>
            </a:r>
            <a:r>
              <a:rPr sz="3300" baseline="2525" dirty="0">
                <a:latin typeface="Times New Roman"/>
                <a:cs typeface="Times New Roman"/>
              </a:rPr>
              <a:t>	</a:t>
            </a:r>
            <a:r>
              <a:rPr sz="2200" spc="-45" dirty="0">
                <a:latin typeface="Symbol"/>
                <a:cs typeface="Symbol"/>
              </a:rPr>
              <a:t>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9834" y="1241806"/>
            <a:ext cx="16300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Microsoft Sans Serif"/>
                <a:cs typeface="Microsoft Sans Serif"/>
              </a:rPr>
              <a:t>transformation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7607" y="1819401"/>
            <a:ext cx="18605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Symbol"/>
                <a:cs typeface="Symbol"/>
              </a:rPr>
              <a:t></a:t>
            </a:r>
            <a:r>
              <a:rPr sz="850" spc="-10" dirty="0">
                <a:latin typeface="Times New Roman"/>
                <a:cs typeface="Times New Roman"/>
              </a:rPr>
              <a:t>t </a:t>
            </a:r>
            <a:r>
              <a:rPr sz="850" spc="-10" dirty="0">
                <a:latin typeface="Symbol"/>
                <a:cs typeface="Symbol"/>
              </a:rPr>
              <a:t></a:t>
            </a:r>
            <a:endParaRPr sz="8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7912" y="1964028"/>
            <a:ext cx="1850389" cy="888365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1800" dirty="0">
                <a:latin typeface="Times New Roman"/>
                <a:cs typeface="Times New Roman"/>
              </a:rPr>
              <a:t>B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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</a:t>
            </a:r>
            <a:r>
              <a:rPr sz="1800" spc="-5" dirty="0">
                <a:latin typeface="Times New Roman"/>
                <a:cs typeface="Times New Roman"/>
              </a:rPr>
              <a:t> 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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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</a:t>
            </a:r>
            <a:r>
              <a:rPr sz="1800" spc="-5" dirty="0">
                <a:latin typeface="Symbol"/>
                <a:cs typeface="Symbol"/>
              </a:rPr>
              <a:t></a:t>
            </a:r>
            <a:endParaRPr sz="1800">
              <a:latin typeface="Symbol"/>
              <a:cs typeface="Symbol"/>
            </a:endParaRPr>
          </a:p>
          <a:p>
            <a:pPr marR="220979" algn="r">
              <a:lnSpc>
                <a:spcPct val="100000"/>
              </a:lnSpc>
              <a:spcBef>
                <a:spcPts val="1225"/>
              </a:spcBef>
            </a:pPr>
            <a:r>
              <a:rPr sz="1850" u="sng" spc="-4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850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4534" y="2610738"/>
            <a:ext cx="946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81527" y="2496438"/>
            <a:ext cx="3943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Symbol"/>
                <a:cs typeface="Symbol"/>
              </a:rPr>
              <a:t></a:t>
            </a:r>
            <a:r>
              <a:rPr sz="2000" spc="-20" dirty="0">
                <a:latin typeface="Times New Roman"/>
                <a:cs typeface="Times New Roman"/>
              </a:rPr>
              <a:t>A</a:t>
            </a:r>
            <a:r>
              <a:rPr sz="2000" spc="-5" dirty="0">
                <a:latin typeface="Symbol"/>
                <a:cs typeface="Symbol"/>
              </a:rPr>
              <a:t>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94227" y="2821558"/>
            <a:ext cx="381000" cy="38100"/>
          </a:xfrm>
          <a:custGeom>
            <a:avLst/>
            <a:gdLst/>
            <a:ahLst/>
            <a:cxnLst/>
            <a:rect l="l" t="t" r="r" b="b"/>
            <a:pathLst>
              <a:path w="381000" h="38100">
                <a:moveTo>
                  <a:pt x="381000" y="25920"/>
                </a:moveTo>
                <a:lnTo>
                  <a:pt x="0" y="25920"/>
                </a:lnTo>
                <a:lnTo>
                  <a:pt x="0" y="38100"/>
                </a:lnTo>
                <a:lnTo>
                  <a:pt x="381000" y="38100"/>
                </a:lnTo>
                <a:lnTo>
                  <a:pt x="381000" y="25920"/>
                </a:lnTo>
                <a:close/>
              </a:path>
              <a:path w="381000" h="38100">
                <a:moveTo>
                  <a:pt x="381000" y="0"/>
                </a:moveTo>
                <a:lnTo>
                  <a:pt x="0" y="0"/>
                </a:lnTo>
                <a:lnTo>
                  <a:pt x="0" y="3048"/>
                </a:lnTo>
                <a:lnTo>
                  <a:pt x="0" y="25908"/>
                </a:lnTo>
                <a:lnTo>
                  <a:pt x="381000" y="25908"/>
                </a:lnTo>
                <a:lnTo>
                  <a:pt x="381000" y="3048"/>
                </a:lnTo>
                <a:lnTo>
                  <a:pt x="381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53434" y="2889630"/>
            <a:ext cx="4889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750" spc="-7" baseline="-12222" dirty="0">
                <a:latin typeface="Symbol"/>
                <a:cs typeface="Symbol"/>
              </a:rPr>
              <a:t></a:t>
            </a:r>
            <a:r>
              <a:rPr sz="3750" spc="-240" baseline="-12222" dirty="0">
                <a:latin typeface="Times New Roman"/>
                <a:cs typeface="Times New Roman"/>
              </a:rPr>
              <a:t> </a:t>
            </a:r>
            <a:r>
              <a:rPr sz="1850" spc="-20" dirty="0">
                <a:latin typeface="Symbol"/>
                <a:cs typeface="Symbol"/>
              </a:rPr>
              <a:t></a:t>
            </a:r>
            <a:r>
              <a:rPr sz="1850" spc="-5" dirty="0">
                <a:latin typeface="Times New Roman"/>
                <a:cs typeface="Times New Roman"/>
              </a:rPr>
              <a:t>t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512" y="2981071"/>
            <a:ext cx="198247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latin typeface="Times New Roman"/>
                <a:cs typeface="Times New Roman"/>
              </a:rPr>
              <a:t>E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Symbol"/>
                <a:cs typeface="Symbol"/>
              </a:rPr>
              <a:t></a:t>
            </a:r>
            <a:r>
              <a:rPr sz="1950" spc="-10" dirty="0">
                <a:latin typeface="Times New Roman"/>
                <a:cs typeface="Times New Roman"/>
              </a:rPr>
              <a:t>V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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2850" spc="-15" baseline="-11695" dirty="0">
                <a:latin typeface="Symbol"/>
                <a:cs typeface="Symbol"/>
              </a:rPr>
              <a:t></a:t>
            </a:r>
            <a:r>
              <a:rPr sz="2850" spc="-15" baseline="-11695" dirty="0">
                <a:latin typeface="Times New Roman"/>
                <a:cs typeface="Times New Roman"/>
              </a:rPr>
              <a:t>t</a:t>
            </a:r>
            <a:r>
              <a:rPr sz="2850" spc="7" baseline="-1169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Symbol"/>
                <a:cs typeface="Symbol"/>
              </a:rPr>
              <a:t></a:t>
            </a:r>
            <a:r>
              <a:rPr sz="1400" spc="-5" dirty="0">
                <a:latin typeface="Times New Roman"/>
                <a:cs typeface="Times New Roman"/>
              </a:rPr>
              <a:t>V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1491" y="3266059"/>
            <a:ext cx="4730115" cy="570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fields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independent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gauges.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700" dirty="0">
                <a:latin typeface="Microsoft Sans Serif"/>
                <a:cs typeface="Microsoft Sans Serif"/>
              </a:rPr>
              <a:t>(note:</a:t>
            </a:r>
            <a:r>
              <a:rPr sz="1700" spc="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physics</a:t>
            </a:r>
            <a:r>
              <a:rPr sz="1700" spc="1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is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independent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of</a:t>
            </a:r>
            <a:r>
              <a:rPr sz="1700" spc="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the</a:t>
            </a:r>
            <a:r>
              <a:rPr sz="1700" spc="2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coordinates.)</a:t>
            </a:r>
            <a:endParaRPr sz="1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9829" y="3382645"/>
            <a:ext cx="306069" cy="101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3295" y="3110229"/>
            <a:ext cx="454660" cy="87503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615564" y="2300605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4710" y="5650614"/>
            <a:ext cx="2539852" cy="2718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32308" y="80263"/>
            <a:ext cx="739902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spc="-5" dirty="0">
                <a:latin typeface="Microsoft Sans Serif"/>
                <a:cs typeface="Microsoft Sans Serif"/>
              </a:rPr>
              <a:t>10.1.3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Coulomb</a:t>
            </a:r>
            <a:r>
              <a:rPr sz="3100" spc="4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gauge</a:t>
            </a:r>
            <a:r>
              <a:rPr sz="3100" spc="4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and</a:t>
            </a:r>
            <a:r>
              <a:rPr sz="3100" spc="4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Lorentz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gauge</a:t>
            </a:r>
            <a:endParaRPr sz="31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2808" y="722122"/>
            <a:ext cx="205168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Potential</a:t>
            </a:r>
            <a:r>
              <a:rPr sz="1750" spc="-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formulation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9004" y="1176807"/>
            <a:ext cx="1652905" cy="103124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20"/>
              </a:spcBef>
              <a:tabLst>
                <a:tab pos="1040765" algn="l"/>
              </a:tabLst>
            </a:pPr>
            <a:r>
              <a:rPr sz="2775" spc="-75" baseline="-15015" dirty="0">
                <a:latin typeface="Symbol"/>
                <a:cs typeface="Symbol"/>
              </a:rPr>
              <a:t></a:t>
            </a:r>
            <a:r>
              <a:rPr sz="2325" spc="-52" baseline="21505" dirty="0">
                <a:latin typeface="Times New Roman"/>
                <a:cs typeface="Times New Roman"/>
              </a:rPr>
              <a:t>2</a:t>
            </a:r>
            <a:r>
              <a:rPr sz="2325" spc="97" baseline="21505" dirty="0">
                <a:latin typeface="Times New Roman"/>
                <a:cs typeface="Times New Roman"/>
              </a:rPr>
              <a:t> </a:t>
            </a:r>
            <a:r>
              <a:rPr sz="2775" spc="-67" baseline="-15015" dirty="0">
                <a:latin typeface="Times New Roman"/>
                <a:cs typeface="Times New Roman"/>
              </a:rPr>
              <a:t>V</a:t>
            </a:r>
            <a:r>
              <a:rPr sz="2775" spc="-7" baseline="-15015" dirty="0">
                <a:latin typeface="Times New Roman"/>
                <a:cs typeface="Times New Roman"/>
              </a:rPr>
              <a:t> </a:t>
            </a:r>
            <a:r>
              <a:rPr sz="2775" spc="-52" baseline="-15015" dirty="0">
                <a:latin typeface="Symbol"/>
                <a:cs typeface="Symbol"/>
              </a:rPr>
              <a:t></a:t>
            </a:r>
            <a:r>
              <a:rPr sz="2775" baseline="-15015" dirty="0">
                <a:latin typeface="Times New Roman"/>
                <a:cs typeface="Times New Roman"/>
              </a:rPr>
              <a:t> </a:t>
            </a:r>
            <a:r>
              <a:rPr sz="2775" spc="-270" baseline="-15015" dirty="0">
                <a:latin typeface="Times New Roman"/>
                <a:cs typeface="Times New Roman"/>
              </a:rPr>
              <a:t> </a:t>
            </a:r>
            <a:r>
              <a:rPr sz="3300" u="sng" spc="-254" baseline="-631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3300" baseline="-6313" dirty="0">
                <a:latin typeface="Times New Roman"/>
                <a:cs typeface="Times New Roman"/>
              </a:rPr>
              <a:t>	</a:t>
            </a:r>
            <a:r>
              <a:rPr sz="1850" spc="-105" dirty="0">
                <a:latin typeface="Microsoft Sans Serif"/>
                <a:cs typeface="Microsoft Sans Serif"/>
              </a:rPr>
              <a:t>(</a:t>
            </a:r>
            <a:r>
              <a:rPr sz="1850" spc="-204" dirty="0">
                <a:latin typeface="Symbol"/>
                <a:cs typeface="Symbol"/>
              </a:rPr>
              <a:t></a:t>
            </a:r>
            <a:r>
              <a:rPr sz="1850" spc="-70" dirty="0">
                <a:latin typeface="Times New Roman"/>
                <a:cs typeface="Times New Roman"/>
              </a:rPr>
              <a:t> </a:t>
            </a:r>
            <a:r>
              <a:rPr sz="1850" spc="-75" dirty="0">
                <a:latin typeface="Symbol"/>
                <a:cs typeface="Symbol"/>
              </a:rPr>
              <a:t></a:t>
            </a:r>
            <a:r>
              <a:rPr sz="1850" spc="-25" dirty="0">
                <a:latin typeface="Times New Roman"/>
                <a:cs typeface="Times New Roman"/>
              </a:rPr>
              <a:t> </a:t>
            </a:r>
            <a:r>
              <a:rPr sz="1850" spc="-200" dirty="0">
                <a:latin typeface="Times New Roman"/>
                <a:cs typeface="Times New Roman"/>
              </a:rPr>
              <a:t>A</a:t>
            </a:r>
            <a:r>
              <a:rPr sz="1850" spc="-105" dirty="0">
                <a:latin typeface="Microsoft Sans Serif"/>
                <a:cs typeface="Microsoft Sans Serif"/>
              </a:rPr>
              <a:t>)</a:t>
            </a:r>
            <a:endParaRPr sz="1850">
              <a:latin typeface="Microsoft Sans Serif"/>
              <a:cs typeface="Microsoft Sans Serif"/>
            </a:endParaRPr>
          </a:p>
          <a:p>
            <a:pPr marL="97155" algn="ctr">
              <a:lnSpc>
                <a:spcPts val="2455"/>
              </a:lnSpc>
              <a:spcBef>
                <a:spcPts val="425"/>
              </a:spcBef>
            </a:pPr>
            <a:r>
              <a:rPr sz="2200" spc="-60" dirty="0">
                <a:latin typeface="Symbol"/>
                <a:cs typeface="Symbol"/>
              </a:rPr>
              <a:t></a:t>
            </a:r>
            <a:r>
              <a:rPr sz="2200" spc="-6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ts val="1975"/>
              </a:lnSpc>
            </a:pPr>
            <a:r>
              <a:rPr sz="1800" dirty="0">
                <a:latin typeface="Microsoft Sans Serif"/>
                <a:cs typeface="Microsoft Sans Serif"/>
              </a:rPr>
              <a:t>(</a:t>
            </a:r>
            <a:r>
              <a:rPr sz="1800" dirty="0">
                <a:latin typeface="Symbol"/>
                <a:cs typeface="Symbol"/>
              </a:rPr>
              <a:t></a:t>
            </a:r>
            <a:r>
              <a:rPr sz="1800" spc="430" dirty="0">
                <a:latin typeface="Times New Roman"/>
                <a:cs typeface="Times New Roman"/>
              </a:rPr>
              <a:t> </a:t>
            </a:r>
            <a:r>
              <a:rPr sz="2175" spc="-179" baseline="5747" dirty="0">
                <a:latin typeface="Times New Roman"/>
                <a:cs typeface="Times New Roman"/>
              </a:rPr>
              <a:t>2</a:t>
            </a:r>
            <a:r>
              <a:rPr sz="2175" spc="-89" baseline="5747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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5414" y="898905"/>
            <a:ext cx="71882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spc="-240" dirty="0">
                <a:latin typeface="Symbol"/>
                <a:cs typeface="Symbol"/>
              </a:rPr>
              <a:t></a:t>
            </a:r>
            <a:r>
              <a:rPr sz="2850" spc="-95" dirty="0">
                <a:latin typeface="Times New Roman"/>
                <a:cs typeface="Times New Roman"/>
              </a:rPr>
              <a:t> </a:t>
            </a:r>
            <a:r>
              <a:rPr sz="2850" spc="-240" dirty="0">
                <a:latin typeface="Symbol"/>
                <a:cs typeface="Symbol"/>
              </a:rPr>
              <a:t></a:t>
            </a:r>
            <a:r>
              <a:rPr sz="2850" spc="285" dirty="0">
                <a:latin typeface="Times New Roman"/>
                <a:cs typeface="Times New Roman"/>
              </a:rPr>
              <a:t> </a:t>
            </a:r>
            <a:r>
              <a:rPr sz="3750" u="sng" spc="-284" baseline="222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endParaRPr sz="3750" baseline="2222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56915" y="1627758"/>
            <a:ext cx="1479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51861" y="2156586"/>
            <a:ext cx="130175" cy="49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" dirty="0">
                <a:latin typeface="Symbol"/>
                <a:cs typeface="Symbol"/>
              </a:rPr>
              <a:t></a:t>
            </a:r>
            <a:r>
              <a:rPr sz="150" spc="-10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Microsoft Sans Serif"/>
                <a:cs typeface="Microsoft Sans Serif"/>
              </a:rPr>
              <a:t>) </a:t>
            </a:r>
            <a:r>
              <a:rPr sz="150" dirty="0">
                <a:latin typeface="Symbol"/>
                <a:cs typeface="Symbol"/>
              </a:rPr>
              <a:t></a:t>
            </a:r>
            <a:r>
              <a:rPr sz="150" spc="-5" dirty="0">
                <a:latin typeface="Times New Roman"/>
                <a:cs typeface="Times New Roman"/>
              </a:rPr>
              <a:t> </a:t>
            </a:r>
            <a:r>
              <a:rPr sz="150" spc="-5" dirty="0">
                <a:latin typeface="Symbol"/>
                <a:cs typeface="Symbol"/>
              </a:rPr>
              <a:t></a:t>
            </a:r>
            <a:r>
              <a:rPr sz="150" spc="-5" dirty="0">
                <a:latin typeface="Microsoft Sans Serif"/>
                <a:cs typeface="Microsoft Sans Serif"/>
              </a:rPr>
              <a:t>(</a:t>
            </a:r>
            <a:r>
              <a:rPr sz="150" dirty="0">
                <a:latin typeface="Symbol"/>
                <a:cs typeface="Symbol"/>
              </a:rPr>
              <a:t></a:t>
            </a:r>
            <a:r>
              <a:rPr sz="150" spc="-5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Symbol"/>
                <a:cs typeface="Symbol"/>
              </a:rPr>
              <a:t></a:t>
            </a:r>
            <a:r>
              <a:rPr sz="150" spc="5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Times New Roman"/>
                <a:cs typeface="Times New Roman"/>
              </a:rPr>
              <a:t>A</a:t>
            </a:r>
            <a:endParaRPr sz="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76245" y="2158111"/>
            <a:ext cx="9017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65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25726" y="2772282"/>
            <a:ext cx="2362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r>
              <a:rPr sz="1100" spc="1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0554" y="2584830"/>
            <a:ext cx="4819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850" spc="-7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0991" y="3377564"/>
            <a:ext cx="915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Microsoft Sans Serif"/>
                <a:cs typeface="Microsoft Sans Serif"/>
              </a:rPr>
              <a:t>S</a:t>
            </a:r>
            <a:r>
              <a:rPr sz="1800" spc="-15" dirty="0">
                <a:latin typeface="Microsoft Sans Serif"/>
                <a:cs typeface="Microsoft Sans Serif"/>
              </a:rPr>
              <a:t>our</a:t>
            </a:r>
            <a:r>
              <a:rPr sz="1800" spc="-10" dirty="0">
                <a:latin typeface="Microsoft Sans Serif"/>
                <a:cs typeface="Microsoft Sans Serif"/>
              </a:rPr>
              <a:t>c</a:t>
            </a:r>
            <a:r>
              <a:rPr sz="1800" spc="-15" dirty="0">
                <a:latin typeface="Microsoft Sans Serif"/>
                <a:cs typeface="Microsoft Sans Serif"/>
              </a:rPr>
              <a:t>es: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18461" y="3315080"/>
            <a:ext cx="14846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91235" algn="l"/>
              </a:tabLst>
            </a:pPr>
            <a:r>
              <a:rPr sz="2200" spc="-15" dirty="0">
                <a:latin typeface="Symbol"/>
                <a:cs typeface="Symbol"/>
              </a:rPr>
              <a:t>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J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Times New Roman"/>
                <a:cs typeface="Times New Roman"/>
              </a:rPr>
              <a:t>V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5" dirty="0">
                <a:latin typeface="Times New Roman"/>
                <a:cs typeface="Times New Roman"/>
              </a:rPr>
              <a:t>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7568" y="4016120"/>
            <a:ext cx="1703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Coulomb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gauge: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8086" y="4118000"/>
            <a:ext cx="1067435" cy="1046480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  <a:p>
            <a:pPr marR="104139" algn="r">
              <a:lnSpc>
                <a:spcPct val="100000"/>
              </a:lnSpc>
              <a:spcBef>
                <a:spcPts val="1380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7096" y="495680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20570" y="4821173"/>
            <a:ext cx="1289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u="heavy" spc="-34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50104" y="1398777"/>
            <a:ext cx="38989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u="sng" spc="-2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850" u="sng" spc="-3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8351" y="1841118"/>
            <a:ext cx="17780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96950" algn="l"/>
              </a:tabLst>
            </a:pPr>
            <a:r>
              <a:rPr sz="2200" spc="-25" dirty="0">
                <a:latin typeface="Symbol"/>
                <a:cs typeface="Symbol"/>
              </a:rPr>
              <a:t>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Symbol"/>
                <a:cs typeface="Symbol"/>
              </a:rPr>
              <a:t>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110" dirty="0">
                <a:latin typeface="Microsoft Sans Serif"/>
                <a:cs typeface="Microsoft Sans Serif"/>
              </a:rPr>
              <a:t>)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180" dirty="0">
                <a:latin typeface="Symbol"/>
                <a:cs typeface="Symbol"/>
              </a:rPr>
              <a:t>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85" dirty="0">
                <a:latin typeface="Symbol"/>
                <a:cs typeface="Symbol"/>
              </a:rPr>
              <a:t>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35" dirty="0">
                <a:latin typeface="Times New Roman"/>
                <a:cs typeface="Times New Roman"/>
              </a:rPr>
              <a:t>J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12869" y="2409570"/>
            <a:ext cx="5626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50" baseline="-12626" dirty="0">
                <a:latin typeface="Times New Roman"/>
                <a:cs typeface="Times New Roman"/>
              </a:rPr>
              <a:t>0</a:t>
            </a:r>
            <a:r>
              <a:rPr sz="1650" spc="352" baseline="-12626" dirty="0">
                <a:latin typeface="Times New Roman"/>
                <a:cs typeface="Times New Roman"/>
              </a:rPr>
              <a:t> </a:t>
            </a:r>
            <a:r>
              <a:rPr sz="1650" baseline="-12626" dirty="0">
                <a:latin typeface="Times New Roman"/>
                <a:cs typeface="Times New Roman"/>
              </a:rPr>
              <a:t>0</a:t>
            </a:r>
            <a:r>
              <a:rPr sz="1650" spc="292" baseline="-12626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Symbol"/>
                <a:cs typeface="Symbol"/>
              </a:rPr>
              <a:t></a:t>
            </a:r>
            <a:r>
              <a:rPr sz="2200" spc="-2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61101" y="2577211"/>
            <a:ext cx="958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90542" y="2882011"/>
            <a:ext cx="146685" cy="75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225"/>
              </a:lnSpc>
              <a:spcBef>
                <a:spcPts val="105"/>
              </a:spcBef>
            </a:pPr>
            <a:r>
              <a:rPr sz="200" dirty="0">
                <a:latin typeface="Symbol"/>
                <a:cs typeface="Symbol"/>
              </a:rPr>
              <a:t></a:t>
            </a:r>
            <a:r>
              <a:rPr sz="200" dirty="0">
                <a:latin typeface="Times New Roman"/>
                <a:cs typeface="Times New Roman"/>
              </a:rPr>
              <a:t>A</a:t>
            </a:r>
            <a:endParaRPr sz="200">
              <a:latin typeface="Times New Roman"/>
              <a:cs typeface="Times New Roman"/>
            </a:endParaRPr>
          </a:p>
          <a:p>
            <a:pPr marL="12700">
              <a:lnSpc>
                <a:spcPts val="165"/>
              </a:lnSpc>
            </a:pPr>
            <a:r>
              <a:rPr sz="150" dirty="0">
                <a:latin typeface="Times New Roman"/>
                <a:cs typeface="Times New Roman"/>
              </a:rPr>
              <a:t>E</a:t>
            </a:r>
            <a:r>
              <a:rPr sz="150" spc="-15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Symbol"/>
                <a:cs typeface="Symbol"/>
              </a:rPr>
              <a:t></a:t>
            </a:r>
            <a:r>
              <a:rPr sz="150" spc="-5" dirty="0">
                <a:latin typeface="Times New Roman"/>
                <a:cs typeface="Times New Roman"/>
              </a:rPr>
              <a:t> </a:t>
            </a:r>
            <a:r>
              <a:rPr sz="150" spc="-5" dirty="0">
                <a:latin typeface="Symbol"/>
                <a:cs typeface="Symbol"/>
              </a:rPr>
              <a:t></a:t>
            </a:r>
            <a:r>
              <a:rPr sz="150" spc="5" dirty="0">
                <a:latin typeface="Symbol"/>
                <a:cs typeface="Symbol"/>
              </a:rPr>
              <a:t></a:t>
            </a:r>
            <a:r>
              <a:rPr sz="150" dirty="0">
                <a:latin typeface="Times New Roman"/>
                <a:cs typeface="Times New Roman"/>
              </a:rPr>
              <a:t>V</a:t>
            </a:r>
            <a:r>
              <a:rPr sz="150" spc="-20" dirty="0">
                <a:latin typeface="Times New Roman"/>
                <a:cs typeface="Times New Roman"/>
              </a:rPr>
              <a:t> </a:t>
            </a:r>
            <a:r>
              <a:rPr sz="150" dirty="0">
                <a:latin typeface="Symbol"/>
                <a:cs typeface="Symbol"/>
              </a:rPr>
              <a:t></a:t>
            </a:r>
            <a:endParaRPr sz="150">
              <a:latin typeface="Symbol"/>
              <a:cs typeface="Symbo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91889" y="2923666"/>
            <a:ext cx="32384" cy="1905"/>
          </a:xfrm>
          <a:custGeom>
            <a:avLst/>
            <a:gdLst/>
            <a:ahLst/>
            <a:cxnLst/>
            <a:rect l="l" t="t" r="r" b="b"/>
            <a:pathLst>
              <a:path w="32385" h="1905">
                <a:moveTo>
                  <a:pt x="32003" y="0"/>
                </a:moveTo>
                <a:lnTo>
                  <a:pt x="0" y="0"/>
                </a:lnTo>
                <a:lnTo>
                  <a:pt x="0" y="1524"/>
                </a:lnTo>
                <a:lnTo>
                  <a:pt x="32003" y="1524"/>
                </a:lnTo>
                <a:lnTo>
                  <a:pt x="32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360289" y="3164204"/>
            <a:ext cx="2406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90542" y="3661028"/>
            <a:ext cx="11982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B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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76242" y="4709921"/>
            <a:ext cx="697865" cy="544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205" algn="ctr">
              <a:lnSpc>
                <a:spcPct val="100000"/>
              </a:lnSpc>
              <a:spcBef>
                <a:spcPts val="95"/>
              </a:spcBef>
            </a:pPr>
            <a:r>
              <a:rPr sz="2200" spc="-5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  <a:p>
            <a:pPr marL="114300" algn="ctr">
              <a:lnSpc>
                <a:spcPct val="100000"/>
              </a:lnSpc>
            </a:pPr>
            <a:r>
              <a:rPr sz="650" spc="-15" dirty="0">
                <a:latin typeface="Symbol"/>
                <a:cs typeface="Symbol"/>
              </a:rPr>
              <a:t></a:t>
            </a:r>
            <a:r>
              <a:rPr sz="650" spc="-15" dirty="0">
                <a:latin typeface="Microsoft Sans Serif"/>
                <a:cs typeface="Microsoft Sans Serif"/>
              </a:rPr>
              <a:t>(</a:t>
            </a:r>
            <a:r>
              <a:rPr sz="650" spc="-15" dirty="0">
                <a:latin typeface="Times New Roman"/>
                <a:cs typeface="Times New Roman"/>
              </a:rPr>
              <a:t>r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10" dirty="0">
                <a:latin typeface="Microsoft Sans Serif"/>
                <a:cs typeface="Microsoft Sans Serif"/>
              </a:rPr>
              <a:t>,</a:t>
            </a:r>
            <a:r>
              <a:rPr sz="650" spc="-25" dirty="0">
                <a:latin typeface="Microsoft Sans Serif"/>
                <a:cs typeface="Microsoft Sans Serif"/>
              </a:rPr>
              <a:t> </a:t>
            </a:r>
            <a:r>
              <a:rPr sz="650" spc="-10" dirty="0">
                <a:latin typeface="Times New Roman"/>
                <a:cs typeface="Times New Roman"/>
              </a:rPr>
              <a:t>t</a:t>
            </a:r>
            <a:r>
              <a:rPr sz="650" spc="-10" dirty="0">
                <a:latin typeface="Microsoft Sans Serif"/>
                <a:cs typeface="Microsoft Sans Serif"/>
              </a:rPr>
              <a:t>)</a:t>
            </a:r>
            <a:endParaRPr sz="6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  <a:tabLst>
                <a:tab pos="350520" algn="l"/>
                <a:tab pos="684530" algn="l"/>
              </a:tabLst>
            </a:pPr>
            <a:r>
              <a:rPr sz="100" spc="-5" dirty="0">
                <a:solidFill>
                  <a:srgbClr val="FFFFFF"/>
                </a:solidFill>
                <a:latin typeface="Times New Roman"/>
                <a:cs typeface="Times New Roman"/>
              </a:rPr>
              <a:t> 	R	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12104" y="4869941"/>
            <a:ext cx="135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easy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solve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77278" y="4796789"/>
            <a:ext cx="21590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-130" dirty="0">
                <a:latin typeface="Times New Roman"/>
                <a:cs typeface="Times New Roman"/>
              </a:rPr>
              <a:t>V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48892" y="5410961"/>
            <a:ext cx="67310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" dirty="0">
                <a:latin typeface="Symbol"/>
                <a:cs typeface="Symbol"/>
              </a:rPr>
              <a:t></a:t>
            </a:r>
            <a:endParaRPr sz="4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97838" y="5410961"/>
            <a:ext cx="159385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" dirty="0">
                <a:latin typeface="Times New Roman"/>
                <a:cs typeface="Times New Roman"/>
              </a:rPr>
              <a:t>V </a:t>
            </a:r>
            <a:r>
              <a:rPr sz="450" dirty="0">
                <a:latin typeface="Symbol"/>
                <a:cs typeface="Symbol"/>
              </a:rPr>
              <a:t></a:t>
            </a:r>
            <a:r>
              <a:rPr sz="450" spc="-5" dirty="0">
                <a:latin typeface="Times New Roman"/>
                <a:cs typeface="Times New Roman"/>
              </a:rPr>
              <a:t> </a:t>
            </a:r>
            <a:r>
              <a:rPr sz="450" dirty="0">
                <a:latin typeface="Symbol"/>
                <a:cs typeface="Symbol"/>
              </a:rPr>
              <a:t></a:t>
            </a:r>
            <a:endParaRPr sz="4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92554" y="5406882"/>
            <a:ext cx="481330" cy="527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135"/>
              </a:spcBef>
            </a:pPr>
            <a:r>
              <a:rPr sz="450" dirty="0">
                <a:latin typeface="Symbol"/>
                <a:cs typeface="Symbol"/>
              </a:rPr>
              <a:t></a:t>
            </a:r>
            <a:endParaRPr sz="4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65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650" u="sng" spc="-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65019" y="5412485"/>
            <a:ext cx="131445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" dirty="0">
                <a:latin typeface="Times New Roman"/>
                <a:cs typeface="Times New Roman"/>
              </a:rPr>
              <a:t>V r</a:t>
            </a:r>
            <a:r>
              <a:rPr sz="450" spc="-5" dirty="0">
                <a:latin typeface="Times New Roman"/>
                <a:cs typeface="Times New Roman"/>
              </a:rPr>
              <a:t> </a:t>
            </a:r>
            <a:r>
              <a:rPr sz="450" dirty="0">
                <a:latin typeface="Times New Roman"/>
                <a:cs typeface="Times New Roman"/>
              </a:rPr>
              <a:t>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79826" y="5148833"/>
            <a:ext cx="5403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dirty="0">
                <a:latin typeface="Microsoft Sans Serif"/>
                <a:cs typeface="Microsoft Sans Serif"/>
              </a:rPr>
              <a:t>(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,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Microsoft Sans Serif"/>
                <a:cs typeface="Microsoft Sans Serif"/>
              </a:rPr>
              <a:t>)</a:t>
            </a:r>
            <a:r>
              <a:rPr sz="2150" spc="-100" dirty="0">
                <a:latin typeface="Microsoft Sans Serif"/>
                <a:cs typeface="Microsoft Sans Serif"/>
              </a:rPr>
              <a:t> </a:t>
            </a:r>
            <a:r>
              <a:rPr sz="900" baseline="37037" dirty="0">
                <a:latin typeface="Symbol"/>
                <a:cs typeface="Symbol"/>
              </a:rPr>
              <a:t></a:t>
            </a:r>
            <a:endParaRPr sz="900" baseline="37037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82619" y="5316473"/>
            <a:ext cx="220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aseline="-32407" dirty="0">
                <a:latin typeface="Times New Roman"/>
                <a:cs typeface="Times New Roman"/>
              </a:rPr>
              <a:t>0</a:t>
            </a:r>
            <a:r>
              <a:rPr sz="1800" spc="67" baseline="-32407" dirty="0">
                <a:latin typeface="Times New Roman"/>
                <a:cs typeface="Times New Roman"/>
              </a:rPr>
              <a:t> </a:t>
            </a:r>
            <a:r>
              <a:rPr sz="450" dirty="0">
                <a:latin typeface="Symbol"/>
                <a:cs typeface="Symbol"/>
              </a:rPr>
              <a:t></a:t>
            </a:r>
            <a:endParaRPr sz="45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72380" y="5406882"/>
            <a:ext cx="365125" cy="527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35"/>
              </a:spcBef>
            </a:pPr>
            <a:r>
              <a:rPr sz="450" dirty="0">
                <a:latin typeface="Times New Roman"/>
                <a:cs typeface="Times New Roman"/>
              </a:rPr>
              <a:t>d</a:t>
            </a:r>
            <a:r>
              <a:rPr sz="450" dirty="0">
                <a:latin typeface="Symbol"/>
                <a:cs typeface="Symbol"/>
              </a:rPr>
              <a:t></a:t>
            </a:r>
            <a:endParaRPr sz="4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650" u="sng" spc="-114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650" i="1" u="sng" spc="-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54904" y="5214365"/>
            <a:ext cx="793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Symbol"/>
                <a:cs typeface="Symbol"/>
              </a:rPr>
              <a:t>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76727" y="5214365"/>
            <a:ext cx="534670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46405" algn="l"/>
              </a:tabLst>
            </a:pPr>
            <a:r>
              <a:rPr sz="100" spc="-5" dirty="0">
                <a:solidFill>
                  <a:srgbClr val="FFFFFF"/>
                </a:solidFill>
                <a:latin typeface="Times New Roman"/>
                <a:cs typeface="Times New Roman"/>
              </a:rPr>
              <a:t> 	4</a:t>
            </a:r>
            <a:r>
              <a:rPr sz="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" spc="-25" dirty="0">
                <a:solidFill>
                  <a:srgbClr val="FFFFFF"/>
                </a:solidFill>
                <a:latin typeface="Symbol"/>
                <a:cs typeface="Symbol"/>
              </a:rPr>
              <a:t></a:t>
            </a:r>
            <a:r>
              <a:rPr sz="100" spc="-5" dirty="0">
                <a:solidFill>
                  <a:srgbClr val="FFFFFF"/>
                </a:solidFill>
                <a:latin typeface="Symbol"/>
                <a:cs typeface="Symbol"/>
              </a:rPr>
              <a:t></a:t>
            </a:r>
            <a:r>
              <a:rPr sz="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74589" y="6093967"/>
            <a:ext cx="154495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160" dirty="0">
                <a:latin typeface="Microsoft Sans Serif"/>
                <a:cs typeface="Microsoft Sans Serif"/>
              </a:rPr>
              <a:t>d</a:t>
            </a:r>
            <a:r>
              <a:rPr sz="1800" spc="-55" dirty="0">
                <a:latin typeface="Microsoft Sans Serif"/>
                <a:cs typeface="Microsoft Sans Serif"/>
              </a:rPr>
              <a:t>i</a:t>
            </a:r>
            <a:r>
              <a:rPr sz="1800" spc="-75" dirty="0">
                <a:latin typeface="Microsoft Sans Serif"/>
                <a:cs typeface="Microsoft Sans Serif"/>
              </a:rPr>
              <a:t>ff</a:t>
            </a:r>
            <a:r>
              <a:rPr sz="1800" spc="-70" dirty="0">
                <a:latin typeface="Microsoft Sans Serif"/>
                <a:cs typeface="Microsoft Sans Serif"/>
              </a:rPr>
              <a:t>i</a:t>
            </a:r>
            <a:r>
              <a:rPr sz="1800" spc="-140" dirty="0">
                <a:latin typeface="Microsoft Sans Serif"/>
                <a:cs typeface="Microsoft Sans Serif"/>
              </a:rPr>
              <a:t>c</a:t>
            </a:r>
            <a:r>
              <a:rPr sz="1800" spc="-150" dirty="0">
                <a:latin typeface="Microsoft Sans Serif"/>
                <a:cs typeface="Microsoft Sans Serif"/>
              </a:rPr>
              <a:t>u</a:t>
            </a:r>
            <a:r>
              <a:rPr sz="1800" spc="-70" dirty="0">
                <a:latin typeface="Microsoft Sans Serif"/>
                <a:cs typeface="Microsoft Sans Serif"/>
              </a:rPr>
              <a:t>l</a:t>
            </a:r>
            <a:r>
              <a:rPr sz="1800" spc="-80" dirty="0">
                <a:latin typeface="Microsoft Sans Serif"/>
                <a:cs typeface="Microsoft Sans Serif"/>
              </a:rPr>
              <a:t>t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75" dirty="0">
                <a:latin typeface="Microsoft Sans Serif"/>
                <a:cs typeface="Microsoft Sans Serif"/>
              </a:rPr>
              <a:t>t</a:t>
            </a:r>
            <a:r>
              <a:rPr sz="1800" spc="-155" dirty="0">
                <a:latin typeface="Microsoft Sans Serif"/>
                <a:cs typeface="Microsoft Sans Serif"/>
              </a:rPr>
              <a:t>o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40" dirty="0">
                <a:latin typeface="Microsoft Sans Serif"/>
                <a:cs typeface="Microsoft Sans Serif"/>
              </a:rPr>
              <a:t>so</a:t>
            </a:r>
            <a:r>
              <a:rPr sz="1800" spc="-70" dirty="0">
                <a:latin typeface="Microsoft Sans Serif"/>
                <a:cs typeface="Microsoft Sans Serif"/>
              </a:rPr>
              <a:t>l</a:t>
            </a:r>
            <a:r>
              <a:rPr sz="1800" spc="-140" dirty="0">
                <a:latin typeface="Microsoft Sans Serif"/>
                <a:cs typeface="Microsoft Sans Serif"/>
              </a:rPr>
              <a:t>v</a:t>
            </a:r>
            <a:r>
              <a:rPr sz="1800" spc="-120" dirty="0">
                <a:latin typeface="Microsoft Sans Serif"/>
                <a:cs typeface="Microsoft Sans Serif"/>
              </a:rPr>
              <a:t>e</a:t>
            </a:r>
            <a:r>
              <a:rPr sz="2250" spc="-235" dirty="0">
                <a:latin typeface="Times New Roman"/>
                <a:cs typeface="Times New Roman"/>
              </a:rPr>
              <a:t>A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5480" y="5881254"/>
            <a:ext cx="1032510" cy="581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spc="-160" dirty="0">
                <a:latin typeface="Times New Roman"/>
                <a:cs typeface="Times New Roman"/>
              </a:rPr>
              <a:t>2</a:t>
            </a:r>
            <a:r>
              <a:rPr sz="1550" b="1" spc="-75" dirty="0">
                <a:latin typeface="Times New Roman"/>
                <a:cs typeface="Times New Roman"/>
              </a:rPr>
              <a:t> </a:t>
            </a:r>
            <a:r>
              <a:rPr sz="3450" i="1" spc="-434" dirty="0">
                <a:latin typeface="Times New Roman"/>
                <a:cs typeface="Times New Roman"/>
              </a:rPr>
              <a:t>A</a:t>
            </a:r>
            <a:r>
              <a:rPr sz="3450" i="1" spc="-545" dirty="0">
                <a:latin typeface="Times New Roman"/>
                <a:cs typeface="Times New Roman"/>
              </a:rPr>
              <a:t> </a:t>
            </a:r>
            <a:r>
              <a:rPr sz="3450" spc="-390" dirty="0">
                <a:latin typeface="Symbol"/>
                <a:cs typeface="Symbol"/>
              </a:rPr>
              <a:t></a:t>
            </a:r>
            <a:r>
              <a:rPr sz="3650" spc="-515" dirty="0">
                <a:latin typeface="Symbol"/>
                <a:cs typeface="Symbol"/>
              </a:rPr>
              <a:t></a:t>
            </a:r>
            <a:r>
              <a:rPr sz="3650" spc="-225" dirty="0">
                <a:latin typeface="Times New Roman"/>
                <a:cs typeface="Times New Roman"/>
              </a:rPr>
              <a:t> </a:t>
            </a:r>
            <a:r>
              <a:rPr sz="3650" spc="-395" dirty="0">
                <a:latin typeface="Symbol"/>
                <a:cs typeface="Symbol"/>
              </a:rPr>
              <a:t></a:t>
            </a:r>
            <a:endParaRPr sz="365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86153" y="6374383"/>
            <a:ext cx="948055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325" b="1" spc="-7" baseline="-14336" dirty="0">
                <a:latin typeface="Times New Roman"/>
                <a:cs typeface="Times New Roman"/>
              </a:rPr>
              <a:t>0  0</a:t>
            </a:r>
            <a:r>
              <a:rPr sz="2325" b="1" baseline="-14336" dirty="0">
                <a:latin typeface="Times New Roman"/>
                <a:cs typeface="Times New Roman"/>
              </a:rPr>
              <a:t> </a:t>
            </a:r>
            <a:r>
              <a:rPr sz="2325" b="1" spc="157" baseline="-14336" dirty="0">
                <a:latin typeface="Times New Roman"/>
                <a:cs typeface="Times New Roman"/>
              </a:rPr>
              <a:t> </a:t>
            </a:r>
            <a:r>
              <a:rPr sz="3450" spc="-245" dirty="0">
                <a:latin typeface="Symbol"/>
                <a:cs typeface="Symbol"/>
              </a:rPr>
              <a:t></a:t>
            </a:r>
            <a:r>
              <a:rPr sz="3450" i="1" spc="-140" dirty="0">
                <a:latin typeface="Times New Roman"/>
                <a:cs typeface="Times New Roman"/>
              </a:rPr>
              <a:t>t</a:t>
            </a:r>
            <a:r>
              <a:rPr sz="3450" i="1" spc="-125" dirty="0">
                <a:latin typeface="Times New Roman"/>
                <a:cs typeface="Times New Roman"/>
              </a:rPr>
              <a:t> </a:t>
            </a:r>
            <a:r>
              <a:rPr sz="1500" b="1" spc="-114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25954" y="5881254"/>
            <a:ext cx="2171065" cy="1050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450" spc="-350" dirty="0">
                <a:latin typeface="Symbol"/>
                <a:cs typeface="Symbol"/>
              </a:rPr>
              <a:t></a:t>
            </a:r>
            <a:r>
              <a:rPr sz="3450" spc="-160" dirty="0">
                <a:latin typeface="Times New Roman"/>
                <a:cs typeface="Times New Roman"/>
              </a:rPr>
              <a:t> </a:t>
            </a:r>
            <a:r>
              <a:rPr sz="3450" spc="-340" dirty="0">
                <a:latin typeface="Symbol"/>
                <a:cs typeface="Symbol"/>
              </a:rPr>
              <a:t></a:t>
            </a:r>
            <a:r>
              <a:rPr sz="3650" spc="-484" dirty="0">
                <a:latin typeface="Symbol"/>
                <a:cs typeface="Symbol"/>
              </a:rPr>
              <a:t></a:t>
            </a:r>
            <a:r>
              <a:rPr sz="3650" spc="-210" dirty="0">
                <a:latin typeface="Times New Roman"/>
                <a:cs typeface="Times New Roman"/>
              </a:rPr>
              <a:t> </a:t>
            </a:r>
            <a:r>
              <a:rPr sz="3450" i="1" spc="-275" dirty="0">
                <a:latin typeface="Times New Roman"/>
                <a:cs typeface="Times New Roman"/>
              </a:rPr>
              <a:t>J</a:t>
            </a:r>
            <a:r>
              <a:rPr sz="3450" i="1" spc="-155" dirty="0">
                <a:latin typeface="Times New Roman"/>
                <a:cs typeface="Times New Roman"/>
              </a:rPr>
              <a:t> </a:t>
            </a:r>
            <a:r>
              <a:rPr sz="3450" spc="-350" dirty="0">
                <a:latin typeface="Symbol"/>
                <a:cs typeface="Symbol"/>
              </a:rPr>
              <a:t></a:t>
            </a:r>
            <a:r>
              <a:rPr sz="3650" spc="-484" dirty="0">
                <a:latin typeface="Symbol"/>
                <a:cs typeface="Symbol"/>
              </a:rPr>
              <a:t></a:t>
            </a:r>
            <a:r>
              <a:rPr sz="3650" spc="-200" dirty="0">
                <a:latin typeface="Times New Roman"/>
                <a:cs typeface="Times New Roman"/>
              </a:rPr>
              <a:t> </a:t>
            </a:r>
            <a:r>
              <a:rPr sz="3650" spc="-370" dirty="0">
                <a:latin typeface="Symbol"/>
                <a:cs typeface="Symbol"/>
              </a:rPr>
              <a:t></a:t>
            </a:r>
            <a:r>
              <a:rPr sz="3650" spc="-204" dirty="0">
                <a:latin typeface="Times New Roman"/>
                <a:cs typeface="Times New Roman"/>
              </a:rPr>
              <a:t> </a:t>
            </a:r>
            <a:r>
              <a:rPr sz="3450" spc="-450" dirty="0">
                <a:latin typeface="Symbol"/>
                <a:cs typeface="Symbol"/>
              </a:rPr>
              <a:t></a:t>
            </a:r>
            <a:r>
              <a:rPr sz="3450" spc="-210" dirty="0">
                <a:latin typeface="Times New Roman"/>
                <a:cs typeface="Times New Roman"/>
              </a:rPr>
              <a:t>(</a:t>
            </a:r>
            <a:endParaRPr sz="3450">
              <a:latin typeface="Times New Roman"/>
              <a:cs typeface="Times New Roman"/>
            </a:endParaRPr>
          </a:p>
          <a:p>
            <a:pPr marL="777875">
              <a:lnSpc>
                <a:spcPct val="100000"/>
              </a:lnSpc>
              <a:spcBef>
                <a:spcPts val="1835"/>
              </a:spcBef>
              <a:tabLst>
                <a:tab pos="1524635" algn="l"/>
              </a:tabLst>
            </a:pPr>
            <a:r>
              <a:rPr sz="1550" b="1" spc="-5" dirty="0">
                <a:latin typeface="Times New Roman"/>
                <a:cs typeface="Times New Roman"/>
              </a:rPr>
              <a:t>0	0</a:t>
            </a:r>
            <a:r>
              <a:rPr sz="1550" b="1" spc="325" dirty="0">
                <a:latin typeface="Times New Roman"/>
                <a:cs typeface="Times New Roman"/>
              </a:rPr>
              <a:t> </a:t>
            </a:r>
            <a:r>
              <a:rPr sz="1550" b="1" spc="-5" dirty="0">
                <a:latin typeface="Times New Roman"/>
                <a:cs typeface="Times New Roman"/>
              </a:rPr>
              <a:t>0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98289" y="6374383"/>
            <a:ext cx="518795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spc="-130" dirty="0">
                <a:latin typeface="Symbol"/>
                <a:cs typeface="Symbol"/>
              </a:rPr>
              <a:t></a:t>
            </a:r>
            <a:r>
              <a:rPr sz="3450" i="1" spc="-75" dirty="0">
                <a:latin typeface="Times New Roman"/>
                <a:cs typeface="Times New Roman"/>
              </a:rPr>
              <a:t>t</a:t>
            </a:r>
            <a:r>
              <a:rPr sz="3450" i="1" spc="-335" dirty="0">
                <a:latin typeface="Times New Roman"/>
                <a:cs typeface="Times New Roman"/>
              </a:rPr>
              <a:t> </a:t>
            </a:r>
            <a:r>
              <a:rPr sz="3975" baseline="-3144" dirty="0">
                <a:latin typeface="Times New Roman"/>
                <a:cs typeface="Times New Roman"/>
              </a:rPr>
              <a:t>)</a:t>
            </a:r>
            <a:endParaRPr sz="3975" baseline="-3144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32308" y="6490208"/>
            <a:ext cx="26606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dirty="0">
                <a:latin typeface="Symbol"/>
                <a:cs typeface="Symbol"/>
              </a:rPr>
              <a:t></a:t>
            </a:r>
            <a:endParaRPr sz="26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6729" y="3270250"/>
            <a:ext cx="227330" cy="571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005579" y="2510789"/>
            <a:ext cx="151130" cy="161925"/>
          </a:xfrm>
          <a:custGeom>
            <a:avLst/>
            <a:gdLst/>
            <a:ahLst/>
            <a:cxnLst/>
            <a:rect l="l" t="t" r="r" b="b"/>
            <a:pathLst>
              <a:path w="151129" h="161925">
                <a:moveTo>
                  <a:pt x="4445" y="0"/>
                </a:moveTo>
                <a:lnTo>
                  <a:pt x="4445" y="161925"/>
                </a:lnTo>
              </a:path>
              <a:path w="151129" h="161925">
                <a:moveTo>
                  <a:pt x="0" y="157480"/>
                </a:moveTo>
                <a:lnTo>
                  <a:pt x="151130" y="157480"/>
                </a:lnTo>
              </a:path>
              <a:path w="151129" h="161925">
                <a:moveTo>
                  <a:pt x="0" y="5080"/>
                </a:moveTo>
                <a:lnTo>
                  <a:pt x="151130" y="5080"/>
                </a:lnTo>
              </a:path>
              <a:path w="151129" h="161925">
                <a:moveTo>
                  <a:pt x="146050" y="0"/>
                </a:moveTo>
                <a:lnTo>
                  <a:pt x="146050" y="16192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1734" y="3328670"/>
            <a:ext cx="226060" cy="571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150359" y="3207385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4">
                <a:moveTo>
                  <a:pt x="0" y="0"/>
                </a:moveTo>
                <a:lnTo>
                  <a:pt x="0" y="16065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5579" y="3207385"/>
            <a:ext cx="149860" cy="160655"/>
          </a:xfrm>
          <a:custGeom>
            <a:avLst/>
            <a:gdLst/>
            <a:ahLst/>
            <a:cxnLst/>
            <a:rect l="l" t="t" r="r" b="b"/>
            <a:pathLst>
              <a:path w="149860" h="160654">
                <a:moveTo>
                  <a:pt x="4445" y="0"/>
                </a:moveTo>
                <a:lnTo>
                  <a:pt x="4445" y="160654"/>
                </a:lnTo>
              </a:path>
              <a:path w="149860" h="160654">
                <a:moveTo>
                  <a:pt x="0" y="4444"/>
                </a:moveTo>
                <a:lnTo>
                  <a:pt x="149860" y="4444"/>
                </a:lnTo>
              </a:path>
              <a:path w="149860" h="160654">
                <a:moveTo>
                  <a:pt x="0" y="156844"/>
                </a:moveTo>
                <a:lnTo>
                  <a:pt x="149860" y="15684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0940" y="4208780"/>
            <a:ext cx="337819" cy="571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595879" y="5653404"/>
            <a:ext cx="151765" cy="0"/>
          </a:xfrm>
          <a:custGeom>
            <a:avLst/>
            <a:gdLst/>
            <a:ahLst/>
            <a:cxnLst/>
            <a:rect l="l" t="t" r="r" b="b"/>
            <a:pathLst>
              <a:path w="151764">
                <a:moveTo>
                  <a:pt x="0" y="0"/>
                </a:moveTo>
                <a:lnTo>
                  <a:pt x="1517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95879" y="5496559"/>
            <a:ext cx="151765" cy="161925"/>
          </a:xfrm>
          <a:custGeom>
            <a:avLst/>
            <a:gdLst/>
            <a:ahLst/>
            <a:cxnLst/>
            <a:rect l="l" t="t" r="r" b="b"/>
            <a:pathLst>
              <a:path w="151764" h="161925">
                <a:moveTo>
                  <a:pt x="0" y="4444"/>
                </a:moveTo>
                <a:lnTo>
                  <a:pt x="151764" y="4444"/>
                </a:lnTo>
              </a:path>
              <a:path w="151764" h="161925">
                <a:moveTo>
                  <a:pt x="5080" y="0"/>
                </a:moveTo>
                <a:lnTo>
                  <a:pt x="5080" y="161924"/>
                </a:lnTo>
              </a:path>
              <a:path w="151764" h="161925">
                <a:moveTo>
                  <a:pt x="147319" y="0"/>
                </a:moveTo>
                <a:lnTo>
                  <a:pt x="147319" y="16192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6934" y="4833620"/>
            <a:ext cx="160020" cy="16192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32308" y="14732"/>
            <a:ext cx="1764664" cy="95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Microsoft Sans Serif"/>
                <a:cs typeface="Microsoft Sans Serif"/>
              </a:rPr>
              <a:t>10.1.3</a:t>
            </a:r>
            <a:r>
              <a:rPr sz="3200" spc="-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(2)</a:t>
            </a:r>
            <a:endParaRPr sz="3200">
              <a:latin typeface="Microsoft Sans Serif"/>
              <a:cs typeface="Microsoft Sans Serif"/>
            </a:endParaRPr>
          </a:p>
          <a:p>
            <a:pPr marL="62865">
              <a:lnSpc>
                <a:spcPct val="100000"/>
              </a:lnSpc>
              <a:spcBef>
                <a:spcPts val="1285"/>
              </a:spcBef>
            </a:pPr>
            <a:r>
              <a:rPr sz="1800" spc="-5" dirty="0">
                <a:latin typeface="Microsoft Sans Serif"/>
                <a:cs typeface="Microsoft Sans Serif"/>
              </a:rPr>
              <a:t>Lorentz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gauge: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18614" y="1301242"/>
            <a:ext cx="1183005" cy="418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1875"/>
              </a:lnSpc>
              <a:spcBef>
                <a:spcPts val="95"/>
              </a:spcBef>
            </a:pPr>
            <a:r>
              <a:rPr sz="1875" spc="-7" baseline="-15555" dirty="0">
                <a:latin typeface="Symbol"/>
                <a:cs typeface="Symbol"/>
              </a:rPr>
              <a:t></a:t>
            </a:r>
            <a:r>
              <a:rPr sz="1875" spc="-7" baseline="-15555" dirty="0">
                <a:latin typeface="Times New Roman"/>
                <a:cs typeface="Times New Roman"/>
              </a:rPr>
              <a:t> </a:t>
            </a:r>
            <a:r>
              <a:rPr sz="1875" spc="-7" baseline="-15555" dirty="0">
                <a:latin typeface="Symbol"/>
                <a:cs typeface="Symbol"/>
              </a:rPr>
              <a:t></a:t>
            </a:r>
            <a:r>
              <a:rPr sz="1875" spc="-150" baseline="-15555" dirty="0">
                <a:latin typeface="Times New Roman"/>
                <a:cs typeface="Times New Roman"/>
              </a:rPr>
              <a:t> </a:t>
            </a:r>
            <a:r>
              <a:rPr sz="2025" baseline="-14403" dirty="0">
                <a:latin typeface="Times New Roman"/>
                <a:cs typeface="Times New Roman"/>
              </a:rPr>
              <a:t>A  </a:t>
            </a:r>
            <a:r>
              <a:rPr sz="2025" spc="-247" baseline="-14403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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</a:t>
            </a:r>
            <a:r>
              <a:rPr sz="1600" spc="-5" dirty="0">
                <a:latin typeface="Symbol"/>
                <a:cs typeface="Symbol"/>
              </a:rPr>
              <a:t>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</a:t>
            </a:r>
            <a:endParaRPr sz="1600">
              <a:latin typeface="Symbol"/>
              <a:cs typeface="Symbol"/>
            </a:endParaRPr>
          </a:p>
          <a:p>
            <a:pPr marR="30480" algn="r">
              <a:lnSpc>
                <a:spcPts val="1215"/>
              </a:lnSpc>
              <a:tabLst>
                <a:tab pos="214629" algn="l"/>
              </a:tabLst>
            </a:pPr>
            <a:r>
              <a:rPr sz="1050" dirty="0">
                <a:latin typeface="Times New Roman"/>
                <a:cs typeface="Times New Roman"/>
              </a:rPr>
              <a:t>0	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1168" y="2139822"/>
            <a:ext cx="11683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61361" y="2100198"/>
            <a:ext cx="10033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24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4196" y="2145919"/>
            <a:ext cx="164973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0835" algn="l"/>
                <a:tab pos="1272540" algn="l"/>
              </a:tabLst>
            </a:pPr>
            <a:r>
              <a:rPr sz="2700" spc="-67" baseline="1543" dirty="0">
                <a:latin typeface="Symbol"/>
                <a:cs typeface="Symbol"/>
              </a:rPr>
              <a:t></a:t>
            </a:r>
            <a:r>
              <a:rPr sz="2700" spc="-67" baseline="1543" dirty="0"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Times New Roman"/>
                <a:cs typeface="Times New Roman"/>
              </a:rPr>
              <a:t>A</a:t>
            </a:r>
            <a:r>
              <a:rPr sz="1800" spc="45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</a:t>
            </a:r>
            <a:r>
              <a:rPr sz="2150" spc="5" dirty="0">
                <a:latin typeface="Times New Roman"/>
                <a:cs typeface="Times New Roman"/>
              </a:rPr>
              <a:t> </a:t>
            </a:r>
            <a:r>
              <a:rPr sz="2150" spc="-10" dirty="0">
                <a:latin typeface="Symbol"/>
                <a:cs typeface="Symbol"/>
              </a:rPr>
              <a:t></a:t>
            </a:r>
            <a:r>
              <a:rPr sz="2150" spc="-10" dirty="0">
                <a:latin typeface="Times New Roman"/>
                <a:cs typeface="Times New Roman"/>
              </a:rPr>
              <a:t>	</a:t>
            </a:r>
            <a:r>
              <a:rPr sz="2925" u="sng" spc="-427" baseline="2849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925" u="sng" spc="494" baseline="284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825" u="sng" spc="-847" baseline="217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endParaRPr sz="3825" baseline="2178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5498" y="1894459"/>
            <a:ext cx="69151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650" dirty="0">
                <a:latin typeface="Symbol"/>
                <a:cs typeface="Symbol"/>
              </a:rPr>
              <a:t></a:t>
            </a:r>
            <a:r>
              <a:rPr sz="3900" spc="-290" dirty="0">
                <a:latin typeface="Times New Roman"/>
                <a:cs typeface="Times New Roman"/>
              </a:rPr>
              <a:t> </a:t>
            </a:r>
            <a:r>
              <a:rPr sz="3900" spc="-665" dirty="0">
                <a:latin typeface="Symbol"/>
                <a:cs typeface="Symbol"/>
              </a:rPr>
              <a:t></a:t>
            </a:r>
            <a:endParaRPr sz="39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76727" y="1153413"/>
            <a:ext cx="442595" cy="1057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5"/>
              </a:spcBef>
            </a:pPr>
            <a:r>
              <a:rPr sz="1700" u="sng" spc="-6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700" spc="75" dirty="0">
                <a:latin typeface="Times New Roman"/>
                <a:cs typeface="Times New Roman"/>
              </a:rPr>
              <a:t> </a:t>
            </a:r>
            <a:r>
              <a:rPr sz="2550" u="sng" spc="-225" baseline="163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550" baseline="1633">
              <a:latin typeface="Times New Roman"/>
              <a:cs typeface="Times New Roman"/>
            </a:endParaRPr>
          </a:p>
          <a:p>
            <a:pPr marL="127000">
              <a:lnSpc>
                <a:spcPts val="1490"/>
              </a:lnSpc>
              <a:tabLst>
                <a:tab pos="381000" algn="l"/>
              </a:tabLst>
            </a:pPr>
            <a:r>
              <a:rPr sz="1250" spc="-5" dirty="0">
                <a:latin typeface="Symbol"/>
                <a:cs typeface="Symbol"/>
              </a:rPr>
              <a:t></a:t>
            </a:r>
            <a:r>
              <a:rPr sz="1250" spc="-5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  <a:p>
            <a:pPr marL="196850">
              <a:lnSpc>
                <a:spcPct val="100000"/>
              </a:lnSpc>
              <a:spcBef>
                <a:spcPts val="819"/>
              </a:spcBef>
            </a:pPr>
            <a:r>
              <a:rPr sz="3250" spc="-484" dirty="0">
                <a:latin typeface="Symbol"/>
                <a:cs typeface="Symbol"/>
              </a:rPr>
              <a:t>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04386" y="2135251"/>
            <a:ext cx="11366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00" dirty="0">
                <a:latin typeface="Symbol"/>
                <a:cs typeface="Symbol"/>
              </a:rPr>
              <a:t>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40734" y="1966538"/>
            <a:ext cx="145415" cy="902969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875"/>
              </a:spcBef>
            </a:pPr>
            <a:r>
              <a:rPr sz="3250" spc="-385" dirty="0">
                <a:latin typeface="Times New Roman"/>
                <a:cs typeface="Times New Roman"/>
              </a:rPr>
              <a:t>J</a:t>
            </a:r>
            <a:endParaRPr sz="3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550" spc="-5" dirty="0">
                <a:latin typeface="Symbol"/>
                <a:cs typeface="Symbol"/>
              </a:rPr>
              <a:t>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2712" y="2609306"/>
            <a:ext cx="799465" cy="70929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R="54610" algn="r">
              <a:lnSpc>
                <a:spcPct val="100000"/>
              </a:lnSpc>
              <a:spcBef>
                <a:spcPts val="605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800" spc="-5" dirty="0">
                <a:latin typeface="Times New Roman"/>
                <a:cs typeface="Times New Roman"/>
              </a:rPr>
              <a:t>V</a:t>
            </a:r>
            <a:r>
              <a:rPr sz="1800" spc="40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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spc="-10" dirty="0">
                <a:latin typeface="Symbol"/>
                <a:cs typeface="Symbol"/>
              </a:rPr>
              <a:t>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37842" y="2400427"/>
            <a:ext cx="523240" cy="466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ts val="1555"/>
              </a:lnSpc>
              <a:spcBef>
                <a:spcPts val="100"/>
              </a:spcBef>
            </a:pPr>
            <a:r>
              <a:rPr sz="1800" spc="-18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ts val="1914"/>
              </a:lnSpc>
            </a:pPr>
            <a:r>
              <a:rPr sz="1650" baseline="-10101" dirty="0">
                <a:latin typeface="Times New Roman"/>
                <a:cs typeface="Times New Roman"/>
              </a:rPr>
              <a:t>0</a:t>
            </a:r>
            <a:r>
              <a:rPr sz="1650" spc="254" baseline="-10101" dirty="0">
                <a:latin typeface="Times New Roman"/>
                <a:cs typeface="Times New Roman"/>
              </a:rPr>
              <a:t> </a:t>
            </a:r>
            <a:r>
              <a:rPr sz="2100" spc="-160" dirty="0">
                <a:latin typeface="Symbol"/>
                <a:cs typeface="Symbol"/>
              </a:rPr>
              <a:t></a:t>
            </a:r>
            <a:r>
              <a:rPr sz="2100" spc="-160" dirty="0">
                <a:latin typeface="Times New Roman"/>
                <a:cs typeface="Times New Roman"/>
              </a:rPr>
              <a:t>t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52039" y="2760091"/>
            <a:ext cx="38354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Symbol"/>
                <a:cs typeface="Symbol"/>
              </a:rPr>
              <a:t></a:t>
            </a:r>
            <a:r>
              <a:rPr sz="1250" spc="-4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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350" baseline="49382" dirty="0">
                <a:latin typeface="Times New Roman"/>
                <a:cs typeface="Times New Roman"/>
              </a:rPr>
              <a:t>0</a:t>
            </a:r>
            <a:endParaRPr sz="1350" baseline="49382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8796" y="2869819"/>
            <a:ext cx="325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60" baseline="-32407" dirty="0">
                <a:latin typeface="Symbol"/>
                <a:cs typeface="Symbol"/>
              </a:rPr>
              <a:t></a:t>
            </a:r>
            <a:r>
              <a:rPr sz="1500" spc="-40" dirty="0"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49094" y="2753994"/>
            <a:ext cx="10547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943610" algn="l"/>
              </a:tabLst>
            </a:pPr>
            <a:r>
              <a:rPr sz="2925" spc="-397" baseline="-42735" dirty="0">
                <a:latin typeface="Symbol"/>
                <a:cs typeface="Symbol"/>
              </a:rPr>
              <a:t></a:t>
            </a:r>
            <a:r>
              <a:rPr sz="2475" spc="-397" baseline="-11784" dirty="0">
                <a:latin typeface="Times New Roman"/>
                <a:cs typeface="Times New Roman"/>
              </a:rPr>
              <a:t>2</a:t>
            </a:r>
            <a:r>
              <a:rPr sz="2475" spc="-150" baseline="-11784" dirty="0">
                <a:latin typeface="Times New Roman"/>
                <a:cs typeface="Times New Roman"/>
              </a:rPr>
              <a:t> </a:t>
            </a:r>
            <a:r>
              <a:rPr sz="3300" spc="-337" baseline="-40404" dirty="0">
                <a:latin typeface="Times New Roman"/>
                <a:cs typeface="Times New Roman"/>
              </a:rPr>
              <a:t>V</a:t>
            </a:r>
            <a:r>
              <a:rPr sz="3300" spc="277" baseline="-40404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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</a:t>
            </a:r>
            <a:r>
              <a:rPr sz="1150" dirty="0">
                <a:latin typeface="Times New Roman"/>
                <a:cs typeface="Times New Roman"/>
              </a:rPr>
              <a:t>	</a:t>
            </a:r>
            <a:r>
              <a:rPr sz="1150" dirty="0">
                <a:latin typeface="Symbol"/>
                <a:cs typeface="Symbol"/>
              </a:rPr>
              <a:t>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37458" y="3045078"/>
            <a:ext cx="27559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latin typeface="Symbol"/>
                <a:cs typeface="Symbol"/>
              </a:rPr>
              <a:t></a:t>
            </a:r>
            <a:r>
              <a:rPr sz="1650" spc="-7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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86457" y="3570859"/>
            <a:ext cx="2724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r>
              <a:rPr sz="1100" spc="4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71954" y="3383407"/>
            <a:ext cx="3879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265" dirty="0">
                <a:latin typeface="Symbol"/>
                <a:cs typeface="Symbol"/>
              </a:rPr>
              <a:t></a:t>
            </a:r>
            <a:r>
              <a:rPr sz="2200" spc="-145" dirty="0">
                <a:latin typeface="Times New Roman"/>
                <a:cs typeface="Times New Roman"/>
              </a:rPr>
              <a:t>t</a:t>
            </a:r>
            <a:r>
              <a:rPr sz="2200" spc="-120" dirty="0">
                <a:latin typeface="Times New Roman"/>
                <a:cs typeface="Times New Roman"/>
              </a:rPr>
              <a:t> </a:t>
            </a:r>
            <a:r>
              <a:rPr sz="2850" spc="-345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27375" y="3570859"/>
            <a:ext cx="958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40734" y="3404742"/>
            <a:ext cx="1638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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147570" y="3310762"/>
            <a:ext cx="393700" cy="12700"/>
          </a:xfrm>
          <a:custGeom>
            <a:avLst/>
            <a:gdLst/>
            <a:ahLst/>
            <a:cxnLst/>
            <a:rect l="l" t="t" r="r" b="b"/>
            <a:pathLst>
              <a:path w="393700" h="12700">
                <a:moveTo>
                  <a:pt x="393496" y="0"/>
                </a:moveTo>
                <a:lnTo>
                  <a:pt x="214884" y="0"/>
                </a:lnTo>
                <a:lnTo>
                  <a:pt x="202692" y="0"/>
                </a:lnTo>
                <a:lnTo>
                  <a:pt x="0" y="0"/>
                </a:lnTo>
                <a:lnTo>
                  <a:pt x="0" y="12192"/>
                </a:lnTo>
                <a:lnTo>
                  <a:pt x="202692" y="12192"/>
                </a:lnTo>
                <a:lnTo>
                  <a:pt x="214884" y="12192"/>
                </a:lnTo>
                <a:lnTo>
                  <a:pt x="393496" y="12192"/>
                </a:lnTo>
                <a:lnTo>
                  <a:pt x="3934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02004" y="3947541"/>
            <a:ext cx="1805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d‘Alembertion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18380" y="2315082"/>
            <a:ext cx="12363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50" spc="-7" baseline="38011" dirty="0">
                <a:latin typeface="Times New Roman"/>
                <a:cs typeface="Times New Roman"/>
              </a:rPr>
              <a:t>2</a:t>
            </a:r>
            <a:r>
              <a:rPr sz="2850" spc="82" baseline="38011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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J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70270" y="2371470"/>
            <a:ext cx="255968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inhomogeneous </a:t>
            </a:r>
            <a:r>
              <a:rPr sz="1750" dirty="0">
                <a:latin typeface="Microsoft Sans Serif"/>
                <a:cs typeface="Microsoft Sans Serif"/>
              </a:rPr>
              <a:t>wave</a:t>
            </a:r>
            <a:r>
              <a:rPr sz="1750" spc="-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eq.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04080" y="2974974"/>
            <a:ext cx="94551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baseline="24691" dirty="0">
                <a:latin typeface="Times New Roman"/>
                <a:cs typeface="Times New Roman"/>
              </a:rPr>
              <a:t>2 </a:t>
            </a:r>
            <a:r>
              <a:rPr sz="2650" dirty="0">
                <a:latin typeface="Times New Roman"/>
                <a:cs typeface="Times New Roman"/>
              </a:rPr>
              <a:t>V</a:t>
            </a:r>
            <a:r>
              <a:rPr sz="2650" spc="-325" dirty="0">
                <a:latin typeface="Times New Roman"/>
                <a:cs typeface="Times New Roman"/>
              </a:rPr>
              <a:t> </a:t>
            </a:r>
            <a:r>
              <a:rPr sz="2650" dirty="0">
                <a:latin typeface="Symbol"/>
                <a:cs typeface="Symbol"/>
              </a:rPr>
              <a:t></a:t>
            </a:r>
            <a:r>
              <a:rPr sz="2650" spc="-10" dirty="0">
                <a:latin typeface="Times New Roman"/>
                <a:cs typeface="Times New Roman"/>
              </a:rPr>
              <a:t> </a:t>
            </a:r>
            <a:r>
              <a:rPr sz="2650" dirty="0">
                <a:latin typeface="Symbol"/>
                <a:cs typeface="Symbol"/>
              </a:rPr>
              <a:t>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40833" y="2523871"/>
            <a:ext cx="255904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latin typeface="Symbol"/>
                <a:cs typeface="Symbol"/>
              </a:rPr>
              <a:t></a:t>
            </a:r>
            <a:endParaRPr sz="33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70957" y="2924682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53889" y="3360547"/>
            <a:ext cx="3886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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850" spc="-7" baseline="-11695" dirty="0">
                <a:latin typeface="Times New Roman"/>
                <a:cs typeface="Times New Roman"/>
              </a:rPr>
              <a:t>0</a:t>
            </a:r>
            <a:endParaRPr sz="2850" baseline="-11695">
              <a:latin typeface="Times New Roman"/>
              <a:cs typeface="Times New Roman"/>
            </a:endParaRPr>
          </a:p>
        </p:txBody>
      </p:sp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34229" y="4050665"/>
            <a:ext cx="158750" cy="161925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4585970" y="3825621"/>
            <a:ext cx="162052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650"/>
              </a:lnSpc>
              <a:spcBef>
                <a:spcPts val="100"/>
              </a:spcBef>
              <a:tabLst>
                <a:tab pos="251460" algn="l"/>
                <a:tab pos="757555" algn="l"/>
              </a:tabLst>
            </a:pPr>
            <a:r>
              <a:rPr sz="2550" u="sng" baseline="-392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750" dirty="0">
                <a:latin typeface="Times New Roman"/>
                <a:cs typeface="Times New Roman"/>
              </a:rPr>
              <a:t>2</a:t>
            </a:r>
            <a:r>
              <a:rPr sz="1750" spc="5" dirty="0">
                <a:latin typeface="Times New Roman"/>
                <a:cs typeface="Times New Roman"/>
              </a:rPr>
              <a:t> </a:t>
            </a:r>
            <a:r>
              <a:rPr sz="2550" baseline="-39215" dirty="0">
                <a:latin typeface="Symbol"/>
                <a:cs typeface="Symbol"/>
              </a:rPr>
              <a:t></a:t>
            </a:r>
            <a:r>
              <a:rPr sz="2550" baseline="-39215" dirty="0">
                <a:latin typeface="Times New Roman"/>
                <a:cs typeface="Times New Roman"/>
              </a:rPr>
              <a:t>	</a:t>
            </a:r>
            <a:r>
              <a:rPr sz="1750" dirty="0">
                <a:latin typeface="Times New Roman"/>
                <a:cs typeface="Times New Roman"/>
              </a:rPr>
              <a:t>2</a:t>
            </a:r>
            <a:endParaRPr sz="1750">
              <a:latin typeface="Times New Roman"/>
              <a:cs typeface="Times New Roman"/>
            </a:endParaRPr>
          </a:p>
          <a:p>
            <a:pPr marL="603885">
              <a:lnSpc>
                <a:spcPts val="1650"/>
              </a:lnSpc>
              <a:tabLst>
                <a:tab pos="954405" algn="l"/>
              </a:tabLst>
            </a:pPr>
            <a:r>
              <a:rPr sz="1700" dirty="0">
                <a:latin typeface="Symbol"/>
                <a:cs typeface="Symbol"/>
              </a:rPr>
              <a:t></a:t>
            </a:r>
            <a:r>
              <a:rPr sz="1700" dirty="0">
                <a:latin typeface="Times New Roman"/>
                <a:cs typeface="Times New Roman"/>
              </a:rPr>
              <a:t>	</a:t>
            </a:r>
            <a:r>
              <a:rPr sz="1700" dirty="0">
                <a:latin typeface="Symbol"/>
                <a:cs typeface="Symbol"/>
              </a:rPr>
              <a:t>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</a:t>
            </a:r>
            <a:r>
              <a:rPr sz="2625" baseline="-12698" dirty="0">
                <a:latin typeface="Times New Roman"/>
                <a:cs typeface="Times New Roman"/>
              </a:rPr>
              <a:t>0</a:t>
            </a:r>
            <a:r>
              <a:rPr sz="1700" dirty="0">
                <a:latin typeface="Symbol"/>
                <a:cs typeface="Symbol"/>
              </a:rPr>
              <a:t></a:t>
            </a:r>
            <a:r>
              <a:rPr sz="2625" baseline="-12698" dirty="0">
                <a:latin typeface="Times New Roman"/>
                <a:cs typeface="Times New Roman"/>
              </a:rPr>
              <a:t>0</a:t>
            </a:r>
            <a:endParaRPr sz="2625" baseline="-12698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85966" y="3984116"/>
            <a:ext cx="19240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Symbol"/>
                <a:cs typeface="Symbol"/>
              </a:rPr>
              <a:t></a:t>
            </a:r>
            <a:r>
              <a:rPr sz="1700" dirty="0">
                <a:latin typeface="Times New Roman"/>
                <a:cs typeface="Times New Roman"/>
              </a:rPr>
              <a:t>t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00902" y="3641216"/>
            <a:ext cx="350520" cy="88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Symbol"/>
                <a:cs typeface="Symbol"/>
              </a:rPr>
              <a:t></a:t>
            </a:r>
            <a:r>
              <a:rPr sz="2625" spc="-7" baseline="-19047" dirty="0">
                <a:latin typeface="Times New Roman"/>
                <a:cs typeface="Times New Roman"/>
              </a:rPr>
              <a:t>2</a:t>
            </a:r>
            <a:endParaRPr sz="2625" baseline="-19047">
              <a:latin typeface="Times New Roman"/>
              <a:cs typeface="Times New Roman"/>
            </a:endParaRPr>
          </a:p>
          <a:p>
            <a:pPr marL="50165">
              <a:lnSpc>
                <a:spcPct val="100000"/>
              </a:lnSpc>
              <a:spcBef>
                <a:spcPts val="2035"/>
              </a:spcBef>
            </a:pPr>
            <a:r>
              <a:rPr sz="1350" dirty="0"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952296" y="4599317"/>
          <a:ext cx="5403215" cy="1538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9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1575">
                        <a:lnSpc>
                          <a:spcPts val="2060"/>
                        </a:lnSpc>
                      </a:pPr>
                      <a:r>
                        <a:rPr sz="23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1391285">
                        <a:lnSpc>
                          <a:spcPts val="2135"/>
                        </a:lnSpc>
                        <a:tabLst>
                          <a:tab pos="2127250" algn="l"/>
                        </a:tabLst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 0	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wave</a:t>
                      </a:r>
                      <a:r>
                        <a:rPr sz="20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equation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ts val="1260"/>
                        </a:lnSpc>
                        <a:spcBef>
                          <a:spcPts val="35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276">
                <a:tc>
                  <a:txBody>
                    <a:bodyPr/>
                    <a:lstStyle/>
                    <a:p>
                      <a:pPr marL="127000">
                        <a:lnSpc>
                          <a:spcPts val="2010"/>
                        </a:lnSpc>
                      </a:pPr>
                      <a:r>
                        <a:rPr sz="1800" spc="-55" dirty="0">
                          <a:latin typeface="Microsoft Sans Serif"/>
                          <a:cs typeface="Microsoft Sans Serif"/>
                        </a:rPr>
                        <a:t>[Note:Since</a:t>
                      </a:r>
                      <a:r>
                        <a:rPr sz="1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2" baseline="-10416" dirty="0">
                          <a:latin typeface="Symbol"/>
                          <a:cs typeface="Symbol"/>
                        </a:rPr>
                        <a:t></a:t>
                      </a:r>
                      <a:endParaRPr sz="1200" baseline="-10416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5"/>
                        </a:spcBef>
                        <a:tabLst>
                          <a:tab pos="718820" algn="l"/>
                        </a:tabLst>
                      </a:pPr>
                      <a:r>
                        <a:rPr sz="1450" spc="-5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4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50" spc="-10" dirty="0">
                          <a:latin typeface="Microsoft Sans Serif"/>
                          <a:cs typeface="Microsoft Sans Serif"/>
                        </a:rPr>
                        <a:t>with	</a:t>
                      </a: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,the</a:t>
                      </a:r>
                      <a:r>
                        <a:rPr sz="2325" spc="-7" baseline="-12544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325" spc="7" baseline="-1254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potentials</a:t>
                      </a:r>
                      <a:r>
                        <a:rPr sz="1500" spc="-7" baseline="38888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500" spc="247" baseline="388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-10" dirty="0">
                          <a:latin typeface="Microsoft Sans Serif"/>
                          <a:cs typeface="Microsoft Sans Serif"/>
                        </a:rPr>
                        <a:t>with</a:t>
                      </a:r>
                      <a:r>
                        <a:rPr sz="1150" spc="-5" dirty="0">
                          <a:latin typeface="Microsoft Sans Serif"/>
                          <a:cs typeface="Microsoft Sans Serif"/>
                        </a:rPr>
                        <a:t> both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721">
                <a:tc>
                  <a:txBody>
                    <a:bodyPr/>
                    <a:lstStyle/>
                    <a:p>
                      <a:pPr marR="45085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400" spc="-5" dirty="0">
                          <a:latin typeface="Microsoft Sans Serif"/>
                          <a:cs typeface="Microsoft Sans Serif"/>
                        </a:rPr>
                        <a:t>and</a:t>
                      </a:r>
                      <a:endParaRPr sz="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33375">
                        <a:lnSpc>
                          <a:spcPts val="620"/>
                        </a:lnSpc>
                      </a:pPr>
                      <a:r>
                        <a:rPr sz="700" spc="-10" dirty="0"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7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5" dirty="0">
                          <a:latin typeface="Microsoft Sans Serif"/>
                          <a:cs typeface="Microsoft Sans Serif"/>
                        </a:rPr>
                        <a:t>solutions.]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535">
                <a:tc>
                  <a:txBody>
                    <a:bodyPr/>
                    <a:lstStyle/>
                    <a:p>
                      <a:pPr marR="320675" algn="r">
                        <a:lnSpc>
                          <a:spcPts val="2520"/>
                        </a:lnSpc>
                        <a:spcBef>
                          <a:spcPts val="145"/>
                        </a:spcBef>
                      </a:pPr>
                      <a:r>
                        <a:rPr sz="2150" dirty="0">
                          <a:latin typeface="Times New Roman"/>
                          <a:cs typeface="Times New Roman"/>
                        </a:rPr>
                        <a:t>t</a:t>
                      </a:r>
                      <a:endParaRPr sz="2150">
                        <a:latin typeface="Times New Roman"/>
                        <a:cs typeface="Times New Roman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589280" indent="-218440">
                        <a:lnSpc>
                          <a:spcPts val="2520"/>
                        </a:lnSpc>
                        <a:spcBef>
                          <a:spcPts val="145"/>
                        </a:spcBef>
                        <a:buFont typeface="Symbol"/>
                        <a:buChar char=""/>
                        <a:tabLst>
                          <a:tab pos="589915" algn="l"/>
                        </a:tabLst>
                      </a:pPr>
                      <a:r>
                        <a:rPr sz="2150" dirty="0">
                          <a:latin typeface="Times New Roman"/>
                          <a:cs typeface="Times New Roman"/>
                        </a:rPr>
                        <a:t>t</a:t>
                      </a:r>
                      <a:endParaRPr sz="2150">
                        <a:latin typeface="Times New Roman"/>
                        <a:cs typeface="Times New Roman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3650" y="1885949"/>
            <a:ext cx="277495" cy="57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10.1.3</a:t>
            </a:r>
            <a:r>
              <a:rPr sz="3200" spc="-30" dirty="0"/>
              <a:t> </a:t>
            </a:r>
            <a:r>
              <a:rPr sz="3200" dirty="0"/>
              <a:t>(3)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22808" y="674878"/>
            <a:ext cx="217614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Sans Serif"/>
                <a:cs typeface="Microsoft Sans Serif"/>
              </a:rPr>
              <a:t>Gauge</a:t>
            </a:r>
            <a:r>
              <a:rPr sz="1750" spc="-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transformation</a:t>
            </a:r>
            <a:endParaRPr sz="175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20700" y="980212"/>
          <a:ext cx="6821170" cy="3256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2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0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4683">
                <a:tc gridSpan="6">
                  <a:txBody>
                    <a:bodyPr/>
                    <a:lstStyle/>
                    <a:p>
                      <a:pPr marL="35153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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10" dirty="0">
                          <a:latin typeface="Symbol"/>
                          <a:cs typeface="Symbol"/>
                        </a:rPr>
                        <a:t>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6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512">
                <a:tc gridSpan="6">
                  <a:txBody>
                    <a:bodyPr/>
                    <a:lstStyle/>
                    <a:p>
                      <a:pPr marR="2014220" algn="r">
                        <a:lnSpc>
                          <a:spcPts val="2320"/>
                        </a:lnSpc>
                        <a:spcBef>
                          <a:spcPts val="505"/>
                        </a:spcBef>
                        <a:tabLst>
                          <a:tab pos="275590" algn="l"/>
                        </a:tabLst>
                      </a:pPr>
                      <a:r>
                        <a:rPr sz="2450" spc="-130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2450" spc="-13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450" spc="-145" dirty="0">
                          <a:latin typeface="Symbol"/>
                          <a:cs typeface="Symbol"/>
                        </a:rPr>
                        <a:t></a:t>
                      </a:r>
                      <a:endParaRPr sz="2450">
                        <a:latin typeface="Symbol"/>
                        <a:cs typeface="Symbol"/>
                      </a:endParaRPr>
                    </a:p>
                    <a:p>
                      <a:pPr marR="1937385" algn="r">
                        <a:lnSpc>
                          <a:spcPts val="2320"/>
                        </a:lnSpc>
                        <a:tabLst>
                          <a:tab pos="873125" algn="l"/>
                          <a:tab pos="1163955" algn="l"/>
                        </a:tabLst>
                      </a:pPr>
                      <a:r>
                        <a:rPr sz="1700" spc="-8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700" spc="-85" dirty="0">
                          <a:latin typeface="Symbol"/>
                          <a:cs typeface="Symbol"/>
                        </a:rPr>
                        <a:t></a:t>
                      </a:r>
                      <a:r>
                        <a:rPr sz="17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1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130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7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1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700" spc="-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675" spc="-195" baseline="-12471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3675" spc="-195" baseline="-1247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3675" spc="-120" baseline="-12471" dirty="0">
                          <a:latin typeface="Times New Roman"/>
                          <a:cs typeface="Times New Roman"/>
                        </a:rPr>
                        <a:t>t</a:t>
                      </a:r>
                      <a:endParaRPr sz="3675" baseline="-12471">
                        <a:latin typeface="Times New Roman"/>
                        <a:cs typeface="Times New Roman"/>
                      </a:endParaRPr>
                    </a:p>
                  </a:txBody>
                  <a:tcPr marL="0" marR="0" marT="641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434">
                <a:tc grid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Coulomb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gauge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429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2039"/>
                        </a:spcBef>
                      </a:pPr>
                      <a:r>
                        <a:rPr sz="2200" spc="-5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2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0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2590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50165" algn="r">
                        <a:lnSpc>
                          <a:spcPts val="86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A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920750">
                        <a:lnSpc>
                          <a:spcPts val="800"/>
                        </a:lnSpc>
                      </a:pPr>
                      <a:r>
                        <a:rPr sz="75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7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7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Times New Roman"/>
                          <a:cs typeface="Times New Roman"/>
                        </a:rPr>
                        <a:t>A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2560"/>
                        </a:lnSpc>
                        <a:spcBef>
                          <a:spcPts val="1330"/>
                        </a:spcBef>
                      </a:pPr>
                      <a:r>
                        <a:rPr sz="2200" spc="-5" dirty="0">
                          <a:latin typeface="Symbol"/>
                          <a:cs typeface="Symbol"/>
                        </a:rPr>
                        <a:t></a:t>
                      </a:r>
                      <a:r>
                        <a:rPr sz="2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0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689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3675">
                        <a:lnSpc>
                          <a:spcPts val="800"/>
                        </a:lnSpc>
                      </a:pPr>
                      <a:r>
                        <a:rPr sz="75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7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7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Times New Roman"/>
                          <a:cs typeface="Times New Roman"/>
                        </a:rPr>
                        <a:t>A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ts val="2485"/>
                        </a:lnSpc>
                        <a:spcBef>
                          <a:spcPts val="1405"/>
                        </a:spcBef>
                      </a:pPr>
                      <a:r>
                        <a:rPr sz="7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7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7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7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7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7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7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spc="-5" dirty="0">
                          <a:latin typeface="Symbol"/>
                          <a:cs typeface="Symbol"/>
                        </a:rPr>
                        <a:t>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17843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02">
                <a:tc gridSpan="2">
                  <a:txBody>
                    <a:bodyPr/>
                    <a:lstStyle/>
                    <a:p>
                      <a:pPr marL="419734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If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you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have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aand</a:t>
                      </a:r>
                      <a:r>
                        <a:rPr sz="2150" spc="-5" dirty="0">
                          <a:latin typeface="Symbol"/>
                          <a:cs typeface="Symbol"/>
                        </a:rPr>
                        <a:t>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952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2150" spc="-10" dirty="0">
                          <a:latin typeface="Symbol"/>
                          <a:cs typeface="Symbol"/>
                        </a:rPr>
                        <a:t>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2420" algn="ctr">
                        <a:lnSpc>
                          <a:spcPts val="2620"/>
                        </a:lnSpc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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R="20002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369">
                <a:tc>
                  <a:txBody>
                    <a:bodyPr/>
                    <a:lstStyle/>
                    <a:p>
                      <a:pPr marL="393700">
                        <a:lnSpc>
                          <a:spcPts val="2775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Find</a:t>
                      </a:r>
                      <a:r>
                        <a:rPr sz="1600" spc="39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2350" dirty="0">
                          <a:latin typeface="Symbol"/>
                          <a:cs typeface="Symbol"/>
                        </a:rPr>
                        <a:t></a:t>
                      </a:r>
                      <a:endParaRPr sz="2350">
                        <a:latin typeface="Symbol"/>
                        <a:cs typeface="Symbo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91440" algn="r">
                        <a:lnSpc>
                          <a:spcPts val="2515"/>
                        </a:lnSpc>
                        <a:spcBef>
                          <a:spcPts val="450"/>
                        </a:spcBef>
                      </a:pPr>
                      <a:r>
                        <a:rPr sz="2150" spc="5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450" dirty="0">
                          <a:latin typeface="Symbol"/>
                          <a:cs typeface="Symbol"/>
                        </a:rPr>
                        <a:t></a:t>
                      </a:r>
                      <a:r>
                        <a:rPr sz="4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4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5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4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450" dirty="0">
                          <a:latin typeface="Times New Roman"/>
                          <a:cs typeface="Times New Roman"/>
                        </a:rPr>
                        <a:t> A</a:t>
                      </a:r>
                      <a:endParaRPr sz="45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R="171450" algn="ctr">
                        <a:lnSpc>
                          <a:spcPts val="2575"/>
                        </a:lnSpc>
                        <a:spcBef>
                          <a:spcPts val="390"/>
                        </a:spcBef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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495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2545207" y="4185285"/>
            <a:ext cx="41910" cy="6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" dirty="0">
                <a:latin typeface="Times New Roman"/>
                <a:cs typeface="Times New Roman"/>
              </a:rPr>
              <a:t>2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7912" y="4944236"/>
            <a:ext cx="2643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Then, </a:t>
            </a:r>
            <a:r>
              <a:rPr sz="1800" spc="-5" dirty="0">
                <a:latin typeface="Microsoft Sans Serif"/>
                <a:cs typeface="Microsoft Sans Serif"/>
              </a:rPr>
              <a:t>you </a:t>
            </a:r>
            <a:r>
              <a:rPr sz="1800" dirty="0">
                <a:latin typeface="Microsoft Sans Serif"/>
                <a:cs typeface="Microsoft Sans Serif"/>
              </a:rPr>
              <a:t>have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solution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63034" y="4587621"/>
            <a:ext cx="841375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Microsoft Sans Serif"/>
                <a:cs typeface="Microsoft Sans Serif"/>
              </a:rPr>
              <a:t>and</a:t>
            </a:r>
            <a:r>
              <a:rPr sz="4350" baseline="-32567" dirty="0">
                <a:latin typeface="Times New Roman"/>
                <a:cs typeface="Times New Roman"/>
              </a:rPr>
              <a:t>A</a:t>
            </a:r>
            <a:endParaRPr sz="4350" baseline="-32567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5404" y="4924425"/>
            <a:ext cx="95186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latin typeface="Symbol"/>
                <a:cs typeface="Symbol"/>
              </a:rPr>
              <a:t>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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A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-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0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10.1.3</a:t>
            </a:r>
            <a:r>
              <a:rPr sz="3200" spc="-30" dirty="0"/>
              <a:t> </a:t>
            </a:r>
            <a:r>
              <a:rPr sz="3200" dirty="0"/>
              <a:t>(4)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42639" y="574293"/>
            <a:ext cx="5232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75" spc="52" baseline="-11494" dirty="0">
                <a:latin typeface="Times New Roman"/>
                <a:cs typeface="Times New Roman"/>
              </a:rPr>
              <a:t>0</a:t>
            </a:r>
            <a:r>
              <a:rPr sz="2200" u="heavy" spc="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heavy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200"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80491" y="927164"/>
          <a:ext cx="3910329" cy="2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8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389">
                <a:tc>
                  <a:txBody>
                    <a:bodyPr/>
                    <a:lstStyle/>
                    <a:p>
                      <a:pPr marL="127000">
                        <a:lnSpc>
                          <a:spcPts val="1910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Lorentz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gauge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8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0" dirty="0">
                          <a:latin typeface="Symbol"/>
                          <a:cs typeface="Symbol"/>
                        </a:rPr>
                        <a:t></a:t>
                      </a:r>
                      <a:r>
                        <a:rPr sz="975" spc="-15" baseline="-12820" dirty="0">
                          <a:latin typeface="Times New Roman"/>
                          <a:cs typeface="Times New Roman"/>
                        </a:rPr>
                        <a:t>0</a:t>
                      </a:r>
                      <a:endParaRPr sz="975" baseline="-1282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800" spc="-70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800" spc="-70" dirty="0">
                          <a:latin typeface="Times New Roman"/>
                          <a:cs typeface="Times New Roman"/>
                        </a:rPr>
                        <a:t>t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78204" y="1618234"/>
            <a:ext cx="17418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If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you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have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set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of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0171" y="1660906"/>
            <a:ext cx="218440" cy="231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1445">
              <a:lnSpc>
                <a:spcPts val="930"/>
              </a:lnSpc>
              <a:spcBef>
                <a:spcPts val="105"/>
              </a:spcBef>
            </a:pPr>
            <a:r>
              <a:rPr sz="800" dirty="0">
                <a:latin typeface="Times New Roman"/>
                <a:cs typeface="Times New Roman"/>
              </a:rPr>
              <a:t>A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690"/>
              </a:lnSpc>
            </a:pPr>
            <a:r>
              <a:rPr sz="500" spc="-5" dirty="0">
                <a:latin typeface="Microsoft Sans Serif"/>
                <a:cs typeface="Microsoft Sans Serif"/>
              </a:rPr>
              <a:t>and</a:t>
            </a:r>
            <a:r>
              <a:rPr sz="600" spc="-5" dirty="0">
                <a:latin typeface="Symbol"/>
                <a:cs typeface="Symbol"/>
              </a:rPr>
              <a:t></a:t>
            </a:r>
            <a:endParaRPr sz="6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6451" y="1618234"/>
            <a:ext cx="47688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,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and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0980" y="1455165"/>
            <a:ext cx="9334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Symbol"/>
                <a:cs typeface="Symbol"/>
              </a:rPr>
              <a:t>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50789" y="1668526"/>
            <a:ext cx="23495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Symbol"/>
                <a:cs typeface="Symbol"/>
              </a:rPr>
              <a:t></a:t>
            </a:r>
            <a:r>
              <a:rPr sz="750" spc="-4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</a:t>
            </a:r>
            <a:r>
              <a:rPr sz="750" spc="-3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07582" y="1447546"/>
            <a:ext cx="11791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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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75" dirty="0">
                <a:latin typeface="Symbol"/>
                <a:cs typeface="Symbol"/>
              </a:rPr>
              <a:t></a:t>
            </a:r>
            <a:r>
              <a:rPr sz="3300" u="sng" spc="-112" baseline="-15151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3300" u="sng" spc="-112" baseline="-151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3300" u="sng" spc="-112" baseline="-15151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endParaRPr sz="3300" baseline="-15151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84570" y="1775205"/>
            <a:ext cx="444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Symbol"/>
                <a:cs typeface="Symbol"/>
              </a:rPr>
              <a:t>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87621" y="1833118"/>
            <a:ext cx="22288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Times New Roman"/>
                <a:cs typeface="Times New Roman"/>
              </a:rPr>
              <a:t>V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2666" y="1990089"/>
            <a:ext cx="2362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r>
              <a:rPr sz="1100" spc="1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58990" y="1828545"/>
            <a:ext cx="2139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45" dirty="0">
                <a:latin typeface="Symbol"/>
                <a:cs typeface="Symbol"/>
              </a:rPr>
              <a:t></a:t>
            </a:r>
            <a:r>
              <a:rPr sz="2200" spc="-8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22446" y="2312035"/>
            <a:ext cx="209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78351" y="2066906"/>
            <a:ext cx="478790" cy="814069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705"/>
              </a:spcBef>
            </a:pPr>
            <a:r>
              <a:rPr sz="2200" u="heavy" spc="-7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heavy" spc="-1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950" spc="-5" dirty="0">
                <a:latin typeface="Times New Roman"/>
                <a:cs typeface="Times New Roman"/>
              </a:rPr>
              <a:t>0</a:t>
            </a:r>
            <a:r>
              <a:rPr sz="950" spc="19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Symbol"/>
                <a:cs typeface="Symbol"/>
              </a:rPr>
              <a:t></a:t>
            </a:r>
            <a:r>
              <a:rPr sz="2000" spc="-5" dirty="0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5404" y="2310511"/>
            <a:ext cx="958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1070" y="2167255"/>
            <a:ext cx="5130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Symbol"/>
                <a:cs typeface="Symbol"/>
              </a:rPr>
              <a:t></a:t>
            </a:r>
            <a:r>
              <a:rPr sz="2550" spc="-7" baseline="39215" dirty="0">
                <a:latin typeface="Times New Roman"/>
                <a:cs typeface="Times New Roman"/>
              </a:rPr>
              <a:t>2</a:t>
            </a:r>
            <a:r>
              <a:rPr sz="2550" spc="22" baseline="392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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59170" y="2496946"/>
            <a:ext cx="457200" cy="26034"/>
          </a:xfrm>
          <a:custGeom>
            <a:avLst/>
            <a:gdLst/>
            <a:ahLst/>
            <a:cxnLst/>
            <a:rect l="l" t="t" r="r" b="b"/>
            <a:pathLst>
              <a:path w="457200" h="26035">
                <a:moveTo>
                  <a:pt x="457200" y="0"/>
                </a:moveTo>
                <a:lnTo>
                  <a:pt x="0" y="0"/>
                </a:lnTo>
                <a:lnTo>
                  <a:pt x="0" y="12192"/>
                </a:lnTo>
                <a:lnTo>
                  <a:pt x="0" y="25908"/>
                </a:lnTo>
                <a:lnTo>
                  <a:pt x="457200" y="25908"/>
                </a:lnTo>
                <a:lnTo>
                  <a:pt x="457200" y="12192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865621" y="2525395"/>
            <a:ext cx="6013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0   0 </a:t>
            </a:r>
            <a:r>
              <a:rPr sz="900" spc="15" dirty="0">
                <a:latin typeface="Times New Roman"/>
                <a:cs typeface="Times New Roman"/>
              </a:rPr>
              <a:t> </a:t>
            </a:r>
            <a:r>
              <a:rPr sz="1700" spc="-15" dirty="0">
                <a:latin typeface="Symbol"/>
                <a:cs typeface="Symbol"/>
              </a:rPr>
              <a:t></a:t>
            </a:r>
            <a:r>
              <a:rPr sz="3150" baseline="-11904" dirty="0">
                <a:latin typeface="Times New Roman"/>
                <a:cs typeface="Times New Roman"/>
              </a:rPr>
              <a:t>t</a:t>
            </a:r>
            <a:r>
              <a:rPr sz="3150" spc="-442" baseline="-11904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77183" y="2712847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99230" y="2854579"/>
            <a:ext cx="958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29096" y="2818002"/>
            <a:ext cx="698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ymbol"/>
                <a:cs typeface="Symbol"/>
              </a:rPr>
              <a:t>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41796" y="3028823"/>
            <a:ext cx="45720" cy="9525"/>
          </a:xfrm>
          <a:custGeom>
            <a:avLst/>
            <a:gdLst/>
            <a:ahLst/>
            <a:cxnLst/>
            <a:rect l="l" t="t" r="r" b="b"/>
            <a:pathLst>
              <a:path w="45720" h="9525">
                <a:moveTo>
                  <a:pt x="45720" y="0"/>
                </a:moveTo>
                <a:lnTo>
                  <a:pt x="0" y="0"/>
                </a:lnTo>
                <a:lnTo>
                  <a:pt x="0" y="9144"/>
                </a:lnTo>
                <a:lnTo>
                  <a:pt x="45720" y="9144"/>
                </a:lnTo>
                <a:lnTo>
                  <a:pt x="457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307082" y="2917062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2804" y="2092829"/>
            <a:ext cx="2209800" cy="153035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490"/>
              </a:spcBef>
              <a:tabLst>
                <a:tab pos="1398905" algn="l"/>
              </a:tabLst>
            </a:pPr>
            <a:r>
              <a:rPr sz="3300" spc="-7" baseline="-27777" dirty="0">
                <a:latin typeface="Symbol"/>
                <a:cs typeface="Symbol"/>
              </a:rPr>
              <a:t></a:t>
            </a:r>
            <a:r>
              <a:rPr sz="3300" spc="-7" baseline="-27777" dirty="0">
                <a:latin typeface="Times New Roman"/>
                <a:cs typeface="Times New Roman"/>
              </a:rPr>
              <a:t>	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375"/>
              </a:spcBef>
              <a:tabLst>
                <a:tab pos="1271905" algn="l"/>
              </a:tabLst>
            </a:pPr>
            <a:r>
              <a:rPr sz="3000" baseline="-5555" dirty="0">
                <a:latin typeface="Symbol"/>
                <a:cs typeface="Symbol"/>
              </a:rPr>
              <a:t></a:t>
            </a:r>
            <a:r>
              <a:rPr sz="3000" baseline="-5555" dirty="0">
                <a:latin typeface="Times New Roman"/>
                <a:cs typeface="Times New Roman"/>
              </a:rPr>
              <a:t> </a:t>
            </a:r>
            <a:r>
              <a:rPr sz="3000" baseline="-5555" dirty="0">
                <a:latin typeface="Symbol"/>
                <a:cs typeface="Symbol"/>
              </a:rPr>
              <a:t></a:t>
            </a:r>
            <a:r>
              <a:rPr sz="3000" spc="-7" baseline="-5555" dirty="0">
                <a:latin typeface="Times New Roman"/>
                <a:cs typeface="Times New Roman"/>
              </a:rPr>
              <a:t> </a:t>
            </a:r>
            <a:r>
              <a:rPr sz="3000" baseline="-5555" dirty="0">
                <a:latin typeface="Times New Roman"/>
                <a:cs typeface="Times New Roman"/>
              </a:rPr>
              <a:t>A	</a:t>
            </a:r>
            <a:r>
              <a:rPr sz="900" dirty="0">
                <a:latin typeface="Times New Roman"/>
                <a:cs typeface="Times New Roman"/>
              </a:rPr>
              <a:t>0</a:t>
            </a:r>
            <a:r>
              <a:rPr sz="900" spc="19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0</a:t>
            </a:r>
            <a:r>
              <a:rPr sz="900" spc="215" dirty="0">
                <a:latin typeface="Times New Roman"/>
                <a:cs typeface="Times New Roman"/>
              </a:rPr>
              <a:t> </a:t>
            </a:r>
            <a:r>
              <a:rPr sz="1700" spc="-10" dirty="0">
                <a:latin typeface="Symbol"/>
                <a:cs typeface="Symbol"/>
              </a:rPr>
              <a:t></a:t>
            </a:r>
            <a:r>
              <a:rPr sz="3150" spc="-15" baseline="-11904" dirty="0">
                <a:latin typeface="Times New Roman"/>
                <a:cs typeface="Times New Roman"/>
              </a:rPr>
              <a:t>t</a:t>
            </a:r>
            <a:endParaRPr sz="3150" baseline="-11904">
              <a:latin typeface="Times New Roman"/>
              <a:cs typeface="Times New Roman"/>
            </a:endParaRPr>
          </a:p>
          <a:p>
            <a:pPr marL="50165">
              <a:lnSpc>
                <a:spcPct val="100000"/>
              </a:lnSpc>
              <a:spcBef>
                <a:spcPts val="1390"/>
              </a:spcBef>
              <a:tabLst>
                <a:tab pos="840740" algn="l"/>
                <a:tab pos="1198880" algn="l"/>
                <a:tab pos="152527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Find	</a:t>
            </a:r>
            <a:r>
              <a:rPr sz="1900" spc="-5" dirty="0">
                <a:latin typeface="Symbol"/>
                <a:cs typeface="Symbol"/>
              </a:rPr>
              <a:t></a:t>
            </a:r>
            <a:r>
              <a:rPr sz="1600" spc="-5" dirty="0">
                <a:latin typeface="Microsoft Sans Serif"/>
                <a:cs typeface="Microsoft Sans Serif"/>
              </a:rPr>
              <a:t>,	</a:t>
            </a:r>
            <a:r>
              <a:rPr sz="1850" spc="-5" dirty="0">
                <a:latin typeface="Symbol"/>
                <a:cs typeface="Symbol"/>
              </a:rPr>
              <a:t></a:t>
            </a:r>
            <a:r>
              <a:rPr sz="1850" spc="-5" dirty="0">
                <a:latin typeface="Times New Roman"/>
                <a:cs typeface="Times New Roman"/>
              </a:rPr>
              <a:t>	</a:t>
            </a:r>
            <a:r>
              <a:rPr sz="1850" spc="-5" dirty="0">
                <a:latin typeface="Symbol"/>
                <a:cs typeface="Symbol"/>
              </a:rPr>
              <a:t></a:t>
            </a:r>
            <a:r>
              <a:rPr sz="1850" spc="-2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</a:t>
            </a:r>
            <a:r>
              <a:rPr sz="1850" spc="-35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Symbol"/>
                <a:cs typeface="Symbol"/>
              </a:rPr>
              <a:t></a:t>
            </a:r>
            <a:r>
              <a:rPr sz="1900" spc="-10" dirty="0">
                <a:latin typeface="Symbol"/>
                <a:cs typeface="Symbol"/>
              </a:rPr>
              <a:t></a:t>
            </a:r>
            <a:endParaRPr sz="1900">
              <a:latin typeface="Symbol"/>
              <a:cs typeface="Symbol"/>
            </a:endParaRPr>
          </a:p>
          <a:p>
            <a:pPr marR="55880" algn="r">
              <a:lnSpc>
                <a:spcPct val="100000"/>
              </a:lnSpc>
              <a:spcBef>
                <a:spcPts val="930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04742" y="2981070"/>
            <a:ext cx="23056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91995" algn="l"/>
              </a:tabLst>
            </a:pPr>
            <a:r>
              <a:rPr sz="2200" u="sng" spc="-30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spc="195" dirty="0">
                <a:latin typeface="Times New Roman"/>
                <a:cs typeface="Times New Roman"/>
              </a:rPr>
              <a:t> </a:t>
            </a:r>
            <a:r>
              <a:rPr sz="2200" u="sng" spc="-8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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80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05" dirty="0">
                <a:latin typeface="Symbol"/>
                <a:cs typeface="Symbol"/>
              </a:rPr>
              <a:t>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20" dirty="0">
                <a:latin typeface="Times New Roman"/>
                <a:cs typeface="Times New Roman"/>
              </a:rPr>
              <a:t>A</a:t>
            </a:r>
            <a:r>
              <a:rPr sz="2200" spc="-35" dirty="0">
                <a:latin typeface="Symbol"/>
                <a:cs typeface="Symbol"/>
              </a:rPr>
              <a:t></a:t>
            </a:r>
            <a:r>
              <a:rPr sz="2200" spc="-80" dirty="0">
                <a:latin typeface="Symbol"/>
                <a:cs typeface="Symbol"/>
              </a:rPr>
              <a:t>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85" dirty="0">
                <a:latin typeface="Symbol"/>
                <a:cs typeface="Symbol"/>
              </a:rPr>
              <a:t>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Symbol"/>
                <a:cs typeface="Symbol"/>
              </a:rPr>
              <a:t>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u="sng" spc="-12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2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17875" y="3327019"/>
            <a:ext cx="276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aseline="-5050" dirty="0">
                <a:latin typeface="Times New Roman"/>
                <a:cs typeface="Times New Roman"/>
              </a:rPr>
              <a:t>0</a:t>
            </a:r>
            <a:r>
              <a:rPr sz="1650" spc="-217" baseline="-5050" dirty="0">
                <a:latin typeface="Times New Roman"/>
                <a:cs typeface="Times New Roman"/>
              </a:rPr>
              <a:t> </a:t>
            </a:r>
            <a:r>
              <a:rPr sz="2700" spc="7" baseline="1543" dirty="0">
                <a:latin typeface="Symbol"/>
                <a:cs typeface="Symbol"/>
              </a:rPr>
              <a:t></a:t>
            </a:r>
            <a:r>
              <a:rPr sz="1800" spc="-110" dirty="0">
                <a:latin typeface="Times New Roman"/>
                <a:cs typeface="Times New Roman"/>
              </a:rPr>
              <a:t>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60775" y="3424555"/>
            <a:ext cx="990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2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20716" y="3294153"/>
            <a:ext cx="1584325" cy="81661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412750">
              <a:lnSpc>
                <a:spcPct val="100000"/>
              </a:lnSpc>
              <a:spcBef>
                <a:spcPts val="295"/>
              </a:spcBef>
            </a:pPr>
            <a:r>
              <a:rPr sz="1650" baseline="-7575" dirty="0">
                <a:latin typeface="Times New Roman"/>
                <a:cs typeface="Times New Roman"/>
              </a:rPr>
              <a:t>0</a:t>
            </a:r>
            <a:r>
              <a:rPr sz="1650" spc="322" baseline="-7575" dirty="0">
                <a:latin typeface="Times New Roman"/>
                <a:cs typeface="Times New Roman"/>
              </a:rPr>
              <a:t> </a:t>
            </a:r>
            <a:r>
              <a:rPr sz="1650" baseline="-7575" dirty="0">
                <a:latin typeface="Times New Roman"/>
                <a:cs typeface="Times New Roman"/>
              </a:rPr>
              <a:t>0</a:t>
            </a:r>
            <a:r>
              <a:rPr sz="1650" spc="120" baseline="-75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Symbol"/>
                <a:cs typeface="Symbol"/>
              </a:rPr>
              <a:t></a:t>
            </a:r>
            <a:r>
              <a:rPr sz="1800" spc="-10" dirty="0">
                <a:latin typeface="Times New Roman"/>
                <a:cs typeface="Times New Roman"/>
              </a:rPr>
              <a:t>t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30"/>
              </a:spcBef>
            </a:pPr>
            <a:r>
              <a:rPr sz="2700" spc="-15" baseline="-12345" dirty="0">
                <a:latin typeface="Microsoft Sans Serif"/>
                <a:cs typeface="Microsoft Sans Serif"/>
              </a:rPr>
              <a:t>an</a:t>
            </a:r>
            <a:r>
              <a:rPr sz="2700" spc="-7" baseline="-12345" dirty="0">
                <a:latin typeface="Microsoft Sans Serif"/>
                <a:cs typeface="Microsoft Sans Serif"/>
              </a:rPr>
              <a:t>d</a:t>
            </a:r>
            <a:r>
              <a:rPr sz="2700" baseline="-12345" dirty="0">
                <a:latin typeface="Microsoft Sans Serif"/>
                <a:cs typeface="Microsoft Sans Serif"/>
              </a:rPr>
              <a:t> </a:t>
            </a:r>
            <a:r>
              <a:rPr sz="2700" spc="-22" baseline="-12345" dirty="0">
                <a:latin typeface="Microsoft Sans Serif"/>
                <a:cs typeface="Microsoft Sans Serif"/>
              </a:rPr>
              <a:t> </a:t>
            </a:r>
            <a:r>
              <a:rPr sz="4425" baseline="-12241" dirty="0">
                <a:latin typeface="Times New Roman"/>
                <a:cs typeface="Times New Roman"/>
              </a:rPr>
              <a:t>A</a:t>
            </a:r>
            <a:r>
              <a:rPr sz="4425" spc="-434" baseline="-12241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,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and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2775" spc="-7" baseline="-10510" dirty="0">
                <a:latin typeface="Times New Roman"/>
                <a:cs typeface="Times New Roman"/>
              </a:rPr>
              <a:t>V</a:t>
            </a:r>
            <a:endParaRPr sz="2775" baseline="-1051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90396" y="3830192"/>
            <a:ext cx="3303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Then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,you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have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set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if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solutions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67738" y="4133469"/>
            <a:ext cx="74358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spc="-20" dirty="0">
                <a:latin typeface="Symbol"/>
                <a:cs typeface="Symbol"/>
              </a:rPr>
              <a:t></a:t>
            </a:r>
            <a:r>
              <a:rPr sz="1350" spc="-30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Symbol"/>
                <a:cs typeface="Symbol"/>
              </a:rPr>
              <a:t></a:t>
            </a:r>
            <a:r>
              <a:rPr sz="1350" spc="-3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Symbol"/>
                <a:cs typeface="Symbol"/>
              </a:rPr>
              <a:t></a:t>
            </a:r>
            <a:r>
              <a:rPr sz="1350" spc="160" dirty="0">
                <a:latin typeface="Times New Roman"/>
                <a:cs typeface="Times New Roman"/>
              </a:rPr>
              <a:t> </a:t>
            </a:r>
            <a:r>
              <a:rPr sz="1575" u="sng" spc="-7" baseline="34391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575" u="sng" spc="-7" baseline="3439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1575" baseline="34391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09446" y="4290440"/>
            <a:ext cx="79375" cy="78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" spc="-5" dirty="0">
                <a:latin typeface="Symbol"/>
                <a:cs typeface="Symbol"/>
              </a:rPr>
              <a:t></a:t>
            </a:r>
            <a:r>
              <a:rPr sz="350" spc="-5" dirty="0">
                <a:latin typeface="Times New Roman"/>
                <a:cs typeface="Times New Roman"/>
              </a:rPr>
              <a:t> </a:t>
            </a:r>
            <a:r>
              <a:rPr sz="350" spc="-5" dirty="0">
                <a:latin typeface="Symbol"/>
                <a:cs typeface="Symbol"/>
              </a:rPr>
              <a:t></a:t>
            </a:r>
            <a:endParaRPr sz="3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41170" y="4293697"/>
            <a:ext cx="1389380" cy="62357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20"/>
              </a:spcBef>
            </a:pPr>
            <a:r>
              <a:rPr sz="1700" dirty="0">
                <a:latin typeface="Times New Roman"/>
                <a:cs typeface="Times New Roman"/>
              </a:rPr>
              <a:t>A</a:t>
            </a:r>
            <a:endParaRPr sz="1700">
              <a:latin typeface="Times New Roman"/>
              <a:cs typeface="Times New Roman"/>
            </a:endParaRPr>
          </a:p>
          <a:p>
            <a:pPr marL="787400">
              <a:lnSpc>
                <a:spcPct val="100000"/>
              </a:lnSpc>
              <a:spcBef>
                <a:spcPts val="145"/>
              </a:spcBef>
              <a:tabLst>
                <a:tab pos="1168400" algn="l"/>
              </a:tabLst>
            </a:pPr>
            <a:r>
              <a:rPr sz="1100" dirty="0">
                <a:latin typeface="Times New Roman"/>
                <a:cs typeface="Times New Roman"/>
              </a:rPr>
              <a:t>0  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0	</a:t>
            </a:r>
            <a:r>
              <a:rPr sz="1600" spc="-10" dirty="0">
                <a:latin typeface="Symbol"/>
                <a:cs typeface="Symbol"/>
              </a:rPr>
              <a:t></a:t>
            </a:r>
            <a:r>
              <a:rPr sz="3000" spc="-15" baseline="-12500" dirty="0">
                <a:latin typeface="Times New Roman"/>
                <a:cs typeface="Times New Roman"/>
              </a:rPr>
              <a:t>t</a:t>
            </a:r>
            <a:endParaRPr sz="3000" baseline="-1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3914" y="2005330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748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835" y="2005330"/>
            <a:ext cx="149860" cy="237490"/>
          </a:xfrm>
          <a:custGeom>
            <a:avLst/>
            <a:gdLst/>
            <a:ahLst/>
            <a:cxnLst/>
            <a:rect l="l" t="t" r="r" b="b"/>
            <a:pathLst>
              <a:path w="149859" h="237489">
                <a:moveTo>
                  <a:pt x="145415" y="0"/>
                </a:moveTo>
                <a:lnTo>
                  <a:pt x="145415" y="237489"/>
                </a:lnTo>
              </a:path>
              <a:path w="149859" h="237489">
                <a:moveTo>
                  <a:pt x="0" y="4445"/>
                </a:moveTo>
                <a:lnTo>
                  <a:pt x="149859" y="4445"/>
                </a:lnTo>
              </a:path>
              <a:path w="149859" h="237489">
                <a:moveTo>
                  <a:pt x="0" y="233045"/>
                </a:moveTo>
                <a:lnTo>
                  <a:pt x="149859" y="23304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47109" y="2005330"/>
            <a:ext cx="149860" cy="237490"/>
          </a:xfrm>
          <a:custGeom>
            <a:avLst/>
            <a:gdLst/>
            <a:ahLst/>
            <a:cxnLst/>
            <a:rect l="l" t="t" r="r" b="b"/>
            <a:pathLst>
              <a:path w="149860" h="237489">
                <a:moveTo>
                  <a:pt x="0" y="4445"/>
                </a:moveTo>
                <a:lnTo>
                  <a:pt x="149860" y="4445"/>
                </a:lnTo>
              </a:path>
              <a:path w="149860" h="237489">
                <a:moveTo>
                  <a:pt x="5079" y="0"/>
                </a:moveTo>
                <a:lnTo>
                  <a:pt x="5079" y="237489"/>
                </a:lnTo>
              </a:path>
              <a:path w="149860" h="237489">
                <a:moveTo>
                  <a:pt x="0" y="233045"/>
                </a:moveTo>
                <a:lnTo>
                  <a:pt x="149860" y="233045"/>
                </a:lnTo>
              </a:path>
              <a:path w="149860" h="237489">
                <a:moveTo>
                  <a:pt x="145414" y="0"/>
                </a:moveTo>
                <a:lnTo>
                  <a:pt x="145414" y="23748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835" y="3129915"/>
            <a:ext cx="149860" cy="237490"/>
          </a:xfrm>
          <a:custGeom>
            <a:avLst/>
            <a:gdLst/>
            <a:ahLst/>
            <a:cxnLst/>
            <a:rect l="l" t="t" r="r" b="b"/>
            <a:pathLst>
              <a:path w="149859" h="237489">
                <a:moveTo>
                  <a:pt x="0" y="4444"/>
                </a:moveTo>
                <a:lnTo>
                  <a:pt x="149859" y="4444"/>
                </a:lnTo>
              </a:path>
              <a:path w="149859" h="237489">
                <a:moveTo>
                  <a:pt x="5080" y="0"/>
                </a:moveTo>
                <a:lnTo>
                  <a:pt x="5080" y="237489"/>
                </a:lnTo>
              </a:path>
              <a:path w="149859" h="237489">
                <a:moveTo>
                  <a:pt x="0" y="233044"/>
                </a:moveTo>
                <a:lnTo>
                  <a:pt x="149859" y="233044"/>
                </a:lnTo>
              </a:path>
              <a:path w="149859" h="237489">
                <a:moveTo>
                  <a:pt x="145415" y="0"/>
                </a:moveTo>
                <a:lnTo>
                  <a:pt x="145415" y="23748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8645" y="3728720"/>
            <a:ext cx="227330" cy="571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932554" y="3884295"/>
            <a:ext cx="151130" cy="237490"/>
          </a:xfrm>
          <a:custGeom>
            <a:avLst/>
            <a:gdLst/>
            <a:ahLst/>
            <a:cxnLst/>
            <a:rect l="l" t="t" r="r" b="b"/>
            <a:pathLst>
              <a:path w="151129" h="237489">
                <a:moveTo>
                  <a:pt x="0" y="4445"/>
                </a:moveTo>
                <a:lnTo>
                  <a:pt x="151130" y="4445"/>
                </a:lnTo>
              </a:path>
              <a:path w="151129" h="237489">
                <a:moveTo>
                  <a:pt x="5080" y="0"/>
                </a:moveTo>
                <a:lnTo>
                  <a:pt x="5080" y="237490"/>
                </a:lnTo>
              </a:path>
              <a:path w="151129" h="237489">
                <a:moveTo>
                  <a:pt x="0" y="233045"/>
                </a:moveTo>
                <a:lnTo>
                  <a:pt x="151130" y="233045"/>
                </a:lnTo>
              </a:path>
              <a:path w="151129" h="237489">
                <a:moveTo>
                  <a:pt x="146685" y="0"/>
                </a:moveTo>
                <a:lnTo>
                  <a:pt x="146685" y="23749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5385" y="4709160"/>
            <a:ext cx="170985" cy="102743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7125" y="4843780"/>
            <a:ext cx="493395" cy="571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2495" y="5696585"/>
            <a:ext cx="483235" cy="571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752600" y="2132330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2308" y="16256"/>
            <a:ext cx="4869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Microsoft Sans Serif"/>
                <a:cs typeface="Microsoft Sans Serif"/>
              </a:rPr>
              <a:t>10.2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Continuous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Distributions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: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26003" y="804382"/>
            <a:ext cx="2043430" cy="131127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324610">
              <a:lnSpc>
                <a:spcPct val="100000"/>
              </a:lnSpc>
              <a:spcBef>
                <a:spcPts val="915"/>
              </a:spcBef>
              <a:tabLst>
                <a:tab pos="1677670" algn="l"/>
              </a:tabLst>
            </a:pPr>
            <a:r>
              <a:rPr sz="3525" spc="-82" baseline="-29550" dirty="0">
                <a:latin typeface="Microsoft Sans Serif"/>
                <a:cs typeface="Microsoft Sans Serif"/>
              </a:rPr>
              <a:t>,	</a:t>
            </a:r>
            <a:r>
              <a:rPr sz="2200" u="sng" spc="-10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ts val="2530"/>
              </a:lnSpc>
              <a:spcBef>
                <a:spcPts val="850"/>
              </a:spcBef>
              <a:tabLst>
                <a:tab pos="787400" algn="l"/>
                <a:tab pos="1612265" algn="l"/>
              </a:tabLst>
            </a:pP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	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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0	</a:t>
            </a:r>
            <a:r>
              <a:rPr sz="1575" baseline="2645" dirty="0">
                <a:latin typeface="Times New Roman"/>
                <a:cs typeface="Times New Roman"/>
              </a:rPr>
              <a:t>0</a:t>
            </a:r>
            <a:r>
              <a:rPr sz="1575" spc="262" baseline="2645" dirty="0">
                <a:latin typeface="Times New Roman"/>
                <a:cs typeface="Times New Roman"/>
              </a:rPr>
              <a:t> </a:t>
            </a:r>
            <a:r>
              <a:rPr sz="3675" spc="-7" baseline="1133" dirty="0">
                <a:latin typeface="Symbol"/>
                <a:cs typeface="Symbol"/>
              </a:rPr>
              <a:t></a:t>
            </a:r>
            <a:r>
              <a:rPr sz="3675" spc="-7" baseline="1133" dirty="0">
                <a:latin typeface="Times New Roman"/>
                <a:cs typeface="Times New Roman"/>
              </a:rPr>
              <a:t>t</a:t>
            </a:r>
            <a:endParaRPr sz="3675" baseline="1133">
              <a:latin typeface="Times New Roman"/>
              <a:cs typeface="Times New Roman"/>
            </a:endParaRPr>
          </a:p>
          <a:p>
            <a:pPr marR="130810" algn="r">
              <a:lnSpc>
                <a:spcPts val="1170"/>
              </a:lnSpc>
            </a:pPr>
            <a:r>
              <a:rPr sz="1700" spc="-90" dirty="0">
                <a:latin typeface="Times New Roman"/>
                <a:cs typeface="Times New Roman"/>
              </a:rPr>
              <a:t>2</a:t>
            </a:r>
            <a:endParaRPr sz="1700">
              <a:latin typeface="Times New Roman"/>
              <a:cs typeface="Times New Roman"/>
            </a:endParaRPr>
          </a:p>
          <a:p>
            <a:pPr marL="408305">
              <a:lnSpc>
                <a:spcPts val="1939"/>
              </a:lnSpc>
              <a:tabLst>
                <a:tab pos="903605" algn="l"/>
                <a:tab pos="1692910" algn="l"/>
              </a:tabLst>
            </a:pPr>
            <a:r>
              <a:rPr sz="1100" dirty="0">
                <a:latin typeface="Times New Roman"/>
                <a:cs typeface="Times New Roman"/>
              </a:rPr>
              <a:t>2	2	</a:t>
            </a:r>
            <a:r>
              <a:rPr sz="3000" spc="-135" baseline="5555" dirty="0">
                <a:latin typeface="Symbol"/>
                <a:cs typeface="Symbol"/>
              </a:rPr>
              <a:t></a:t>
            </a:r>
            <a:endParaRPr sz="3000" baseline="5555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800" y="1471930"/>
            <a:ext cx="238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With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-5" dirty="0">
                <a:latin typeface="Microsoft Sans Serif"/>
                <a:cs typeface="Microsoft Sans Serif"/>
              </a:rPr>
              <a:t> Lorentz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gauge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0396" y="1899031"/>
            <a:ext cx="958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0070" y="1731010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40635" y="1793494"/>
            <a:ext cx="647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Microsoft Sans Serif"/>
                <a:cs typeface="Microsoft Sans Serif"/>
              </a:rPr>
              <a:t>w</a:t>
            </a:r>
            <a:r>
              <a:rPr sz="1800" dirty="0">
                <a:latin typeface="Microsoft Sans Serif"/>
                <a:cs typeface="Microsoft Sans Serif"/>
              </a:rPr>
              <a:t>h</a:t>
            </a:r>
            <a:r>
              <a:rPr sz="1800" spc="-5" dirty="0">
                <a:latin typeface="Microsoft Sans Serif"/>
                <a:cs typeface="Microsoft Sans Serif"/>
              </a:rPr>
              <a:t>e</a:t>
            </a:r>
            <a:r>
              <a:rPr sz="1800" dirty="0">
                <a:latin typeface="Microsoft Sans Serif"/>
                <a:cs typeface="Microsoft Sans Serif"/>
              </a:rPr>
              <a:t>r</a:t>
            </a:r>
            <a:r>
              <a:rPr sz="1800" spc="-5" dirty="0">
                <a:latin typeface="Microsoft Sans Serif"/>
                <a:cs typeface="Microsoft Sans Serif"/>
              </a:rPr>
              <a:t>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2504" y="2298319"/>
            <a:ext cx="129984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62025" algn="l"/>
              </a:tabLst>
            </a:pPr>
            <a:r>
              <a:rPr sz="2200" spc="-70" dirty="0">
                <a:latin typeface="Times New Roman"/>
                <a:cs typeface="Times New Roman"/>
              </a:rPr>
              <a:t>V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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4275" spc="-405" baseline="3898" dirty="0">
                <a:latin typeface="Symbol"/>
                <a:cs typeface="Symbol"/>
              </a:rPr>
              <a:t></a:t>
            </a:r>
            <a:r>
              <a:rPr sz="4275" spc="-405" baseline="3898" dirty="0">
                <a:latin typeface="Times New Roman"/>
                <a:cs typeface="Times New Roman"/>
              </a:rPr>
              <a:t>	</a:t>
            </a:r>
            <a:r>
              <a:rPr sz="1100" dirty="0">
                <a:latin typeface="Times New Roman"/>
                <a:cs typeface="Times New Roman"/>
              </a:rPr>
              <a:t>0</a:t>
            </a:r>
            <a:r>
              <a:rPr sz="1100" spc="46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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08527" y="2156810"/>
            <a:ext cx="1674495" cy="946785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1220"/>
              </a:spcBef>
            </a:pP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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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15" dirty="0">
                <a:latin typeface="Symbol"/>
                <a:cs typeface="Symbol"/>
              </a:rPr>
              <a:t></a:t>
            </a:r>
            <a:r>
              <a:rPr sz="1100" dirty="0">
                <a:latin typeface="Times New Roman"/>
                <a:cs typeface="Times New Roman"/>
              </a:rPr>
              <a:t>0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4275" spc="-97" baseline="3898" dirty="0">
                <a:latin typeface="Symbol"/>
                <a:cs typeface="Symbol"/>
              </a:rPr>
              <a:t></a:t>
            </a:r>
            <a:r>
              <a:rPr sz="1650" spc="-22" baseline="10101" dirty="0">
                <a:latin typeface="Times New Roman"/>
                <a:cs typeface="Times New Roman"/>
              </a:rPr>
              <a:t>0</a:t>
            </a:r>
            <a:r>
              <a:rPr sz="1650" spc="-15" baseline="10101" dirty="0">
                <a:latin typeface="Times New Roman"/>
                <a:cs typeface="Times New Roman"/>
              </a:rPr>
              <a:t> </a:t>
            </a:r>
            <a:r>
              <a:rPr sz="4275" spc="-30" baseline="3898" dirty="0">
                <a:latin typeface="Symbol"/>
                <a:cs typeface="Symbol"/>
              </a:rPr>
              <a:t></a:t>
            </a:r>
            <a:r>
              <a:rPr sz="4275" spc="-15" baseline="3898" dirty="0">
                <a:latin typeface="Times New Roman"/>
                <a:cs typeface="Times New Roman"/>
              </a:rPr>
              <a:t>t</a:t>
            </a:r>
            <a:endParaRPr sz="4275" baseline="3898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70"/>
              </a:spcBef>
            </a:pPr>
            <a:r>
              <a:rPr sz="1700" u="sng" spc="-10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700" u="sng" spc="-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17896" y="2086991"/>
            <a:ext cx="215265" cy="12700"/>
          </a:xfrm>
          <a:custGeom>
            <a:avLst/>
            <a:gdLst/>
            <a:ahLst/>
            <a:cxnLst/>
            <a:rect l="l" t="t" r="r" b="b"/>
            <a:pathLst>
              <a:path w="215264" h="12700">
                <a:moveTo>
                  <a:pt x="214884" y="0"/>
                </a:moveTo>
                <a:lnTo>
                  <a:pt x="0" y="0"/>
                </a:lnTo>
                <a:lnTo>
                  <a:pt x="0" y="12191"/>
                </a:lnTo>
                <a:lnTo>
                  <a:pt x="214884" y="12191"/>
                </a:lnTo>
                <a:lnTo>
                  <a:pt x="2148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04112" y="3624453"/>
            <a:ext cx="882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6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41780" y="3315081"/>
            <a:ext cx="423862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299845" algn="l"/>
              </a:tabLst>
            </a:pPr>
            <a:r>
              <a:rPr sz="3300" spc="-37" baseline="-7575" dirty="0">
                <a:latin typeface="Times New Roman"/>
                <a:cs typeface="Times New Roman"/>
              </a:rPr>
              <a:t>A</a:t>
            </a:r>
            <a:r>
              <a:rPr sz="3300" spc="-7" baseline="-7575" dirty="0">
                <a:latin typeface="Times New Roman"/>
                <a:cs typeface="Times New Roman"/>
              </a:rPr>
              <a:t> </a:t>
            </a:r>
            <a:r>
              <a:rPr sz="3300" spc="-37" baseline="-7575" dirty="0">
                <a:latin typeface="Symbol"/>
                <a:cs typeface="Symbol"/>
              </a:rPr>
              <a:t></a:t>
            </a:r>
            <a:r>
              <a:rPr sz="3300" baseline="-7575" dirty="0">
                <a:latin typeface="Times New Roman"/>
                <a:cs typeface="Times New Roman"/>
              </a:rPr>
              <a:t> </a:t>
            </a:r>
            <a:r>
              <a:rPr sz="3300" spc="-37" baseline="-7575" dirty="0">
                <a:latin typeface="Symbol"/>
                <a:cs typeface="Symbol"/>
              </a:rPr>
              <a:t></a:t>
            </a:r>
            <a:r>
              <a:rPr sz="3300" spc="-15" baseline="-7575" dirty="0">
                <a:latin typeface="Symbol"/>
                <a:cs typeface="Symbol"/>
              </a:rPr>
              <a:t></a:t>
            </a:r>
            <a:r>
              <a:rPr sz="2850" spc="-30" baseline="-20467" dirty="0">
                <a:latin typeface="Times New Roman"/>
                <a:cs typeface="Times New Roman"/>
              </a:rPr>
              <a:t>0</a:t>
            </a:r>
            <a:r>
              <a:rPr sz="2850" spc="120" baseline="-20467" dirty="0">
                <a:latin typeface="Times New Roman"/>
                <a:cs typeface="Times New Roman"/>
              </a:rPr>
              <a:t> </a:t>
            </a:r>
            <a:r>
              <a:rPr sz="3300" spc="-22" baseline="-7575" dirty="0">
                <a:latin typeface="Times New Roman"/>
                <a:cs typeface="Times New Roman"/>
              </a:rPr>
              <a:t>J</a:t>
            </a:r>
            <a:r>
              <a:rPr sz="3300" baseline="-7575" dirty="0">
                <a:latin typeface="Times New Roman"/>
                <a:cs typeface="Times New Roman"/>
              </a:rPr>
              <a:t>	</a:t>
            </a:r>
            <a:r>
              <a:rPr sz="2200" spc="-25" dirty="0">
                <a:latin typeface="Times New Roman"/>
                <a:cs typeface="Times New Roman"/>
              </a:rPr>
              <a:t>E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Symbol"/>
                <a:cs typeface="Symbol"/>
              </a:rPr>
              <a:t></a:t>
            </a:r>
            <a:r>
              <a:rPr sz="2200" spc="-25" dirty="0">
                <a:latin typeface="Symbol"/>
                <a:cs typeface="Symbol"/>
              </a:rPr>
              <a:t></a:t>
            </a:r>
            <a:r>
              <a:rPr sz="2200" spc="-25" dirty="0">
                <a:latin typeface="Times New Roman"/>
                <a:cs typeface="Times New Roman"/>
              </a:rPr>
              <a:t>V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Symbol"/>
                <a:cs typeface="Symbol"/>
              </a:rPr>
              <a:t>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4275" spc="-30" baseline="-11695" dirty="0">
                <a:latin typeface="Symbol"/>
                <a:cs typeface="Symbol"/>
              </a:rPr>
              <a:t></a:t>
            </a:r>
            <a:r>
              <a:rPr sz="4275" spc="-240" baseline="-11695" dirty="0">
                <a:latin typeface="Times New Roman"/>
                <a:cs typeface="Times New Roman"/>
              </a:rPr>
              <a:t> </a:t>
            </a:r>
            <a:r>
              <a:rPr sz="4275" spc="-15" baseline="-11695" dirty="0">
                <a:latin typeface="Times New Roman"/>
                <a:cs typeface="Times New Roman"/>
              </a:rPr>
              <a:t>t</a:t>
            </a:r>
            <a:r>
              <a:rPr sz="4275" spc="-270" baseline="-1169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,</a:t>
            </a:r>
            <a:r>
              <a:rPr sz="2200" spc="60" dirty="0">
                <a:latin typeface="Microsoft Sans Serif"/>
                <a:cs typeface="Microsoft Sans Serif"/>
              </a:rPr>
              <a:t> </a:t>
            </a:r>
            <a:r>
              <a:rPr sz="3300" spc="-277" baseline="-10101" dirty="0">
                <a:latin typeface="Times New Roman"/>
                <a:cs typeface="Times New Roman"/>
              </a:rPr>
              <a:t>B</a:t>
            </a:r>
            <a:r>
              <a:rPr sz="3300" spc="-112" baseline="-10101" dirty="0">
                <a:latin typeface="Times New Roman"/>
                <a:cs typeface="Times New Roman"/>
              </a:rPr>
              <a:t> </a:t>
            </a:r>
            <a:r>
              <a:rPr sz="3300" spc="-240" baseline="-10101" dirty="0">
                <a:latin typeface="Symbol"/>
                <a:cs typeface="Symbol"/>
              </a:rPr>
              <a:t></a:t>
            </a:r>
            <a:r>
              <a:rPr sz="3300" spc="-75" baseline="-10101" dirty="0">
                <a:latin typeface="Times New Roman"/>
                <a:cs typeface="Times New Roman"/>
              </a:rPr>
              <a:t> </a:t>
            </a:r>
            <a:r>
              <a:rPr sz="3300" spc="-307" baseline="-10101" dirty="0">
                <a:latin typeface="Symbol"/>
                <a:cs typeface="Symbol"/>
              </a:rPr>
              <a:t></a:t>
            </a:r>
            <a:r>
              <a:rPr sz="3300" spc="-112" baseline="-10101" dirty="0">
                <a:latin typeface="Times New Roman"/>
                <a:cs typeface="Times New Roman"/>
              </a:rPr>
              <a:t> </a:t>
            </a:r>
            <a:r>
              <a:rPr sz="3300" spc="-240" baseline="-10101" dirty="0">
                <a:latin typeface="Symbol"/>
                <a:cs typeface="Symbol"/>
              </a:rPr>
              <a:t></a:t>
            </a:r>
            <a:r>
              <a:rPr sz="3300" spc="-60" baseline="-10101" dirty="0">
                <a:latin typeface="Times New Roman"/>
                <a:cs typeface="Times New Roman"/>
              </a:rPr>
              <a:t> </a:t>
            </a:r>
            <a:r>
              <a:rPr sz="3300" spc="-300" baseline="-10101" dirty="0">
                <a:latin typeface="Times New Roman"/>
                <a:cs typeface="Times New Roman"/>
              </a:rPr>
              <a:t>A</a:t>
            </a:r>
            <a:endParaRPr sz="3300" baseline="-1010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92095" y="3807333"/>
            <a:ext cx="40640" cy="49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" spc="-10" dirty="0">
                <a:latin typeface="Symbol"/>
                <a:cs typeface="Symbol"/>
              </a:rPr>
              <a:t></a:t>
            </a:r>
            <a:r>
              <a:rPr sz="150" dirty="0">
                <a:latin typeface="Times New Roman"/>
                <a:cs typeface="Times New Roman"/>
              </a:rPr>
              <a:t>t</a:t>
            </a:r>
            <a:endParaRPr sz="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14242" y="3795141"/>
            <a:ext cx="1077595" cy="6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5365" algn="l"/>
              </a:tabLst>
            </a:pPr>
            <a:r>
              <a:rPr sz="250" dirty="0">
                <a:latin typeface="Symbol"/>
                <a:cs typeface="Symbol"/>
              </a:rPr>
              <a:t></a:t>
            </a:r>
            <a:r>
              <a:rPr sz="250" dirty="0">
                <a:latin typeface="Times New Roman"/>
                <a:cs typeface="Times New Roman"/>
              </a:rPr>
              <a:t> </a:t>
            </a:r>
            <a:r>
              <a:rPr sz="250" spc="5" dirty="0">
                <a:latin typeface="Times New Roman"/>
                <a:cs typeface="Times New Roman"/>
              </a:rPr>
              <a:t>0</a:t>
            </a:r>
            <a:r>
              <a:rPr sz="250" dirty="0">
                <a:latin typeface="Microsoft Sans Serif"/>
                <a:cs typeface="Microsoft Sans Serif"/>
              </a:rPr>
              <a:t>)</a:t>
            </a:r>
            <a:r>
              <a:rPr sz="250" spc="5" dirty="0">
                <a:latin typeface="Microsoft Sans Serif"/>
                <a:cs typeface="Microsoft Sans Serif"/>
              </a:rPr>
              <a:t> </a:t>
            </a:r>
            <a:r>
              <a:rPr sz="250" dirty="0">
                <a:latin typeface="Microsoft Sans Serif"/>
                <a:cs typeface="Microsoft Sans Serif"/>
              </a:rPr>
              <a:t>,	</a:t>
            </a:r>
            <a:r>
              <a:rPr sz="250" dirty="0">
                <a:latin typeface="Symbol"/>
                <a:cs typeface="Symbol"/>
              </a:rPr>
              <a:t></a:t>
            </a:r>
            <a:r>
              <a:rPr sz="250" dirty="0">
                <a:latin typeface="Times New Roman"/>
                <a:cs typeface="Times New Roman"/>
              </a:rPr>
              <a:t> </a:t>
            </a:r>
            <a:r>
              <a:rPr sz="250" dirty="0">
                <a:latin typeface="Symbol"/>
                <a:cs typeface="Symbol"/>
              </a:rPr>
              <a:t></a:t>
            </a:r>
            <a:endParaRPr sz="2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3400" y="3888105"/>
            <a:ext cx="17437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Sans Serif"/>
                <a:cs typeface="Microsoft Sans Serif"/>
              </a:rPr>
              <a:t>In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-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static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305" dirty="0">
                <a:latin typeface="Microsoft Sans Serif"/>
                <a:cs typeface="Microsoft Sans Serif"/>
              </a:rPr>
              <a:t>ca</a:t>
            </a:r>
            <a:r>
              <a:rPr sz="4500" spc="-457" baseline="-27777" dirty="0">
                <a:latin typeface="Times New Roman"/>
                <a:cs typeface="Times New Roman"/>
              </a:rPr>
              <a:t>1</a:t>
            </a:r>
            <a:r>
              <a:rPr sz="1750" spc="-305" dirty="0">
                <a:latin typeface="Microsoft Sans Serif"/>
                <a:cs typeface="Microsoft Sans Serif"/>
              </a:rPr>
              <a:t>se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83535" y="3807333"/>
            <a:ext cx="19050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250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46930" y="3824097"/>
            <a:ext cx="958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85080" y="3860673"/>
            <a:ext cx="31623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50" dirty="0">
                <a:latin typeface="Times New Roman"/>
                <a:cs typeface="Times New Roman"/>
              </a:rPr>
              <a:t>2</a:t>
            </a:r>
            <a:r>
              <a:rPr sz="1450" spc="-55" dirty="0">
                <a:latin typeface="Times New Roman"/>
                <a:cs typeface="Times New Roman"/>
              </a:rPr>
              <a:t> </a:t>
            </a:r>
            <a:r>
              <a:rPr sz="4275" baseline="-11695" dirty="0">
                <a:latin typeface="Microsoft Sans Serif"/>
                <a:cs typeface="Microsoft Sans Serif"/>
              </a:rPr>
              <a:t>,</a:t>
            </a:r>
            <a:endParaRPr sz="4275" baseline="-11695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17289" y="4487418"/>
            <a:ext cx="5207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5430" algn="l"/>
              </a:tabLst>
            </a:pP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1</a:t>
            </a:r>
            <a:r>
              <a:rPr sz="2200" u="sng" spc="2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65496" y="4365117"/>
            <a:ext cx="86042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00" spc="-80" dirty="0">
                <a:latin typeface="Symbol"/>
                <a:cs typeface="Symbol"/>
              </a:rPr>
              <a:t></a:t>
            </a:r>
            <a:r>
              <a:rPr sz="1900" spc="-80" dirty="0">
                <a:latin typeface="Microsoft Sans Serif"/>
                <a:cs typeface="Microsoft Sans Serif"/>
              </a:rPr>
              <a:t>(</a:t>
            </a:r>
            <a:r>
              <a:rPr sz="1900" spc="-80" dirty="0">
                <a:latin typeface="Times New Roman"/>
                <a:cs typeface="Times New Roman"/>
              </a:rPr>
              <a:t>r</a:t>
            </a:r>
            <a:r>
              <a:rPr sz="1900" spc="-80" dirty="0">
                <a:latin typeface="Symbol"/>
                <a:cs typeface="Symbol"/>
              </a:rPr>
              <a:t></a:t>
            </a:r>
            <a:r>
              <a:rPr sz="1900" spc="-80" dirty="0">
                <a:latin typeface="Microsoft Sans Serif"/>
                <a:cs typeface="Microsoft Sans Serif"/>
              </a:rPr>
              <a:t>)</a:t>
            </a:r>
            <a:r>
              <a:rPr sz="4275" spc="-120" baseline="-11695" dirty="0">
                <a:latin typeface="Times New Roman"/>
                <a:cs typeface="Times New Roman"/>
              </a:rPr>
              <a:t>d</a:t>
            </a:r>
            <a:r>
              <a:rPr sz="4275" spc="-120" baseline="-11695" dirty="0">
                <a:latin typeface="Symbol"/>
                <a:cs typeface="Symbol"/>
              </a:rPr>
              <a:t></a:t>
            </a:r>
            <a:endParaRPr sz="4275" baseline="-11695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17442" y="4687062"/>
            <a:ext cx="1902460" cy="593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3975"/>
              </a:lnSpc>
              <a:spcBef>
                <a:spcPts val="95"/>
              </a:spcBef>
              <a:tabLst>
                <a:tab pos="1677670" algn="l"/>
              </a:tabLst>
            </a:pP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135" dirty="0">
                <a:latin typeface="Symbol"/>
                <a:cs typeface="Symbol"/>
              </a:rPr>
              <a:t></a:t>
            </a:r>
            <a:r>
              <a:rPr sz="3300" spc="-202" baseline="1262" dirty="0">
                <a:latin typeface="Times New Roman"/>
                <a:cs typeface="Times New Roman"/>
              </a:rPr>
              <a:t>4</a:t>
            </a:r>
            <a:r>
              <a:rPr sz="3300" spc="-202" baseline="1262" dirty="0">
                <a:latin typeface="Symbol"/>
                <a:cs typeface="Symbol"/>
              </a:rPr>
              <a:t></a:t>
            </a:r>
            <a:r>
              <a:rPr sz="3300" spc="-157" baseline="1262" dirty="0">
                <a:latin typeface="Times New Roman"/>
                <a:cs typeface="Times New Roman"/>
              </a:rPr>
              <a:t> </a:t>
            </a:r>
            <a:r>
              <a:rPr sz="2175" spc="-209" baseline="-9578" dirty="0">
                <a:latin typeface="Times New Roman"/>
                <a:cs typeface="Times New Roman"/>
              </a:rPr>
              <a:t>0</a:t>
            </a:r>
            <a:r>
              <a:rPr sz="2175" spc="405" baseline="-9578" dirty="0">
                <a:latin typeface="Times New Roman"/>
                <a:cs typeface="Times New Roman"/>
              </a:rPr>
              <a:t> </a:t>
            </a:r>
            <a:r>
              <a:rPr sz="5100" spc="-60" baseline="4084" dirty="0">
                <a:latin typeface="Symbol"/>
                <a:cs typeface="Symbol"/>
              </a:rPr>
              <a:t></a:t>
            </a:r>
            <a:r>
              <a:rPr sz="5100" spc="-60" baseline="4084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  <a:p>
            <a:pPr marR="411480" algn="r">
              <a:lnSpc>
                <a:spcPts val="495"/>
              </a:lnSpc>
            </a:pPr>
            <a:r>
              <a:rPr sz="500" spc="-35" dirty="0">
                <a:latin typeface="Microsoft Sans Serif"/>
                <a:cs typeface="Microsoft Sans Serif"/>
              </a:rPr>
              <a:t>(</a:t>
            </a:r>
            <a:r>
              <a:rPr sz="500" spc="-15" dirty="0">
                <a:latin typeface="Microsoft Sans Serif"/>
                <a:cs typeface="Microsoft Sans Serif"/>
              </a:rPr>
              <a:t> </a:t>
            </a:r>
            <a:r>
              <a:rPr sz="500" spc="-30" dirty="0">
                <a:latin typeface="Symbol"/>
                <a:cs typeface="Symbol"/>
              </a:rPr>
              <a:t></a:t>
            </a:r>
            <a:r>
              <a:rPr sz="500" spc="-35" dirty="0">
                <a:latin typeface="Microsoft Sans Serif"/>
                <a:cs typeface="Microsoft Sans Serif"/>
              </a:rPr>
              <a:t>)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048001" y="5165598"/>
            <a:ext cx="88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88796" y="4415821"/>
            <a:ext cx="1448435" cy="123761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45"/>
              </a:spcBef>
              <a:tabLst>
                <a:tab pos="1271905" algn="l"/>
              </a:tabLst>
            </a:pPr>
            <a:r>
              <a:rPr sz="1900" spc="-35" dirty="0">
                <a:latin typeface="Symbol"/>
                <a:cs typeface="Symbol"/>
              </a:rPr>
              <a:t>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2325" spc="-52" baseline="39426" dirty="0">
                <a:latin typeface="Times New Roman"/>
                <a:cs typeface="Times New Roman"/>
              </a:rPr>
              <a:t>2</a:t>
            </a:r>
            <a:r>
              <a:rPr sz="2325" spc="135" baseline="39426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V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Symbol"/>
                <a:cs typeface="Symbol"/>
              </a:rPr>
              <a:t>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Symbol"/>
                <a:cs typeface="Symbol"/>
              </a:rPr>
              <a:t></a:t>
            </a:r>
            <a:r>
              <a:rPr sz="1900" spc="-25" dirty="0">
                <a:latin typeface="Times New Roman"/>
                <a:cs typeface="Times New Roman"/>
              </a:rPr>
              <a:t>	</a:t>
            </a:r>
            <a:r>
              <a:rPr sz="1900" spc="-25" dirty="0">
                <a:latin typeface="Symbol"/>
                <a:cs typeface="Symbol"/>
              </a:rPr>
              <a:t></a:t>
            </a:r>
            <a:endParaRPr sz="1900">
              <a:latin typeface="Symbol"/>
              <a:cs typeface="Symbol"/>
            </a:endParaRPr>
          </a:p>
          <a:p>
            <a:pPr marL="977900">
              <a:lnSpc>
                <a:spcPct val="100000"/>
              </a:lnSpc>
              <a:spcBef>
                <a:spcPts val="605"/>
              </a:spcBef>
            </a:pPr>
            <a:r>
              <a:rPr sz="2100" dirty="0">
                <a:latin typeface="Symbol"/>
                <a:cs typeface="Symbol"/>
              </a:rPr>
              <a:t></a:t>
            </a:r>
            <a:endParaRPr sz="21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190"/>
              </a:spcBef>
            </a:pPr>
            <a:r>
              <a:rPr sz="2000" spc="-40" dirty="0">
                <a:latin typeface="Symbol"/>
                <a:cs typeface="Symbol"/>
              </a:rPr>
              <a:t>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475" spc="-44" baseline="38720" dirty="0">
                <a:latin typeface="Times New Roman"/>
                <a:cs typeface="Times New Roman"/>
              </a:rPr>
              <a:t>2</a:t>
            </a:r>
            <a:r>
              <a:rPr sz="2475" spc="104" baseline="38720" dirty="0">
                <a:latin typeface="Times New Roman"/>
                <a:cs typeface="Times New Roman"/>
              </a:rPr>
              <a:t> </a:t>
            </a:r>
            <a:r>
              <a:rPr sz="2000" spc="-65" dirty="0">
                <a:latin typeface="Times New Roman"/>
                <a:cs typeface="Times New Roman"/>
              </a:rPr>
              <a:t>A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Symbol"/>
                <a:cs typeface="Symbol"/>
              </a:rPr>
              <a:t>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Symbol"/>
                <a:cs typeface="Symbol"/>
              </a:rPr>
              <a:t></a:t>
            </a:r>
            <a:r>
              <a:rPr sz="2475" spc="-52" baseline="-11784" dirty="0">
                <a:latin typeface="Times New Roman"/>
                <a:cs typeface="Times New Roman"/>
              </a:rPr>
              <a:t>0</a:t>
            </a:r>
            <a:r>
              <a:rPr sz="2475" spc="104" baseline="-11784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J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29480" y="5234178"/>
            <a:ext cx="1758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u="sng" spc="-8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43069" y="5234178"/>
            <a:ext cx="52959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4655" algn="l"/>
              </a:tabLst>
            </a:pPr>
            <a:r>
              <a:rPr sz="2600" spc="-25" dirty="0">
                <a:latin typeface="Times New Roman"/>
                <a:cs typeface="Times New Roman"/>
              </a:rPr>
              <a:t>J	</a:t>
            </a:r>
            <a:r>
              <a:rPr sz="2600" spc="-70" dirty="0">
                <a:latin typeface="Times New Roman"/>
                <a:cs typeface="Times New Roman"/>
              </a:rPr>
              <a:t>r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27527" y="5911088"/>
            <a:ext cx="23780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601470" algn="l"/>
              </a:tabLst>
            </a:pPr>
            <a:r>
              <a:rPr sz="2200" spc="-5" dirty="0">
                <a:latin typeface="Times New Roman"/>
                <a:cs typeface="Times New Roman"/>
              </a:rPr>
              <a:t>A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Times New Roman"/>
                <a:cs typeface="Times New Roman"/>
              </a:rPr>
              <a:t>4</a:t>
            </a:r>
            <a:r>
              <a:rPr sz="2200" spc="-30" dirty="0">
                <a:latin typeface="Symbol"/>
                <a:cs typeface="Symbol"/>
              </a:rPr>
              <a:t></a:t>
            </a:r>
            <a:r>
              <a:rPr sz="2850" spc="-44" baseline="38011" dirty="0">
                <a:latin typeface="Times New Roman"/>
                <a:cs typeface="Times New Roman"/>
              </a:rPr>
              <a:t>0</a:t>
            </a:r>
            <a:r>
              <a:rPr sz="3300" spc="-30" dirty="0">
                <a:latin typeface="Symbol"/>
                <a:cs typeface="Symbol"/>
              </a:rPr>
              <a:t></a:t>
            </a:r>
            <a:r>
              <a:rPr sz="3300" spc="-30" dirty="0">
                <a:latin typeface="Times New Roman"/>
                <a:cs typeface="Times New Roman"/>
              </a:rPr>
              <a:t>	</a:t>
            </a:r>
            <a:r>
              <a:rPr sz="5100" spc="-7" baseline="-4901" dirty="0">
                <a:latin typeface="Times New Roman"/>
                <a:cs typeface="Times New Roman"/>
              </a:rPr>
              <a:t>R</a:t>
            </a:r>
            <a:r>
              <a:rPr sz="5100" spc="202" baseline="-4901" dirty="0">
                <a:latin typeface="Times New Roman"/>
                <a:cs typeface="Times New Roman"/>
              </a:rPr>
              <a:t> </a:t>
            </a:r>
            <a:r>
              <a:rPr sz="3150" spc="-7" baseline="13227" dirty="0">
                <a:latin typeface="Times New Roman"/>
                <a:cs typeface="Times New Roman"/>
              </a:rPr>
              <a:t>d</a:t>
            </a:r>
            <a:r>
              <a:rPr sz="3150" spc="-7" baseline="13227" dirty="0">
                <a:latin typeface="Symbol"/>
                <a:cs typeface="Symbol"/>
              </a:rPr>
              <a:t></a:t>
            </a:r>
            <a:endParaRPr sz="3150" baseline="13227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7800" y="1101725"/>
            <a:ext cx="13969" cy="9017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145664" y="1101089"/>
            <a:ext cx="0" cy="306705"/>
          </a:xfrm>
          <a:custGeom>
            <a:avLst/>
            <a:gdLst/>
            <a:ahLst/>
            <a:cxnLst/>
            <a:rect l="l" t="t" r="r" b="b"/>
            <a:pathLst>
              <a:path h="306705">
                <a:moveTo>
                  <a:pt x="0" y="0"/>
                </a:moveTo>
                <a:lnTo>
                  <a:pt x="0" y="306705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6794" y="2249170"/>
            <a:ext cx="5714" cy="3194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2105" y="2249170"/>
            <a:ext cx="5713" cy="3194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2308" y="22352"/>
            <a:ext cx="14058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dirty="0"/>
              <a:t>10.2</a:t>
            </a:r>
            <a:r>
              <a:rPr sz="3150" spc="-45" dirty="0"/>
              <a:t> </a:t>
            </a:r>
            <a:r>
              <a:rPr sz="3150" dirty="0"/>
              <a:t>(2)</a:t>
            </a:r>
            <a:endParaRPr sz="3150"/>
          </a:p>
        </p:txBody>
      </p:sp>
      <p:sp>
        <p:nvSpPr>
          <p:cNvPr id="7" name="object 7"/>
          <p:cNvSpPr txBox="1"/>
          <p:nvPr/>
        </p:nvSpPr>
        <p:spPr>
          <a:xfrm>
            <a:off x="558800" y="647446"/>
            <a:ext cx="5005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For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nonstatic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case,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above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solutions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only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valid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4112" y="862329"/>
            <a:ext cx="571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Microsoft Sans Serif"/>
                <a:cs typeface="Microsoft Sans Serif"/>
              </a:rPr>
              <a:t>w</a:t>
            </a:r>
            <a:r>
              <a:rPr sz="1800" dirty="0">
                <a:latin typeface="Microsoft Sans Serif"/>
                <a:cs typeface="Microsoft Sans Serif"/>
              </a:rPr>
              <a:t>he</a:t>
            </a:r>
            <a:r>
              <a:rPr sz="1800" spc="-5" dirty="0">
                <a:latin typeface="Microsoft Sans Serif"/>
                <a:cs typeface="Microsoft Sans Serif"/>
              </a:rPr>
              <a:t>n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3854" y="1013205"/>
            <a:ext cx="216217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11835" algn="l"/>
              </a:tabLst>
            </a:pPr>
            <a:r>
              <a:rPr sz="2850" spc="-7" baseline="-8771" dirty="0">
                <a:latin typeface="Times New Roman"/>
                <a:cs typeface="Times New Roman"/>
              </a:rPr>
              <a:t>r</a:t>
            </a:r>
            <a:r>
              <a:rPr sz="2850" spc="7" baseline="-8771" dirty="0">
                <a:latin typeface="Times New Roman"/>
                <a:cs typeface="Times New Roman"/>
              </a:rPr>
              <a:t> </a:t>
            </a:r>
            <a:r>
              <a:rPr sz="2625" baseline="-9523" dirty="0">
                <a:latin typeface="Symbol"/>
                <a:cs typeface="Symbol"/>
              </a:rPr>
              <a:t></a:t>
            </a:r>
            <a:r>
              <a:rPr sz="2625" spc="60" baseline="-9523" dirty="0">
                <a:latin typeface="Times New Roman"/>
                <a:cs typeface="Times New Roman"/>
              </a:rPr>
              <a:t> </a:t>
            </a:r>
            <a:r>
              <a:rPr sz="2625" baseline="-9523" dirty="0">
                <a:latin typeface="Times New Roman"/>
                <a:cs typeface="Times New Roman"/>
              </a:rPr>
              <a:t>r</a:t>
            </a:r>
            <a:r>
              <a:rPr sz="2625" spc="44" baseline="-9523" dirty="0">
                <a:latin typeface="Times New Roman"/>
                <a:cs typeface="Times New Roman"/>
              </a:rPr>
              <a:t> </a:t>
            </a:r>
            <a:r>
              <a:rPr sz="3225" spc="-7" baseline="-7751" dirty="0">
                <a:latin typeface="Symbol"/>
                <a:cs typeface="Symbol"/>
              </a:rPr>
              <a:t></a:t>
            </a:r>
            <a:r>
              <a:rPr sz="3225" spc="-7" baseline="-7751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Symbol"/>
                <a:cs typeface="Symbol"/>
              </a:rPr>
              <a:t>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3525" baseline="-11820" dirty="0">
                <a:latin typeface="Times New Roman"/>
                <a:cs typeface="Times New Roman"/>
              </a:rPr>
              <a:t>r</a:t>
            </a:r>
            <a:r>
              <a:rPr sz="3525" spc="7" baseline="-118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5745" y="1720341"/>
            <a:ext cx="869950" cy="631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and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15" dirty="0">
                <a:latin typeface="Microsoft Sans Serif"/>
                <a:cs typeface="Microsoft Sans Serif"/>
              </a:rPr>
              <a:t>; </a:t>
            </a:r>
            <a:r>
              <a:rPr sz="1800" spc="-20" dirty="0">
                <a:latin typeface="Microsoft Sans Serif"/>
                <a:cs typeface="Microsoft Sans Serif"/>
              </a:rPr>
              <a:t>that </a:t>
            </a:r>
            <a:r>
              <a:rPr sz="1800" spc="-30" dirty="0">
                <a:latin typeface="Microsoft Sans Serif"/>
                <a:cs typeface="Microsoft Sans Serif"/>
              </a:rPr>
              <a:t>is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,</a:t>
            </a:r>
            <a:endParaRPr sz="1800">
              <a:latin typeface="Microsoft Sans Serif"/>
              <a:cs typeface="Microsoft Sans Serif"/>
            </a:endParaRPr>
          </a:p>
          <a:p>
            <a:pPr marL="219710" algn="ctr">
              <a:lnSpc>
                <a:spcPct val="100000"/>
              </a:lnSpc>
              <a:spcBef>
                <a:spcPts val="40"/>
              </a:spcBef>
            </a:pPr>
            <a:r>
              <a:rPr sz="300" dirty="0">
                <a:latin typeface="Symbol"/>
                <a:cs typeface="Symbol"/>
              </a:rPr>
              <a:t></a:t>
            </a:r>
            <a:endParaRPr sz="3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51761" y="1979421"/>
            <a:ext cx="508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8800" y="1471929"/>
            <a:ext cx="1674495" cy="838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05"/>
              </a:lnSpc>
              <a:spcBef>
                <a:spcPts val="105"/>
              </a:spcBef>
            </a:pPr>
            <a:r>
              <a:rPr sz="1650" dirty="0">
                <a:latin typeface="Microsoft Sans Serif"/>
                <a:cs typeface="Microsoft Sans Serif"/>
              </a:rPr>
              <a:t>where</a:t>
            </a:r>
            <a:endParaRPr sz="1650">
              <a:latin typeface="Microsoft Sans Serif"/>
              <a:cs typeface="Microsoft Sans Serif"/>
            </a:endParaRPr>
          </a:p>
          <a:p>
            <a:pPr marL="12700" marR="5080">
              <a:lnSpc>
                <a:spcPts val="2300"/>
              </a:lnSpc>
              <a:spcBef>
                <a:spcPts val="85"/>
              </a:spcBef>
            </a:pPr>
            <a:r>
              <a:rPr sz="1800" spc="-30" dirty="0">
                <a:latin typeface="Microsoft Sans Serif"/>
                <a:cs typeface="Microsoft Sans Serif"/>
              </a:rPr>
              <a:t>the pensence</a:t>
            </a:r>
            <a:r>
              <a:rPr sz="2100" spc="-30" dirty="0">
                <a:latin typeface="Times New Roman"/>
                <a:cs typeface="Times New Roman"/>
              </a:rPr>
              <a:t>t</a:t>
            </a:r>
            <a:r>
              <a:rPr sz="2100" spc="-8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of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delay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8712" y="1415542"/>
            <a:ext cx="245300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104265" algn="l"/>
                <a:tab pos="2273935" algn="l"/>
              </a:tabLst>
            </a:pPr>
            <a:r>
              <a:rPr sz="600" baseline="6944" dirty="0">
                <a:latin typeface="Microsoft Sans Serif"/>
                <a:cs typeface="Microsoft Sans Serif"/>
              </a:rPr>
              <a:t>f</a:t>
            </a:r>
            <a:r>
              <a:rPr sz="600" spc="-37" baseline="6944" dirty="0">
                <a:latin typeface="Microsoft Sans Serif"/>
                <a:cs typeface="Microsoft Sans Serif"/>
              </a:rPr>
              <a:t>o</a:t>
            </a:r>
            <a:r>
              <a:rPr sz="600" spc="-7" baseline="6944" dirty="0">
                <a:latin typeface="Microsoft Sans Serif"/>
                <a:cs typeface="Microsoft Sans Serif"/>
              </a:rPr>
              <a:t>r</a:t>
            </a:r>
            <a:r>
              <a:rPr sz="600" baseline="6944" dirty="0">
                <a:latin typeface="Microsoft Sans Serif"/>
                <a:cs typeface="Microsoft Sans Serif"/>
              </a:rPr>
              <a:t>	</a:t>
            </a:r>
            <a:r>
              <a:rPr sz="600" spc="-7" baseline="6944" dirty="0">
                <a:latin typeface="Microsoft Sans Serif"/>
                <a:cs typeface="Microsoft Sans Serif"/>
              </a:rPr>
              <a:t>,</a:t>
            </a:r>
            <a:r>
              <a:rPr sz="600" baseline="6944" dirty="0">
                <a:latin typeface="Microsoft Sans Serif"/>
                <a:cs typeface="Microsoft Sans Serif"/>
              </a:rPr>
              <a:t> </a:t>
            </a:r>
            <a:r>
              <a:rPr sz="600" spc="15" baseline="6944" dirty="0">
                <a:latin typeface="Microsoft Sans Serif"/>
                <a:cs typeface="Microsoft Sans Serif"/>
              </a:rPr>
              <a:t> </a:t>
            </a:r>
            <a:r>
              <a:rPr sz="600" spc="-15" baseline="6944" dirty="0">
                <a:latin typeface="Microsoft Sans Serif"/>
                <a:cs typeface="Microsoft Sans Serif"/>
              </a:rPr>
              <a:t>an</a:t>
            </a:r>
            <a:r>
              <a:rPr sz="600" spc="-7" baseline="6944" dirty="0">
                <a:latin typeface="Microsoft Sans Serif"/>
                <a:cs typeface="Microsoft Sans Serif"/>
              </a:rPr>
              <a:t>d</a:t>
            </a:r>
            <a:r>
              <a:rPr sz="600" baseline="6944" dirty="0">
                <a:latin typeface="Microsoft Sans Serif"/>
                <a:cs typeface="Microsoft Sans Serif"/>
              </a:rPr>
              <a:t>	</a:t>
            </a:r>
            <a:r>
              <a:rPr sz="400" spc="-10" dirty="0">
                <a:latin typeface="Microsoft Sans Serif"/>
                <a:cs typeface="Microsoft Sans Serif"/>
              </a:rPr>
              <a:t>d</a:t>
            </a:r>
            <a:r>
              <a:rPr sz="400" dirty="0">
                <a:latin typeface="Microsoft Sans Serif"/>
                <a:cs typeface="Microsoft Sans Serif"/>
              </a:rPr>
              <a:t>u</a:t>
            </a:r>
            <a:r>
              <a:rPr sz="400" spc="-5" dirty="0">
                <a:latin typeface="Microsoft Sans Serif"/>
                <a:cs typeface="Microsoft Sans Serif"/>
              </a:rPr>
              <a:t>e </a:t>
            </a:r>
            <a:r>
              <a:rPr sz="400" spc="5" dirty="0">
                <a:latin typeface="Microsoft Sans Serif"/>
                <a:cs typeface="Microsoft Sans Serif"/>
              </a:rPr>
              <a:t>t</a:t>
            </a:r>
            <a:r>
              <a:rPr sz="400" spc="-5" dirty="0">
                <a:latin typeface="Microsoft Sans Serif"/>
                <a:cs typeface="Microsoft Sans Serif"/>
              </a:rPr>
              <a:t>o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42897" y="2476433"/>
            <a:ext cx="1390015" cy="12687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796925">
              <a:lnSpc>
                <a:spcPct val="100000"/>
              </a:lnSpc>
              <a:spcBef>
                <a:spcPts val="865"/>
              </a:spcBef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/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  <a:p>
            <a:pPr marL="947419">
              <a:lnSpc>
                <a:spcPts val="2690"/>
              </a:lnSpc>
              <a:spcBef>
                <a:spcPts val="1005"/>
              </a:spcBef>
            </a:pPr>
            <a:r>
              <a:rPr sz="28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endParaRPr sz="2850">
              <a:latin typeface="Times New Roman"/>
              <a:cs typeface="Times New Roman"/>
            </a:endParaRPr>
          </a:p>
          <a:p>
            <a:pPr marL="38100">
              <a:lnSpc>
                <a:spcPts val="2690"/>
              </a:lnSpc>
              <a:tabLst>
                <a:tab pos="424815" algn="l"/>
                <a:tab pos="1189990" algn="l"/>
              </a:tabLst>
            </a:pP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3525" baseline="-11820" dirty="0">
                <a:latin typeface="Times New Roman"/>
                <a:cs typeface="Times New Roman"/>
              </a:rPr>
              <a:t>r	</a:t>
            </a:r>
            <a:r>
              <a:rPr sz="2200" spc="-5" dirty="0">
                <a:latin typeface="Symbol"/>
                <a:cs typeface="Symbol"/>
              </a:rPr>
              <a:t></a:t>
            </a:r>
            <a:r>
              <a:rPr sz="2200" spc="-5" dirty="0">
                <a:latin typeface="Times New Roman"/>
                <a:cs typeface="Times New Roman"/>
              </a:rPr>
              <a:t> t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4275" baseline="-11695" dirty="0">
                <a:latin typeface="Times New Roman"/>
                <a:cs typeface="Times New Roman"/>
              </a:rPr>
              <a:t>c</a:t>
            </a:r>
            <a:endParaRPr sz="4275" baseline="-11695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62880" y="1415542"/>
            <a:ext cx="10985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Microsoft Sans Serif"/>
                <a:cs typeface="Microsoft Sans Serif"/>
              </a:rPr>
              <a:t>a</a:t>
            </a:r>
            <a:r>
              <a:rPr sz="400" dirty="0">
                <a:latin typeface="Microsoft Sans Serif"/>
                <a:cs typeface="Microsoft Sans Serif"/>
              </a:rPr>
              <a:t>n</a:t>
            </a:r>
            <a:r>
              <a:rPr sz="400" spc="-5" dirty="0">
                <a:latin typeface="Microsoft Sans Serif"/>
                <a:cs typeface="Microsoft Sans Serif"/>
              </a:rPr>
              <a:t>d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62625" y="1366773"/>
            <a:ext cx="1187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47994" y="1415542"/>
            <a:ext cx="4000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Microsoft Sans Serif"/>
                <a:cs typeface="Microsoft Sans Serif"/>
              </a:rPr>
              <a:t>,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61709" y="1022311"/>
            <a:ext cx="955040" cy="75311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455"/>
              </a:spcBef>
              <a:tabLst>
                <a:tab pos="840105" algn="l"/>
              </a:tabLst>
            </a:pP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15" dirty="0">
                <a:latin typeface="Microsoft Sans Serif"/>
                <a:cs typeface="Microsoft Sans Serif"/>
              </a:rPr>
              <a:t> </a:t>
            </a:r>
            <a:r>
              <a:rPr sz="2200" spc="5" dirty="0">
                <a:latin typeface="Symbol"/>
                <a:cs typeface="Symbol"/>
              </a:rPr>
              <a:t></a:t>
            </a:r>
            <a:r>
              <a:rPr sz="2200" spc="5" dirty="0">
                <a:latin typeface="Microsoft Sans Serif"/>
                <a:cs typeface="Microsoft Sans Serif"/>
              </a:rPr>
              <a:t>,	</a:t>
            </a:r>
            <a:r>
              <a:rPr sz="2100" dirty="0">
                <a:latin typeface="Microsoft Sans Serif"/>
                <a:cs typeface="Microsoft Sans Serif"/>
              </a:rPr>
              <a:t>)</a:t>
            </a:r>
            <a:endParaRPr sz="21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spcBef>
                <a:spcPts val="330"/>
              </a:spcBef>
            </a:pPr>
            <a:r>
              <a:rPr sz="2475" baseline="-5050" dirty="0">
                <a:latin typeface="Microsoft Sans Serif"/>
                <a:cs typeface="Microsoft Sans Serif"/>
              </a:rPr>
              <a:t>of</a:t>
            </a:r>
            <a:r>
              <a:rPr sz="2475" spc="60" baseline="-50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J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4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60793" y="1328202"/>
            <a:ext cx="1233170" cy="1021080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25"/>
              </a:spcBef>
            </a:pPr>
            <a:r>
              <a:rPr sz="2050" dirty="0">
                <a:latin typeface="Times New Roman"/>
                <a:cs typeface="Times New Roman"/>
              </a:rPr>
              <a:t>r</a:t>
            </a:r>
            <a:endParaRPr sz="2050">
              <a:latin typeface="Times New Roman"/>
              <a:cs typeface="Times New Roman"/>
            </a:endParaRPr>
          </a:p>
          <a:p>
            <a:pPr marL="55880">
              <a:lnSpc>
                <a:spcPct val="100000"/>
              </a:lnSpc>
              <a:spcBef>
                <a:spcPts val="1410"/>
              </a:spcBef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Symbol"/>
                <a:cs typeface="Symbol"/>
              </a:rPr>
              <a:t>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14242" y="1517649"/>
            <a:ext cx="432434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Times New Roman"/>
                <a:cs typeface="Times New Roman"/>
              </a:rPr>
              <a:t>A</a:t>
            </a:r>
            <a:r>
              <a:rPr sz="1150" spc="-5" dirty="0">
                <a:latin typeface="Microsoft Sans Serif"/>
                <a:cs typeface="Microsoft Sans Serif"/>
              </a:rPr>
              <a:t>(</a:t>
            </a:r>
            <a:r>
              <a:rPr sz="1150" spc="-6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r</a:t>
            </a:r>
            <a:r>
              <a:rPr sz="1150" dirty="0">
                <a:latin typeface="Microsoft Sans Serif"/>
                <a:cs typeface="Microsoft Sans Serif"/>
              </a:rPr>
              <a:t>,</a:t>
            </a:r>
            <a:r>
              <a:rPr sz="1150" spc="-5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t</a:t>
            </a:r>
            <a:r>
              <a:rPr sz="1150" dirty="0">
                <a:latin typeface="Microsoft Sans Serif"/>
                <a:cs typeface="Microsoft Sans Serif"/>
              </a:rPr>
              <a:t>)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05780" y="1479550"/>
            <a:ext cx="463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Symbol"/>
                <a:cs typeface="Symbol"/>
              </a:rPr>
              <a:t></a:t>
            </a:r>
            <a:endParaRPr sz="6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14696" y="1551178"/>
            <a:ext cx="3549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ymbol"/>
                <a:cs typeface="Symbol"/>
              </a:rPr>
              <a:t>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(</a:t>
            </a:r>
            <a:r>
              <a:rPr sz="1000" spc="-5" dirty="0">
                <a:latin typeface="Times New Roman"/>
                <a:cs typeface="Times New Roman"/>
              </a:rPr>
              <a:t>r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,</a:t>
            </a:r>
            <a:r>
              <a:rPr sz="1000" spc="-2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26435" y="1689862"/>
            <a:ext cx="114808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spc="-5" dirty="0">
                <a:latin typeface="Microsoft Sans Serif"/>
                <a:cs typeface="Microsoft Sans Serif"/>
              </a:rPr>
              <a:t>is</a:t>
            </a:r>
            <a:r>
              <a:rPr sz="500" spc="-5" dirty="0">
                <a:latin typeface="Times New Roman"/>
                <a:cs typeface="Times New Roman"/>
              </a:rPr>
              <a:t>V</a:t>
            </a:r>
            <a:r>
              <a:rPr sz="500" spc="-20" dirty="0">
                <a:latin typeface="Times New Roman"/>
                <a:cs typeface="Times New Roman"/>
              </a:rPr>
              <a:t> </a:t>
            </a:r>
            <a:r>
              <a:rPr sz="500" spc="-5" dirty="0">
                <a:latin typeface="Microsoft Sans Serif"/>
                <a:cs typeface="Microsoft Sans Serif"/>
              </a:rPr>
              <a:t>(</a:t>
            </a:r>
            <a:r>
              <a:rPr sz="400" spc="-5" dirty="0">
                <a:latin typeface="Microsoft Sans Serif"/>
                <a:cs typeface="Microsoft Sans Serif"/>
              </a:rPr>
              <a:t>the</a:t>
            </a:r>
            <a:r>
              <a:rPr sz="500" spc="-5" dirty="0">
                <a:latin typeface="Times New Roman"/>
                <a:cs typeface="Times New Roman"/>
              </a:rPr>
              <a:t>r</a:t>
            </a:r>
            <a:r>
              <a:rPr sz="500" spc="-5" dirty="0">
                <a:latin typeface="Microsoft Sans Serif"/>
                <a:cs typeface="Microsoft Sans Serif"/>
              </a:rPr>
              <a:t>,</a:t>
            </a:r>
            <a:r>
              <a:rPr sz="500" spc="-5" dirty="0">
                <a:latin typeface="Times New Roman"/>
                <a:cs typeface="Times New Roman"/>
              </a:rPr>
              <a:t>t</a:t>
            </a:r>
            <a:r>
              <a:rPr sz="500" spc="-10" dirty="0">
                <a:latin typeface="Times New Roman"/>
                <a:cs typeface="Times New Roman"/>
              </a:rPr>
              <a:t> </a:t>
            </a:r>
            <a:r>
              <a:rPr sz="500" spc="-5" dirty="0">
                <a:latin typeface="Microsoft Sans Serif"/>
                <a:cs typeface="Microsoft Sans Serif"/>
              </a:rPr>
              <a:t>)</a:t>
            </a:r>
            <a:r>
              <a:rPr sz="400" spc="-5" dirty="0">
                <a:latin typeface="Microsoft Sans Serif"/>
                <a:cs typeface="Microsoft Sans Serif"/>
              </a:rPr>
              <a:t>retarded</a:t>
            </a:r>
            <a:r>
              <a:rPr sz="400" spc="15" dirty="0">
                <a:latin typeface="Microsoft Sans Serif"/>
                <a:cs typeface="Microsoft Sans Serif"/>
              </a:rPr>
              <a:t> </a:t>
            </a:r>
            <a:r>
              <a:rPr sz="400" spc="-10" dirty="0">
                <a:latin typeface="Microsoft Sans Serif"/>
                <a:cs typeface="Microsoft Sans Serif"/>
              </a:rPr>
              <a:t>time.</a:t>
            </a:r>
            <a:r>
              <a:rPr sz="400" spc="15" dirty="0">
                <a:latin typeface="Microsoft Sans Serif"/>
                <a:cs typeface="Microsoft Sans Serif"/>
              </a:rPr>
              <a:t> </a:t>
            </a:r>
            <a:r>
              <a:rPr sz="400" spc="-5" dirty="0">
                <a:latin typeface="Microsoft Sans Serif"/>
                <a:cs typeface="Microsoft Sans Serif"/>
              </a:rPr>
              <a:t>Because</a:t>
            </a:r>
            <a:r>
              <a:rPr sz="400" dirty="0">
                <a:latin typeface="Microsoft Sans Serif"/>
                <a:cs typeface="Microsoft Sans Serif"/>
              </a:rPr>
              <a:t> the</a:t>
            </a:r>
            <a:r>
              <a:rPr sz="400" spc="5" dirty="0">
                <a:latin typeface="Microsoft Sans Serif"/>
                <a:cs typeface="Microsoft Sans Serif"/>
              </a:rPr>
              <a:t> </a:t>
            </a:r>
            <a:r>
              <a:rPr sz="400" spc="-5" dirty="0">
                <a:latin typeface="Microsoft Sans Serif"/>
                <a:cs typeface="Microsoft Sans Serif"/>
              </a:rPr>
              <a:t>message</a:t>
            </a:r>
            <a:r>
              <a:rPr sz="300" spc="-5" dirty="0">
                <a:latin typeface="Times New Roman"/>
                <a:cs typeface="Times New Roman"/>
              </a:rPr>
              <a:t>r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28542" y="1737105"/>
            <a:ext cx="224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must</a:t>
            </a:r>
            <a:r>
              <a:rPr sz="1800" spc="-5" dirty="0">
                <a:latin typeface="Microsoft Sans Serif"/>
                <a:cs typeface="Microsoft Sans Serif"/>
              </a:rPr>
              <a:t> travel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distance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35451" y="2284603"/>
            <a:ext cx="13716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dirty="0">
                <a:latin typeface="Times New Roman"/>
                <a:cs typeface="Times New Roman"/>
              </a:rPr>
              <a:t>J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42842" y="3203575"/>
            <a:ext cx="1116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(C</a:t>
            </a:r>
            <a:r>
              <a:rPr sz="1800" spc="-15" dirty="0">
                <a:latin typeface="Microsoft Sans Serif"/>
                <a:cs typeface="Microsoft Sans Serif"/>
              </a:rPr>
              <a:t>a</a:t>
            </a:r>
            <a:r>
              <a:rPr sz="1800" spc="-5" dirty="0">
                <a:latin typeface="Microsoft Sans Serif"/>
                <a:cs typeface="Microsoft Sans Serif"/>
              </a:rPr>
              <a:t>u</a:t>
            </a:r>
            <a:r>
              <a:rPr sz="1800" dirty="0">
                <a:latin typeface="Microsoft Sans Serif"/>
                <a:cs typeface="Microsoft Sans Serif"/>
              </a:rPr>
              <a:t>s</a:t>
            </a:r>
            <a:r>
              <a:rPr sz="1800" spc="-10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l</a:t>
            </a:r>
            <a:r>
              <a:rPr sz="1800" spc="-5" dirty="0">
                <a:latin typeface="Microsoft Sans Serif"/>
                <a:cs typeface="Microsoft Sans Serif"/>
              </a:rPr>
              <a:t>i</a:t>
            </a:r>
            <a:r>
              <a:rPr sz="1800" dirty="0">
                <a:latin typeface="Microsoft Sans Serif"/>
                <a:cs typeface="Microsoft Sans Serif"/>
              </a:rPr>
              <a:t>t</a:t>
            </a:r>
            <a:r>
              <a:rPr sz="1800" spc="-15" dirty="0">
                <a:latin typeface="Microsoft Sans Serif"/>
                <a:cs typeface="Microsoft Sans Serif"/>
              </a:rPr>
              <a:t>y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8135" y="2430780"/>
            <a:ext cx="1219200" cy="57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4255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10.2</a:t>
            </a:r>
            <a:r>
              <a:rPr sz="3200" spc="-45" dirty="0"/>
              <a:t> </a:t>
            </a:r>
            <a:r>
              <a:rPr sz="3200" dirty="0"/>
              <a:t>(3)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58800" y="598678"/>
            <a:ext cx="599059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solutions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of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retarded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potentials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for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nonstatic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sources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are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000" y="1229613"/>
            <a:ext cx="15614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38530" algn="l"/>
                <a:tab pos="1408430" algn="l"/>
              </a:tabLst>
            </a:pPr>
            <a:r>
              <a:rPr sz="2050" spc="-5" dirty="0">
                <a:latin typeface="Times New Roman"/>
                <a:cs typeface="Times New Roman"/>
              </a:rPr>
              <a:t>V</a:t>
            </a:r>
            <a:r>
              <a:rPr sz="2050" dirty="0">
                <a:latin typeface="Microsoft Sans Serif"/>
                <a:cs typeface="Microsoft Sans Serif"/>
              </a:rPr>
              <a:t>(</a:t>
            </a:r>
            <a:r>
              <a:rPr sz="2050" dirty="0">
                <a:latin typeface="Times New Roman"/>
                <a:cs typeface="Times New Roman"/>
              </a:rPr>
              <a:t>r</a:t>
            </a:r>
            <a:r>
              <a:rPr sz="2050" dirty="0">
                <a:latin typeface="Microsoft Sans Serif"/>
                <a:cs typeface="Microsoft Sans Serif"/>
              </a:rPr>
              <a:t>,</a:t>
            </a:r>
            <a:r>
              <a:rPr sz="2050" spc="-25" dirty="0">
                <a:latin typeface="Microsoft Sans Serif"/>
                <a:cs typeface="Microsoft Sans Serif"/>
              </a:rPr>
              <a:t> </a:t>
            </a:r>
            <a:r>
              <a:rPr sz="2050" spc="5" dirty="0">
                <a:latin typeface="Times New Roman"/>
                <a:cs typeface="Times New Roman"/>
              </a:rPr>
              <a:t>t</a:t>
            </a:r>
            <a:r>
              <a:rPr sz="2050" dirty="0">
                <a:latin typeface="Microsoft Sans Serif"/>
                <a:cs typeface="Microsoft Sans Serif"/>
              </a:rPr>
              <a:t>)	</a:t>
            </a:r>
            <a:r>
              <a:rPr sz="3300" u="sng" spc="-7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300" u="sng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300" u="sng" spc="-7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3300" baseline="1262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02535" y="972058"/>
            <a:ext cx="11557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dirty="0">
                <a:latin typeface="Symbol"/>
                <a:cs typeface="Symbol"/>
              </a:rPr>
              <a:t></a:t>
            </a:r>
            <a:endParaRPr sz="28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64534" y="1310385"/>
            <a:ext cx="6286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120" dirty="0">
                <a:latin typeface="Symbol"/>
                <a:cs typeface="Symbol"/>
              </a:rPr>
              <a:t>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5835" y="1447546"/>
            <a:ext cx="85026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16865" algn="l"/>
                <a:tab pos="811530" algn="l"/>
              </a:tabLst>
            </a:pPr>
            <a:r>
              <a:rPr sz="7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70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sz="7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(</a:t>
            </a:r>
            <a:r>
              <a:rPr sz="7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 </a:t>
            </a:r>
            <a:r>
              <a:rPr sz="7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, </a:t>
            </a:r>
            <a:r>
              <a:rPr sz="7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7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75" u="sng" spc="-7" baseline="-128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975" u="sng" spc="30" baseline="-128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00" u="sng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)	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5291" y="1699006"/>
            <a:ext cx="435609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Microsoft Sans Serif"/>
                <a:cs typeface="Microsoft Sans Serif"/>
              </a:rPr>
              <a:t>(</a:t>
            </a:r>
            <a:r>
              <a:rPr sz="2150" spc="-10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Microsoft Sans Serif"/>
                <a:cs typeface="Microsoft Sans Serif"/>
              </a:rPr>
              <a:t>,</a:t>
            </a:r>
            <a:r>
              <a:rPr sz="2150" spc="-15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Microsoft Sans Serif"/>
                <a:cs typeface="Microsoft Sans Serif"/>
              </a:rPr>
              <a:t>)</a:t>
            </a:r>
            <a:endParaRPr sz="21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7952" y="1382013"/>
            <a:ext cx="21717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spc="-5" dirty="0">
                <a:latin typeface="Symbol"/>
                <a:cs typeface="Symbol"/>
              </a:rPr>
              <a:t></a:t>
            </a:r>
            <a:endParaRPr sz="27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62353" y="1519173"/>
            <a:ext cx="705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200" spc="-5" dirty="0">
                <a:latin typeface="Times New Roman"/>
                <a:cs typeface="Times New Roman"/>
              </a:rPr>
              <a:t>4</a:t>
            </a:r>
            <a:r>
              <a:rPr sz="2200" spc="-5" dirty="0">
                <a:latin typeface="Symbol"/>
                <a:cs typeface="Symbol"/>
              </a:rPr>
              <a:t>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3600" baseline="-32407" dirty="0">
                <a:latin typeface="Symbol"/>
                <a:cs typeface="Symbol"/>
              </a:rPr>
              <a:t></a:t>
            </a:r>
            <a:endParaRPr sz="3600" baseline="-32407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0258" y="1727961"/>
            <a:ext cx="7423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7995" algn="l"/>
              </a:tabLst>
            </a:pPr>
            <a:r>
              <a:rPr sz="2200" spc="-285" dirty="0">
                <a:latin typeface="Times New Roman"/>
                <a:cs typeface="Times New Roman"/>
              </a:rPr>
              <a:t>R	</a:t>
            </a:r>
            <a:r>
              <a:rPr sz="2200" spc="-15" dirty="0">
                <a:latin typeface="Times New Roman"/>
                <a:cs typeface="Times New Roman"/>
              </a:rPr>
              <a:t>d</a:t>
            </a:r>
            <a:r>
              <a:rPr sz="2200" spc="-5" dirty="0">
                <a:latin typeface="Symbol"/>
                <a:cs typeface="Symbol"/>
              </a:rPr>
              <a:t>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5561" y="1970277"/>
            <a:ext cx="228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Symbol"/>
                <a:cs typeface="Symbol"/>
              </a:rPr>
              <a:t></a:t>
            </a:r>
            <a:r>
              <a:rPr sz="500" spc="125" dirty="0">
                <a:latin typeface="Times New Roman"/>
                <a:cs typeface="Times New Roman"/>
              </a:rPr>
              <a:t> </a:t>
            </a:r>
            <a:r>
              <a:rPr sz="500" dirty="0">
                <a:latin typeface="Microsoft Sans Serif"/>
                <a:cs typeface="Microsoft Sans Serif"/>
              </a:rPr>
              <a:t>(</a:t>
            </a:r>
            <a:r>
              <a:rPr sz="500" spc="-5" dirty="0">
                <a:latin typeface="Microsoft Sans Serif"/>
                <a:cs typeface="Microsoft Sans Serif"/>
              </a:rPr>
              <a:t> </a:t>
            </a:r>
            <a:r>
              <a:rPr sz="500" spc="-10" dirty="0">
                <a:latin typeface="Symbol"/>
                <a:cs typeface="Symbol"/>
              </a:rPr>
              <a:t></a:t>
            </a:r>
            <a:r>
              <a:rPr sz="500" spc="-10" dirty="0">
                <a:latin typeface="Microsoft Sans Serif"/>
                <a:cs typeface="Microsoft Sans Serif"/>
              </a:rPr>
              <a:t>,</a:t>
            </a:r>
            <a:r>
              <a:rPr sz="500" spc="125" dirty="0">
                <a:latin typeface="Microsoft Sans Serif"/>
                <a:cs typeface="Microsoft Sans Serif"/>
              </a:rPr>
              <a:t> </a:t>
            </a:r>
            <a:r>
              <a:rPr sz="500" dirty="0">
                <a:latin typeface="Microsoft Sans Serif"/>
                <a:cs typeface="Microsoft Sans Serif"/>
              </a:rPr>
              <a:t>)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76729" y="1804161"/>
            <a:ext cx="92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400" y="2291715"/>
            <a:ext cx="1624965" cy="89916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800"/>
              </a:spcBef>
              <a:tabLst>
                <a:tab pos="766445" algn="l"/>
                <a:tab pos="1066800" algn="l"/>
              </a:tabLst>
            </a:pPr>
            <a:r>
              <a:rPr sz="2200" spc="-5" dirty="0">
                <a:latin typeface="Times New Roman"/>
                <a:cs typeface="Times New Roman"/>
              </a:rPr>
              <a:t>A r t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3675" spc="-7" baseline="-12471" dirty="0">
                <a:latin typeface="Symbol"/>
                <a:cs typeface="Symbol"/>
              </a:rPr>
              <a:t></a:t>
            </a:r>
            <a:r>
              <a:rPr sz="3675" baseline="-12471" dirty="0">
                <a:latin typeface="Times New Roman"/>
                <a:cs typeface="Times New Roman"/>
              </a:rPr>
              <a:t>	</a:t>
            </a:r>
            <a:r>
              <a:rPr sz="4500" spc="-690" baseline="-9259" dirty="0">
                <a:latin typeface="Times New Roman"/>
                <a:cs typeface="Times New Roman"/>
              </a:rPr>
              <a:t>4</a:t>
            </a:r>
            <a:r>
              <a:rPr sz="4500" spc="-727" baseline="-9259" dirty="0">
                <a:latin typeface="Symbol"/>
                <a:cs typeface="Symbol"/>
              </a:rPr>
              <a:t></a:t>
            </a:r>
            <a:r>
              <a:rPr sz="3000" spc="-472" baseline="43055" dirty="0">
                <a:latin typeface="Times New Roman"/>
                <a:cs typeface="Times New Roman"/>
              </a:rPr>
              <a:t>0</a:t>
            </a:r>
            <a:r>
              <a:rPr sz="3000" baseline="43055" dirty="0">
                <a:latin typeface="Times New Roman"/>
                <a:cs typeface="Times New Roman"/>
              </a:rPr>
              <a:t> </a:t>
            </a:r>
            <a:r>
              <a:rPr sz="3000" spc="-300" baseline="43055" dirty="0">
                <a:latin typeface="Times New Roman"/>
                <a:cs typeface="Times New Roman"/>
              </a:rPr>
              <a:t> </a:t>
            </a:r>
            <a:r>
              <a:rPr sz="3075" spc="-254" baseline="4065" dirty="0">
                <a:latin typeface="Symbol"/>
                <a:cs typeface="Symbol"/>
              </a:rPr>
              <a:t></a:t>
            </a:r>
            <a:endParaRPr sz="3075" baseline="4065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420"/>
              </a:spcBef>
            </a:pPr>
            <a:r>
              <a:rPr sz="1800" spc="-5" dirty="0">
                <a:latin typeface="Microsoft Sans Serif"/>
                <a:cs typeface="Microsoft Sans Serif"/>
              </a:rPr>
              <a:t>Proof: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83638" y="1990470"/>
            <a:ext cx="58737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92759" algn="l"/>
              </a:tabLst>
            </a:pPr>
            <a:r>
              <a:rPr sz="2300" spc="-70" dirty="0">
                <a:latin typeface="Times New Roman"/>
                <a:cs typeface="Times New Roman"/>
              </a:rPr>
              <a:t>J</a:t>
            </a:r>
            <a:r>
              <a:rPr sz="2300" spc="-45" dirty="0">
                <a:latin typeface="Times New Roman"/>
                <a:cs typeface="Times New Roman"/>
              </a:rPr>
              <a:t> </a:t>
            </a:r>
            <a:r>
              <a:rPr sz="2300" spc="-60" dirty="0">
                <a:latin typeface="Times New Roman"/>
                <a:cs typeface="Times New Roman"/>
              </a:rPr>
              <a:t>r</a:t>
            </a:r>
            <a:r>
              <a:rPr sz="2300" dirty="0">
                <a:latin typeface="Times New Roman"/>
                <a:cs typeface="Times New Roman"/>
              </a:rPr>
              <a:t>	t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36545" y="2488819"/>
            <a:ext cx="1007744" cy="1038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105"/>
              </a:spcBef>
            </a:pPr>
            <a:r>
              <a:rPr sz="3450" spc="-89" baseline="-4830" dirty="0">
                <a:latin typeface="Times New Roman"/>
                <a:cs typeface="Times New Roman"/>
              </a:rPr>
              <a:t>R</a:t>
            </a:r>
            <a:r>
              <a:rPr sz="3450" spc="532" baseline="-4830" dirty="0">
                <a:latin typeface="Times New Roman"/>
                <a:cs typeface="Times New Roman"/>
              </a:rPr>
              <a:t> </a:t>
            </a:r>
            <a:r>
              <a:rPr sz="3000" baseline="38888" dirty="0">
                <a:latin typeface="Times New Roman"/>
                <a:cs typeface="Times New Roman"/>
              </a:rPr>
              <a:t>r</a:t>
            </a:r>
            <a:r>
              <a:rPr sz="3000" spc="637" baseline="38888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d</a:t>
            </a:r>
            <a:r>
              <a:rPr sz="1900" spc="-10" dirty="0">
                <a:latin typeface="Symbol"/>
                <a:cs typeface="Symbol"/>
              </a:rPr>
              <a:t></a:t>
            </a:r>
            <a:endParaRPr sz="19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2570"/>
              </a:spcBef>
              <a:tabLst>
                <a:tab pos="559435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3300" spc="-7" baseline="1262" dirty="0">
                <a:latin typeface="Symbol"/>
                <a:cs typeface="Symbol"/>
              </a:rPr>
              <a:t></a:t>
            </a:r>
            <a:endParaRPr sz="3300" baseline="1262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54404" y="3490086"/>
            <a:ext cx="11169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10" dirty="0">
                <a:latin typeface="Symbol"/>
                <a:cs typeface="Symbol"/>
              </a:rPr>
              <a:t></a:t>
            </a:r>
            <a:r>
              <a:rPr sz="2200" i="1" spc="-114" dirty="0">
                <a:latin typeface="Times New Roman"/>
                <a:cs typeface="Times New Roman"/>
              </a:rPr>
              <a:t>V</a:t>
            </a:r>
            <a:r>
              <a:rPr sz="2200" i="1" spc="-35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(</a:t>
            </a:r>
            <a:r>
              <a:rPr sz="2200" i="1" spc="-75" dirty="0">
                <a:latin typeface="Times New Roman"/>
                <a:cs typeface="Times New Roman"/>
              </a:rPr>
              <a:t>r</a:t>
            </a:r>
            <a:r>
              <a:rPr sz="2200" i="1" spc="-1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,</a:t>
            </a:r>
            <a:r>
              <a:rPr sz="2200" i="1" spc="-40" dirty="0">
                <a:latin typeface="Times New Roman"/>
                <a:cs typeface="Times New Roman"/>
              </a:rPr>
              <a:t>t</a:t>
            </a:r>
            <a:r>
              <a:rPr sz="2200" spc="-65" dirty="0">
                <a:latin typeface="Times New Roman"/>
                <a:cs typeface="Times New Roman"/>
              </a:rPr>
              <a:t>)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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71267" y="3541903"/>
            <a:ext cx="593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latin typeface="Symbol"/>
                <a:cs typeface="Symbol"/>
              </a:rPr>
              <a:t></a:t>
            </a:r>
            <a:r>
              <a:rPr sz="1250" spc="-20" dirty="0">
                <a:latin typeface="Times New Roman"/>
                <a:cs typeface="Times New Roman"/>
              </a:rPr>
              <a:t> </a:t>
            </a:r>
            <a:r>
              <a:rPr sz="2700" spc="-15" baseline="-12345" dirty="0">
                <a:latin typeface="Symbol"/>
                <a:cs typeface="Symbol"/>
              </a:rPr>
              <a:t></a:t>
            </a:r>
            <a:r>
              <a:rPr sz="1400" spc="-10" dirty="0">
                <a:latin typeface="Times New Roman"/>
                <a:cs typeface="Times New Roman"/>
              </a:rPr>
              <a:t>(</a:t>
            </a:r>
            <a:r>
              <a:rPr sz="1400" spc="-10" dirty="0">
                <a:latin typeface="Symbol"/>
                <a:cs typeface="Symbol"/>
              </a:rPr>
              <a:t></a:t>
            </a:r>
            <a:r>
              <a:rPr sz="1450" spc="-10" dirty="0">
                <a:latin typeface="Symbol"/>
                <a:cs typeface="Symbol"/>
              </a:rPr>
              <a:t></a:t>
            </a:r>
            <a:r>
              <a:rPr sz="1400" spc="-10" dirty="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48154" y="3650627"/>
            <a:ext cx="509905" cy="12700"/>
          </a:xfrm>
          <a:custGeom>
            <a:avLst/>
            <a:gdLst/>
            <a:ahLst/>
            <a:cxnLst/>
            <a:rect l="l" t="t" r="r" b="b"/>
            <a:pathLst>
              <a:path w="509905" h="12700">
                <a:moveTo>
                  <a:pt x="140195" y="0"/>
                </a:moveTo>
                <a:lnTo>
                  <a:pt x="128016" y="0"/>
                </a:lnTo>
                <a:lnTo>
                  <a:pt x="0" y="0"/>
                </a:lnTo>
                <a:lnTo>
                  <a:pt x="0" y="12179"/>
                </a:lnTo>
                <a:lnTo>
                  <a:pt x="128016" y="12179"/>
                </a:lnTo>
                <a:lnTo>
                  <a:pt x="140195" y="12179"/>
                </a:lnTo>
                <a:lnTo>
                  <a:pt x="140195" y="0"/>
                </a:lnTo>
                <a:close/>
              </a:path>
              <a:path w="509905" h="12700">
                <a:moveTo>
                  <a:pt x="331012" y="0"/>
                </a:moveTo>
                <a:lnTo>
                  <a:pt x="240792" y="0"/>
                </a:lnTo>
                <a:lnTo>
                  <a:pt x="228600" y="0"/>
                </a:lnTo>
                <a:lnTo>
                  <a:pt x="140208" y="0"/>
                </a:lnTo>
                <a:lnTo>
                  <a:pt x="140208" y="12179"/>
                </a:lnTo>
                <a:lnTo>
                  <a:pt x="228600" y="12179"/>
                </a:lnTo>
                <a:lnTo>
                  <a:pt x="240792" y="12179"/>
                </a:lnTo>
                <a:lnTo>
                  <a:pt x="331012" y="12179"/>
                </a:lnTo>
                <a:lnTo>
                  <a:pt x="331012" y="0"/>
                </a:lnTo>
                <a:close/>
              </a:path>
              <a:path w="509905" h="12700">
                <a:moveTo>
                  <a:pt x="509397" y="0"/>
                </a:moveTo>
                <a:lnTo>
                  <a:pt x="343281" y="0"/>
                </a:lnTo>
                <a:lnTo>
                  <a:pt x="331089" y="0"/>
                </a:lnTo>
                <a:lnTo>
                  <a:pt x="331089" y="12179"/>
                </a:lnTo>
                <a:lnTo>
                  <a:pt x="343281" y="12179"/>
                </a:lnTo>
                <a:lnTo>
                  <a:pt x="509397" y="12179"/>
                </a:lnTo>
                <a:lnTo>
                  <a:pt x="5093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4645" y="4499736"/>
            <a:ext cx="205104" cy="12700"/>
          </a:xfrm>
          <a:custGeom>
            <a:avLst/>
            <a:gdLst/>
            <a:ahLst/>
            <a:cxnLst/>
            <a:rect l="l" t="t" r="r" b="b"/>
            <a:pathLst>
              <a:path w="205105" h="12700">
                <a:moveTo>
                  <a:pt x="204520" y="0"/>
                </a:moveTo>
                <a:lnTo>
                  <a:pt x="0" y="0"/>
                </a:lnTo>
                <a:lnTo>
                  <a:pt x="0" y="12191"/>
                </a:lnTo>
                <a:lnTo>
                  <a:pt x="204520" y="12191"/>
                </a:lnTo>
                <a:lnTo>
                  <a:pt x="2045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136519" y="5325617"/>
            <a:ext cx="2813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latin typeface="Symbol"/>
                <a:cs typeface="Symbol"/>
              </a:rPr>
              <a:t></a:t>
            </a:r>
            <a:r>
              <a:rPr sz="1100" spc="-10" dirty="0">
                <a:latin typeface="Times New Roman"/>
                <a:cs typeface="Times New Roman"/>
              </a:rPr>
              <a:t> t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Symbol"/>
                <a:cs typeface="Symbol"/>
              </a:rPr>
              <a:t>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14117" y="3778377"/>
            <a:ext cx="1247140" cy="1731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100"/>
              </a:spcBef>
              <a:tabLst>
                <a:tab pos="681990" algn="l"/>
              </a:tabLst>
            </a:pPr>
            <a:r>
              <a:rPr sz="2200" spc="-235" dirty="0">
                <a:latin typeface="Times New Roman"/>
                <a:cs typeface="Times New Roman"/>
              </a:rPr>
              <a:t>4</a:t>
            </a:r>
            <a:r>
              <a:rPr sz="2300" spc="-235" dirty="0">
                <a:latin typeface="Symbol"/>
                <a:cs typeface="Symbol"/>
              </a:rPr>
              <a:t></a:t>
            </a:r>
            <a:r>
              <a:rPr sz="3525" spc="-352" baseline="-11820" dirty="0">
                <a:latin typeface="Times New Roman"/>
                <a:cs typeface="Times New Roman"/>
              </a:rPr>
              <a:t>0	</a:t>
            </a:r>
            <a:r>
              <a:rPr sz="3150" baseline="-7936" dirty="0">
                <a:latin typeface="Symbol"/>
                <a:cs typeface="Symbol"/>
              </a:rPr>
              <a:t></a:t>
            </a:r>
            <a:endParaRPr sz="3150" baseline="-7936">
              <a:latin typeface="Symbol"/>
              <a:cs typeface="Symbol"/>
            </a:endParaRPr>
          </a:p>
          <a:p>
            <a:pPr marL="133985">
              <a:lnSpc>
                <a:spcPct val="100000"/>
              </a:lnSpc>
              <a:spcBef>
                <a:spcPts val="65"/>
              </a:spcBef>
              <a:tabLst>
                <a:tab pos="922655" algn="l"/>
              </a:tabLst>
            </a:pPr>
            <a:r>
              <a:rPr sz="2200" spc="-215" dirty="0">
                <a:latin typeface="Times New Roman"/>
                <a:cs typeface="Times New Roman"/>
              </a:rPr>
              <a:t>1	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  <a:p>
            <a:pPr marL="160020">
              <a:lnSpc>
                <a:spcPts val="2495"/>
              </a:lnSpc>
              <a:spcBef>
                <a:spcPts val="1180"/>
              </a:spcBef>
              <a:tabLst>
                <a:tab pos="846455" algn="l"/>
              </a:tabLst>
            </a:pPr>
            <a:r>
              <a:rPr sz="2100" dirty="0">
                <a:latin typeface="Times New Roman"/>
                <a:cs typeface="Times New Roman"/>
              </a:rPr>
              <a:t>R	R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  <a:p>
            <a:pPr marL="404495">
              <a:lnSpc>
                <a:spcPts val="2615"/>
              </a:lnSpc>
            </a:pPr>
            <a:r>
              <a:rPr sz="2200" spc="-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409"/>
              </a:spcBef>
            </a:pPr>
            <a:r>
              <a:rPr sz="1000" spc="-15" dirty="0">
                <a:latin typeface="Symbol"/>
                <a:cs typeface="Symbol"/>
              </a:rPr>
              <a:t></a:t>
            </a:r>
            <a:r>
              <a:rPr sz="1000" spc="-15" dirty="0">
                <a:latin typeface="Microsoft Sans Serif"/>
                <a:cs typeface="Microsoft Sans Serif"/>
              </a:rPr>
              <a:t>(</a:t>
            </a:r>
            <a:r>
              <a:rPr sz="1000" spc="-15" dirty="0">
                <a:latin typeface="Times New Roman"/>
                <a:cs typeface="Times New Roman"/>
              </a:rPr>
              <a:t>r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,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t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425" spc="-22" baseline="-11695" dirty="0">
                <a:latin typeface="Times New Roman"/>
                <a:cs typeface="Times New Roman"/>
              </a:rPr>
              <a:t>r</a:t>
            </a:r>
            <a:endParaRPr sz="1425" baseline="-11695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2027" y="3476528"/>
            <a:ext cx="644525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spc="-200" dirty="0">
                <a:latin typeface="Symbol"/>
                <a:cs typeface="Symbol"/>
              </a:rPr>
              <a:t>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300" spc="-254" dirty="0">
                <a:latin typeface="Symbol"/>
                <a:cs typeface="Symbol"/>
              </a:rPr>
              <a:t></a:t>
            </a:r>
            <a:r>
              <a:rPr sz="2200" spc="-260" dirty="0">
                <a:latin typeface="Symbol"/>
                <a:cs typeface="Symbol"/>
              </a:rPr>
              <a:t>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125" dirty="0">
                <a:latin typeface="Times New Roman"/>
                <a:cs typeface="Times New Roman"/>
              </a:rPr>
              <a:t>(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39945" y="3595242"/>
            <a:ext cx="38671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50" spc="-10" dirty="0">
                <a:latin typeface="Times New Roman"/>
                <a:cs typeface="Times New Roman"/>
              </a:rPr>
              <a:t>)</a:t>
            </a:r>
            <a:r>
              <a:rPr sz="2175" spc="-15" baseline="-11494" dirty="0">
                <a:latin typeface="Symbol"/>
                <a:cs typeface="Symbol"/>
              </a:rPr>
              <a:t></a:t>
            </a:r>
            <a:r>
              <a:rPr sz="1250" i="1" spc="-10" dirty="0">
                <a:latin typeface="Times New Roman"/>
                <a:cs typeface="Times New Roman"/>
              </a:rPr>
              <a:t>d</a:t>
            </a:r>
            <a:r>
              <a:rPr sz="1300" spc="-10" dirty="0">
                <a:latin typeface="Symbol"/>
                <a:cs typeface="Symbol"/>
              </a:rPr>
              <a:t></a:t>
            </a:r>
            <a:r>
              <a:rPr sz="1250" spc="-10" dirty="0">
                <a:latin typeface="Symbol"/>
                <a:cs typeface="Symbol"/>
              </a:rPr>
              <a:t>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56127" y="3652138"/>
            <a:ext cx="178435" cy="12700"/>
          </a:xfrm>
          <a:custGeom>
            <a:avLst/>
            <a:gdLst/>
            <a:ahLst/>
            <a:cxnLst/>
            <a:rect l="l" t="t" r="r" b="b"/>
            <a:pathLst>
              <a:path w="178435" h="12700">
                <a:moveTo>
                  <a:pt x="178308" y="0"/>
                </a:moveTo>
                <a:lnTo>
                  <a:pt x="50292" y="0"/>
                </a:lnTo>
                <a:lnTo>
                  <a:pt x="38100" y="0"/>
                </a:lnTo>
                <a:lnTo>
                  <a:pt x="0" y="0"/>
                </a:lnTo>
                <a:lnTo>
                  <a:pt x="0" y="12192"/>
                </a:lnTo>
                <a:lnTo>
                  <a:pt x="38100" y="12192"/>
                </a:lnTo>
                <a:lnTo>
                  <a:pt x="50292" y="12192"/>
                </a:lnTo>
                <a:lnTo>
                  <a:pt x="178308" y="12192"/>
                </a:lnTo>
                <a:lnTo>
                  <a:pt x="178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20489" y="3652138"/>
            <a:ext cx="177165" cy="12700"/>
          </a:xfrm>
          <a:custGeom>
            <a:avLst/>
            <a:gdLst/>
            <a:ahLst/>
            <a:cxnLst/>
            <a:rect l="l" t="t" r="r" b="b"/>
            <a:pathLst>
              <a:path w="177164" h="12700">
                <a:moveTo>
                  <a:pt x="62471" y="0"/>
                </a:moveTo>
                <a:lnTo>
                  <a:pt x="50292" y="0"/>
                </a:lnTo>
                <a:lnTo>
                  <a:pt x="0" y="0"/>
                </a:lnTo>
                <a:lnTo>
                  <a:pt x="0" y="12192"/>
                </a:lnTo>
                <a:lnTo>
                  <a:pt x="50292" y="12192"/>
                </a:lnTo>
                <a:lnTo>
                  <a:pt x="62471" y="12192"/>
                </a:lnTo>
                <a:lnTo>
                  <a:pt x="62471" y="0"/>
                </a:lnTo>
                <a:close/>
              </a:path>
              <a:path w="177164" h="12700">
                <a:moveTo>
                  <a:pt x="176784" y="0"/>
                </a:moveTo>
                <a:lnTo>
                  <a:pt x="62484" y="0"/>
                </a:lnTo>
                <a:lnTo>
                  <a:pt x="62484" y="12192"/>
                </a:lnTo>
                <a:lnTo>
                  <a:pt x="176784" y="12192"/>
                </a:lnTo>
                <a:lnTo>
                  <a:pt x="1767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55619" y="3224911"/>
            <a:ext cx="177165" cy="848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95"/>
              </a:spcBef>
            </a:pPr>
            <a:r>
              <a:rPr sz="2200" spc="-20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</a:pPr>
            <a:r>
              <a:rPr sz="1850" i="1" spc="-5" dirty="0">
                <a:latin typeface="Times New Roman"/>
                <a:cs typeface="Times New Roman"/>
              </a:rPr>
              <a:t>R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19980" y="3224911"/>
            <a:ext cx="356870" cy="844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1750" i="1" dirty="0">
                <a:latin typeface="Times New Roman"/>
                <a:cs typeface="Times New Roman"/>
              </a:rPr>
              <a:t>R</a:t>
            </a:r>
            <a:r>
              <a:rPr sz="1750" i="1" spc="-4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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46470" y="4285869"/>
            <a:ext cx="793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Symbol"/>
                <a:cs typeface="Symbol"/>
              </a:rPr>
              <a:t>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07434" y="4392548"/>
            <a:ext cx="203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81980" y="4372736"/>
            <a:ext cx="4127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85" dirty="0">
                <a:latin typeface="Times New Roman"/>
                <a:cs typeface="Times New Roman"/>
              </a:rPr>
              <a:t>R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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95569" y="4522089"/>
            <a:ext cx="28892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r</a:t>
            </a:r>
            <a:r>
              <a:rPr sz="1250" spc="26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</a:t>
            </a:r>
            <a:r>
              <a:rPr sz="800" spc="8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664073" y="4356493"/>
            <a:ext cx="13970" cy="309880"/>
          </a:xfrm>
          <a:custGeom>
            <a:avLst/>
            <a:gdLst/>
            <a:ahLst/>
            <a:cxnLst/>
            <a:rect l="l" t="t" r="r" b="b"/>
            <a:pathLst>
              <a:path w="13970" h="309879">
                <a:moveTo>
                  <a:pt x="13703" y="158483"/>
                </a:moveTo>
                <a:lnTo>
                  <a:pt x="1524" y="158483"/>
                </a:lnTo>
                <a:lnTo>
                  <a:pt x="1524" y="163055"/>
                </a:lnTo>
                <a:lnTo>
                  <a:pt x="1524" y="207251"/>
                </a:lnTo>
                <a:lnTo>
                  <a:pt x="1524" y="214871"/>
                </a:lnTo>
                <a:lnTo>
                  <a:pt x="1524" y="309359"/>
                </a:lnTo>
                <a:lnTo>
                  <a:pt x="13703" y="309359"/>
                </a:lnTo>
                <a:lnTo>
                  <a:pt x="13703" y="214871"/>
                </a:lnTo>
                <a:lnTo>
                  <a:pt x="13703" y="207251"/>
                </a:lnTo>
                <a:lnTo>
                  <a:pt x="13703" y="163055"/>
                </a:lnTo>
                <a:lnTo>
                  <a:pt x="13703" y="158483"/>
                </a:lnTo>
                <a:close/>
              </a:path>
              <a:path w="13970" h="309879">
                <a:moveTo>
                  <a:pt x="13703" y="6096"/>
                </a:moveTo>
                <a:lnTo>
                  <a:pt x="1524" y="6096"/>
                </a:lnTo>
                <a:lnTo>
                  <a:pt x="1524" y="144767"/>
                </a:lnTo>
                <a:lnTo>
                  <a:pt x="13703" y="144767"/>
                </a:lnTo>
                <a:lnTo>
                  <a:pt x="13703" y="6096"/>
                </a:lnTo>
                <a:close/>
              </a:path>
              <a:path w="13970" h="309879">
                <a:moveTo>
                  <a:pt x="13703" y="0"/>
                </a:moveTo>
                <a:lnTo>
                  <a:pt x="1524" y="0"/>
                </a:lnTo>
                <a:lnTo>
                  <a:pt x="1524" y="6083"/>
                </a:lnTo>
                <a:lnTo>
                  <a:pt x="13703" y="6083"/>
                </a:lnTo>
                <a:lnTo>
                  <a:pt x="13703" y="0"/>
                </a:lnTo>
                <a:close/>
              </a:path>
              <a:path w="13970" h="309879">
                <a:moveTo>
                  <a:pt x="13716" y="144780"/>
                </a:moveTo>
                <a:lnTo>
                  <a:pt x="0" y="144780"/>
                </a:lnTo>
                <a:lnTo>
                  <a:pt x="0" y="156959"/>
                </a:lnTo>
                <a:lnTo>
                  <a:pt x="13716" y="156959"/>
                </a:lnTo>
                <a:lnTo>
                  <a:pt x="13716" y="144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49670" y="4356480"/>
            <a:ext cx="12700" cy="309880"/>
          </a:xfrm>
          <a:custGeom>
            <a:avLst/>
            <a:gdLst/>
            <a:ahLst/>
            <a:cxnLst/>
            <a:rect l="l" t="t" r="r" b="b"/>
            <a:pathLst>
              <a:path w="12700" h="309879">
                <a:moveTo>
                  <a:pt x="12179" y="0"/>
                </a:moveTo>
                <a:lnTo>
                  <a:pt x="0" y="0"/>
                </a:lnTo>
                <a:lnTo>
                  <a:pt x="0" y="68580"/>
                </a:lnTo>
                <a:lnTo>
                  <a:pt x="0" y="207264"/>
                </a:lnTo>
                <a:lnTo>
                  <a:pt x="0" y="214884"/>
                </a:lnTo>
                <a:lnTo>
                  <a:pt x="0" y="309372"/>
                </a:lnTo>
                <a:lnTo>
                  <a:pt x="12179" y="309372"/>
                </a:lnTo>
                <a:lnTo>
                  <a:pt x="12179" y="214884"/>
                </a:lnTo>
                <a:lnTo>
                  <a:pt x="12179" y="207264"/>
                </a:lnTo>
                <a:lnTo>
                  <a:pt x="12179" y="68580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668769" y="4896992"/>
            <a:ext cx="381000" cy="965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u="sng" spc="-12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3300" spc="-7" baseline="-12626" dirty="0">
                <a:latin typeface="Microsoft Sans Serif"/>
                <a:cs typeface="Microsoft Sans Serif"/>
              </a:rPr>
              <a:t>ˆ</a:t>
            </a:r>
            <a:endParaRPr sz="3300" baseline="-12626">
              <a:latin typeface="Microsoft Sans Serif"/>
              <a:cs typeface="Microsoft Sans Serif"/>
            </a:endParaRPr>
          </a:p>
          <a:p>
            <a:pPr marR="31115" algn="r">
              <a:lnSpc>
                <a:spcPct val="100000"/>
              </a:lnSpc>
              <a:spcBef>
                <a:spcPts val="925"/>
              </a:spcBef>
            </a:pPr>
            <a:r>
              <a:rPr sz="1000" spc="-5" dirty="0">
                <a:latin typeface="Times New Roman"/>
                <a:cs typeface="Times New Roman"/>
              </a:rPr>
              <a:t>R</a:t>
            </a:r>
            <a:endParaRPr sz="1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84219" y="5330190"/>
            <a:ext cx="1879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Microsoft Sans Serif"/>
                <a:cs typeface="Microsoft Sans Serif"/>
              </a:rPr>
              <a:t>)</a:t>
            </a:r>
            <a:r>
              <a:rPr sz="1100" spc="-65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27169" y="5337809"/>
            <a:ext cx="11042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ymbol"/>
                <a:cs typeface="Symbol"/>
              </a:rPr>
              <a:t></a:t>
            </a:r>
            <a:r>
              <a:rPr sz="1000" spc="-5" dirty="0">
                <a:latin typeface="Times New Roman"/>
                <a:cs typeface="Times New Roman"/>
              </a:rPr>
              <a:t>t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425" spc="-7" baseline="-11695" dirty="0">
                <a:latin typeface="Times New Roman"/>
                <a:cs typeface="Times New Roman"/>
              </a:rPr>
              <a:t>r</a:t>
            </a:r>
            <a:r>
              <a:rPr sz="1425" spc="367" baseline="-1169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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(</a:t>
            </a:r>
            <a:r>
              <a:rPr sz="1000" spc="-5" dirty="0">
                <a:latin typeface="Symbol"/>
                <a:cs typeface="Symbol"/>
              </a:rPr>
              <a:t></a:t>
            </a:r>
            <a:r>
              <a:rPr sz="1000" spc="-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</a:t>
            </a:r>
            <a:r>
              <a:rPr sz="1000" spc="-5" dirty="0">
                <a:latin typeface="Times New Roman"/>
                <a:cs typeface="Times New Roman"/>
              </a:rPr>
              <a:t>R</a:t>
            </a:r>
            <a:r>
              <a:rPr sz="1000" spc="-5" dirty="0">
                <a:latin typeface="Microsoft Sans Serif"/>
                <a:cs typeface="Microsoft Sans Serif"/>
              </a:rPr>
              <a:t>)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spc="-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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581527" y="3981069"/>
            <a:ext cx="1042669" cy="1881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8345" algn="ctr">
              <a:lnSpc>
                <a:spcPts val="2545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711835" algn="ctr">
              <a:lnSpc>
                <a:spcPts val="1465"/>
              </a:lnSpc>
              <a:tabLst>
                <a:tab pos="1016635" algn="l"/>
              </a:tabLst>
            </a:pP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-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	</a:t>
            </a:r>
            <a:endParaRPr sz="1300">
              <a:latin typeface="Times New Roman"/>
              <a:cs typeface="Times New Roman"/>
            </a:endParaRPr>
          </a:p>
          <a:p>
            <a:pPr marL="648335">
              <a:lnSpc>
                <a:spcPct val="100000"/>
              </a:lnSpc>
              <a:spcBef>
                <a:spcPts val="855"/>
              </a:spcBef>
            </a:pPr>
            <a:r>
              <a:rPr sz="2100" dirty="0">
                <a:latin typeface="Times New Roman"/>
                <a:cs typeface="Times New Roman"/>
              </a:rPr>
              <a:t>R</a:t>
            </a:r>
            <a:r>
              <a:rPr sz="2100" spc="-9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  <a:tabLst>
                <a:tab pos="610235" algn="l"/>
              </a:tabLst>
            </a:pP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3300" u="sng" spc="-22" baseline="126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</a:t>
            </a:r>
            <a:endParaRPr sz="3300" baseline="1262">
              <a:latin typeface="Symbol"/>
              <a:cs typeface="Symbol"/>
            </a:endParaRPr>
          </a:p>
          <a:p>
            <a:pPr marL="52069">
              <a:lnSpc>
                <a:spcPct val="100000"/>
              </a:lnSpc>
              <a:spcBef>
                <a:spcPts val="1635"/>
              </a:spcBef>
              <a:tabLst>
                <a:tab pos="571500" algn="l"/>
              </a:tabLst>
            </a:pPr>
            <a:r>
              <a:rPr sz="2200" spc="-5" dirty="0">
                <a:latin typeface="Times New Roman"/>
                <a:cs typeface="Times New Roman"/>
              </a:rPr>
              <a:t>c	</a:t>
            </a:r>
            <a:r>
              <a:rPr sz="2200" spc="-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01080" y="4959477"/>
            <a:ext cx="165100" cy="9029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  <a:p>
            <a:pPr marL="26034">
              <a:lnSpc>
                <a:spcPct val="100000"/>
              </a:lnSpc>
              <a:spcBef>
                <a:spcPts val="1635"/>
              </a:spcBef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6875" y="4209415"/>
            <a:ext cx="508619" cy="7107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1945" y="4209415"/>
            <a:ext cx="523239" cy="7778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331720" y="3747134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4" h="26035">
                <a:moveTo>
                  <a:pt x="12064" y="0"/>
                </a:moveTo>
                <a:lnTo>
                  <a:pt x="0" y="0"/>
                </a:lnTo>
                <a:lnTo>
                  <a:pt x="0" y="26035"/>
                </a:lnTo>
                <a:lnTo>
                  <a:pt x="12064" y="26035"/>
                </a:lnTo>
                <a:lnTo>
                  <a:pt x="12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72385" y="3747134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4" h="26035">
                <a:moveTo>
                  <a:pt x="12064" y="0"/>
                </a:moveTo>
                <a:lnTo>
                  <a:pt x="0" y="0"/>
                </a:lnTo>
                <a:lnTo>
                  <a:pt x="0" y="26035"/>
                </a:lnTo>
                <a:lnTo>
                  <a:pt x="12064" y="26035"/>
                </a:lnTo>
                <a:lnTo>
                  <a:pt x="12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6520" y="3747134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4" h="26035">
                <a:moveTo>
                  <a:pt x="12064" y="0"/>
                </a:moveTo>
                <a:lnTo>
                  <a:pt x="0" y="0"/>
                </a:lnTo>
                <a:lnTo>
                  <a:pt x="0" y="26035"/>
                </a:lnTo>
                <a:lnTo>
                  <a:pt x="12064" y="26035"/>
                </a:lnTo>
                <a:lnTo>
                  <a:pt x="12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41954" y="3747134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4" h="26035">
                <a:moveTo>
                  <a:pt x="12064" y="0"/>
                </a:moveTo>
                <a:lnTo>
                  <a:pt x="0" y="0"/>
                </a:lnTo>
                <a:lnTo>
                  <a:pt x="0" y="26035"/>
                </a:lnTo>
                <a:lnTo>
                  <a:pt x="12064" y="26035"/>
                </a:lnTo>
                <a:lnTo>
                  <a:pt x="120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4255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10.2</a:t>
            </a:r>
            <a:r>
              <a:rPr sz="3200" spc="-45" dirty="0"/>
              <a:t> </a:t>
            </a:r>
            <a:r>
              <a:rPr sz="3200" dirty="0"/>
              <a:t>(4)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48131" y="874522"/>
            <a:ext cx="6413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5" dirty="0">
                <a:latin typeface="Symbol"/>
                <a:cs typeface="Symbol"/>
              </a:rPr>
              <a:t></a:t>
            </a:r>
            <a:r>
              <a:rPr sz="2200" spc="-25" dirty="0">
                <a:latin typeface="Times New Roman"/>
                <a:cs typeface="Times New Roman"/>
              </a:rPr>
              <a:t>V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Symbol"/>
                <a:cs typeface="Symbol"/>
              </a:rPr>
              <a:t>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3830" y="603249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50742" y="560578"/>
            <a:ext cx="4000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54000" algn="l"/>
              </a:tabLst>
            </a:pPr>
            <a:r>
              <a:rPr sz="2200" spc="-150" dirty="0">
                <a:latin typeface="Microsoft Sans Serif"/>
                <a:cs typeface="Microsoft Sans Serif"/>
              </a:rPr>
              <a:t>ˆ	</a:t>
            </a:r>
            <a:r>
              <a:rPr sz="3300" spc="-7" baseline="-8838" dirty="0">
                <a:latin typeface="Symbol"/>
                <a:cs typeface="Symbol"/>
              </a:rPr>
              <a:t></a:t>
            </a:r>
            <a:endParaRPr sz="3300" baseline="-8838">
              <a:latin typeface="Symbol"/>
              <a:cs typeface="Symbo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73122" y="954277"/>
            <a:ext cx="24765" cy="1905"/>
          </a:xfrm>
          <a:custGeom>
            <a:avLst/>
            <a:gdLst/>
            <a:ahLst/>
            <a:cxnLst/>
            <a:rect l="l" t="t" r="r" b="b"/>
            <a:pathLst>
              <a:path w="24764" h="1905">
                <a:moveTo>
                  <a:pt x="24383" y="0"/>
                </a:moveTo>
                <a:lnTo>
                  <a:pt x="0" y="0"/>
                </a:lnTo>
                <a:lnTo>
                  <a:pt x="0" y="1524"/>
                </a:lnTo>
                <a:lnTo>
                  <a:pt x="24383" y="1524"/>
                </a:lnTo>
                <a:lnTo>
                  <a:pt x="2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35022" y="658113"/>
            <a:ext cx="9518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15595" algn="l"/>
                <a:tab pos="879475" algn="l"/>
              </a:tabLst>
            </a:pPr>
            <a:r>
              <a:rPr sz="350" spc="-5" dirty="0">
                <a:latin typeface="Symbol"/>
                <a:cs typeface="Symbol"/>
              </a:rPr>
              <a:t></a:t>
            </a:r>
            <a:r>
              <a:rPr sz="350" dirty="0">
                <a:latin typeface="Times New Roman"/>
                <a:cs typeface="Times New Roman"/>
              </a:rPr>
              <a:t> R</a:t>
            </a:r>
            <a:r>
              <a:rPr sz="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300" spc="-254" baseline="-42929" dirty="0">
                <a:latin typeface="Symbol"/>
                <a:cs typeface="Symbol"/>
              </a:rPr>
              <a:t></a:t>
            </a:r>
            <a:r>
              <a:rPr sz="3300" spc="-104" baseline="-42929" dirty="0">
                <a:latin typeface="Times New Roman"/>
                <a:cs typeface="Times New Roman"/>
              </a:rPr>
              <a:t> </a:t>
            </a:r>
            <a:r>
              <a:rPr sz="3300" spc="-254" baseline="-42929" dirty="0">
                <a:latin typeface="Symbol"/>
                <a:cs typeface="Symbol"/>
              </a:rPr>
              <a:t></a:t>
            </a:r>
            <a:r>
              <a:rPr sz="3300" spc="-254" baseline="-42929" dirty="0">
                <a:latin typeface="Times New Roman"/>
                <a:cs typeface="Times New Roman"/>
              </a:rPr>
              <a:t>	</a:t>
            </a:r>
            <a:r>
              <a:rPr sz="400" spc="-5" dirty="0">
                <a:latin typeface="Times New Roman"/>
                <a:cs typeface="Times New Roman"/>
              </a:rPr>
              <a:t>R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71139" y="973582"/>
            <a:ext cx="43243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baseline="-10101" dirty="0">
                <a:latin typeface="Times New Roman"/>
                <a:cs typeface="Times New Roman"/>
              </a:rPr>
              <a:t>2</a:t>
            </a:r>
            <a:r>
              <a:rPr sz="1650" spc="-112" baseline="-10101" dirty="0">
                <a:latin typeface="Times New Roman"/>
                <a:cs typeface="Times New Roman"/>
              </a:rPr>
              <a:t> </a:t>
            </a:r>
            <a:r>
              <a:rPr sz="2250" baseline="-12962" dirty="0">
                <a:latin typeface="Symbol"/>
                <a:cs typeface="Symbol"/>
              </a:rPr>
              <a:t></a:t>
            </a:r>
            <a:r>
              <a:rPr sz="1250" spc="5" dirty="0">
                <a:latin typeface="Times New Roman"/>
                <a:cs typeface="Times New Roman"/>
              </a:rPr>
              <a:t>d</a:t>
            </a:r>
            <a:r>
              <a:rPr sz="1250" spc="-25" dirty="0">
                <a:latin typeface="Symbol"/>
                <a:cs typeface="Symbol"/>
              </a:rPr>
              <a:t></a:t>
            </a:r>
            <a:r>
              <a:rPr sz="1250" spc="-5" dirty="0">
                <a:latin typeface="Symbol"/>
                <a:cs typeface="Symbol"/>
              </a:rPr>
              <a:t>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33220" y="1074673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249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74543" y="1068577"/>
            <a:ext cx="304800" cy="12700"/>
          </a:xfrm>
          <a:custGeom>
            <a:avLst/>
            <a:gdLst/>
            <a:ahLst/>
            <a:cxnLst/>
            <a:rect l="l" t="t" r="r" b="b"/>
            <a:pathLst>
              <a:path w="304800" h="12700">
                <a:moveTo>
                  <a:pt x="38087" y="0"/>
                </a:moveTo>
                <a:lnTo>
                  <a:pt x="25908" y="0"/>
                </a:lnTo>
                <a:lnTo>
                  <a:pt x="0" y="0"/>
                </a:lnTo>
                <a:lnTo>
                  <a:pt x="0" y="12192"/>
                </a:lnTo>
                <a:lnTo>
                  <a:pt x="25908" y="12192"/>
                </a:lnTo>
                <a:lnTo>
                  <a:pt x="38087" y="12192"/>
                </a:lnTo>
                <a:lnTo>
                  <a:pt x="38087" y="0"/>
                </a:lnTo>
                <a:close/>
              </a:path>
              <a:path w="304800" h="12700">
                <a:moveTo>
                  <a:pt x="62471" y="0"/>
                </a:moveTo>
                <a:lnTo>
                  <a:pt x="50292" y="0"/>
                </a:lnTo>
                <a:lnTo>
                  <a:pt x="38100" y="0"/>
                </a:lnTo>
                <a:lnTo>
                  <a:pt x="38100" y="12192"/>
                </a:lnTo>
                <a:lnTo>
                  <a:pt x="50292" y="12192"/>
                </a:lnTo>
                <a:lnTo>
                  <a:pt x="62471" y="12192"/>
                </a:lnTo>
                <a:lnTo>
                  <a:pt x="62471" y="0"/>
                </a:lnTo>
                <a:close/>
              </a:path>
              <a:path w="304800" h="12700">
                <a:moveTo>
                  <a:pt x="214871" y="0"/>
                </a:moveTo>
                <a:lnTo>
                  <a:pt x="214871" y="0"/>
                </a:lnTo>
                <a:lnTo>
                  <a:pt x="62484" y="0"/>
                </a:lnTo>
                <a:lnTo>
                  <a:pt x="62484" y="12192"/>
                </a:lnTo>
                <a:lnTo>
                  <a:pt x="214871" y="12192"/>
                </a:lnTo>
                <a:lnTo>
                  <a:pt x="214871" y="0"/>
                </a:lnTo>
                <a:close/>
              </a:path>
              <a:path w="304800" h="12700">
                <a:moveTo>
                  <a:pt x="304800" y="0"/>
                </a:moveTo>
                <a:lnTo>
                  <a:pt x="214884" y="0"/>
                </a:lnTo>
                <a:lnTo>
                  <a:pt x="214884" y="12192"/>
                </a:lnTo>
                <a:lnTo>
                  <a:pt x="304800" y="12192"/>
                </a:lnTo>
                <a:lnTo>
                  <a:pt x="3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879854" y="529864"/>
            <a:ext cx="1670685" cy="106934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335"/>
              </a:spcBef>
              <a:tabLst>
                <a:tab pos="329565" algn="l"/>
              </a:tabLst>
            </a:pPr>
            <a:r>
              <a:rPr sz="3300" spc="-7" baseline="-8838" dirty="0">
                <a:latin typeface="Symbol"/>
                <a:cs typeface="Symbol"/>
              </a:rPr>
              <a:t></a:t>
            </a:r>
            <a:r>
              <a:rPr sz="3300" spc="-7" baseline="-8838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63500">
              <a:lnSpc>
                <a:spcPct val="100000"/>
              </a:lnSpc>
              <a:spcBef>
                <a:spcPts val="204"/>
              </a:spcBef>
            </a:pPr>
            <a:r>
              <a:rPr sz="1900" spc="-5" dirty="0">
                <a:latin typeface="Symbol"/>
                <a:cs typeface="Symbol"/>
              </a:rPr>
              <a:t></a:t>
            </a:r>
            <a:r>
              <a:rPr sz="1450" spc="-5" dirty="0">
                <a:latin typeface="Symbol"/>
                <a:cs typeface="Symbol"/>
              </a:rPr>
              <a:t></a:t>
            </a:r>
            <a:endParaRPr sz="1450">
              <a:latin typeface="Symbol"/>
              <a:cs typeface="Symbol"/>
            </a:endParaRPr>
          </a:p>
          <a:p>
            <a:pPr marL="63500">
              <a:lnSpc>
                <a:spcPct val="100000"/>
              </a:lnSpc>
              <a:spcBef>
                <a:spcPts val="215"/>
              </a:spcBef>
              <a:tabLst>
                <a:tab pos="456565" algn="l"/>
                <a:tab pos="1218565" algn="l"/>
                <a:tab pos="1525270" algn="l"/>
              </a:tabLst>
            </a:pPr>
            <a:r>
              <a:rPr sz="3300" spc="-7" baseline="1262" dirty="0">
                <a:latin typeface="Symbol"/>
                <a:cs typeface="Symbol"/>
              </a:rPr>
              <a:t></a:t>
            </a:r>
            <a:r>
              <a:rPr sz="3300" spc="-7" baseline="1262" dirty="0">
                <a:latin typeface="Times New Roman"/>
                <a:cs typeface="Times New Roman"/>
              </a:rPr>
              <a:t>	</a:t>
            </a:r>
            <a:r>
              <a:rPr sz="2200" spc="-110" dirty="0">
                <a:latin typeface="Times New Roman"/>
                <a:cs typeface="Times New Roman"/>
              </a:rPr>
              <a:t>c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65" dirty="0">
                <a:latin typeface="Times New Roman"/>
                <a:cs typeface="Times New Roman"/>
              </a:rPr>
              <a:t>R	</a:t>
            </a:r>
            <a:r>
              <a:rPr sz="2200" spc="-185" dirty="0">
                <a:latin typeface="Times New Roman"/>
                <a:cs typeface="Times New Roman"/>
              </a:rPr>
              <a:t>R	</a:t>
            </a:r>
            <a:r>
              <a:rPr sz="3300" spc="-7" baseline="1262" dirty="0">
                <a:latin typeface="Symbol"/>
                <a:cs typeface="Symbol"/>
              </a:rPr>
              <a:t></a:t>
            </a:r>
            <a:endParaRPr sz="3300" baseline="1262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5120" y="1229613"/>
            <a:ext cx="5410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145" dirty="0">
                <a:latin typeface="Times New Roman"/>
                <a:cs typeface="Times New Roman"/>
              </a:rPr>
              <a:t>4</a:t>
            </a:r>
            <a:r>
              <a:rPr sz="2200" spc="-145" dirty="0">
                <a:latin typeface="Symbol"/>
                <a:cs typeface="Symbol"/>
              </a:rPr>
              <a:t></a:t>
            </a:r>
            <a:r>
              <a:rPr sz="2850" spc="-217" baseline="-11695" dirty="0">
                <a:latin typeface="Times New Roman"/>
                <a:cs typeface="Times New Roman"/>
              </a:rPr>
              <a:t>0</a:t>
            </a:r>
            <a:endParaRPr sz="2850" baseline="-11695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22414" y="1252473"/>
            <a:ext cx="2705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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8777" y="1584706"/>
            <a:ext cx="28575" cy="33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5" dirty="0">
                <a:latin typeface="Times New Roman"/>
                <a:cs typeface="Times New Roman"/>
              </a:rPr>
              <a:t>1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15566" y="1313434"/>
            <a:ext cx="4286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20345" algn="l"/>
              </a:tabLst>
            </a:pPr>
            <a:r>
              <a:rPr sz="100" spc="-5" dirty="0">
                <a:latin typeface="Symbol"/>
                <a:cs typeface="Symbol"/>
              </a:rPr>
              <a:t></a:t>
            </a:r>
            <a:r>
              <a:rPr sz="100" spc="-5" dirty="0">
                <a:latin typeface="Times New Roman"/>
                <a:cs typeface="Times New Roman"/>
              </a:rPr>
              <a:t>	1                                                             </a:t>
            </a:r>
            <a:r>
              <a:rPr sz="100" spc="5" dirty="0">
                <a:latin typeface="Times New Roman"/>
                <a:cs typeface="Times New Roman"/>
              </a:rPr>
              <a:t> </a:t>
            </a:r>
            <a:r>
              <a:rPr sz="3300" spc="-547" baseline="-45454" dirty="0">
                <a:latin typeface="Microsoft Sans Serif"/>
                <a:cs typeface="Microsoft Sans Serif"/>
              </a:rPr>
              <a:t>ˆ</a:t>
            </a:r>
            <a:r>
              <a:rPr sz="100" spc="-5" dirty="0">
                <a:latin typeface="Symbol"/>
                <a:cs typeface="Symbol"/>
              </a:rPr>
              <a:t></a:t>
            </a:r>
            <a:r>
              <a:rPr sz="100" spc="-10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Times New Roman"/>
                <a:cs typeface="Times New Roman"/>
              </a:rPr>
              <a:t>R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27627" y="1313434"/>
            <a:ext cx="2216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" spc="-5" dirty="0">
                <a:latin typeface="Times New Roman"/>
                <a:cs typeface="Times New Roman"/>
              </a:rPr>
              <a:t>R</a:t>
            </a:r>
            <a:r>
              <a:rPr sz="100" spc="10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Symbol"/>
                <a:cs typeface="Symbol"/>
              </a:rPr>
              <a:t></a:t>
            </a:r>
            <a:r>
              <a:rPr sz="100" spc="15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Symbol"/>
                <a:cs typeface="Symbol"/>
              </a:rPr>
              <a:t></a:t>
            </a:r>
            <a:r>
              <a:rPr sz="100" spc="0" dirty="0">
                <a:latin typeface="Times New Roman"/>
                <a:cs typeface="Times New Roman"/>
              </a:rPr>
              <a:t>                  </a:t>
            </a:r>
            <a:r>
              <a:rPr sz="100" spc="5" dirty="0">
                <a:latin typeface="Times New Roman"/>
                <a:cs typeface="Times New Roman"/>
              </a:rPr>
              <a:t> </a:t>
            </a:r>
            <a:r>
              <a:rPr sz="3300" spc="-7" baseline="-45454" dirty="0">
                <a:latin typeface="Microsoft Sans Serif"/>
                <a:cs typeface="Microsoft Sans Serif"/>
              </a:rPr>
              <a:t>ˆ</a:t>
            </a:r>
            <a:endParaRPr sz="3300" baseline="-45454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89880" y="1324102"/>
            <a:ext cx="1911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" spc="-5" dirty="0">
                <a:latin typeface="Times New Roman"/>
                <a:cs typeface="Times New Roman"/>
              </a:rPr>
              <a:t>R</a:t>
            </a:r>
            <a:r>
              <a:rPr sz="100" spc="0" dirty="0">
                <a:latin typeface="Times New Roman"/>
                <a:cs typeface="Times New Roman"/>
              </a:rPr>
              <a:t>          </a:t>
            </a:r>
            <a:r>
              <a:rPr sz="100" dirty="0">
                <a:latin typeface="Times New Roman"/>
                <a:cs typeface="Times New Roman"/>
              </a:rPr>
              <a:t> </a:t>
            </a:r>
            <a:r>
              <a:rPr sz="3150" baseline="-47619" dirty="0">
                <a:latin typeface="Microsoft Sans Serif"/>
                <a:cs typeface="Microsoft Sans Serif"/>
              </a:rPr>
              <a:t>ˆ</a:t>
            </a:r>
            <a:endParaRPr sz="3150" baseline="-47619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35318" y="1584706"/>
            <a:ext cx="29845" cy="33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5" dirty="0">
                <a:latin typeface="Times New Roman"/>
                <a:cs typeface="Times New Roman"/>
              </a:rPr>
              <a:t>R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8508" y="1846833"/>
            <a:ext cx="657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Symbol"/>
                <a:cs typeface="Symbol"/>
              </a:rPr>
              <a:t>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45889" y="1926082"/>
            <a:ext cx="939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0" dirty="0">
                <a:latin typeface="Symbol"/>
                <a:cs typeface="Symbol"/>
              </a:rPr>
              <a:t>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99380" y="1822449"/>
            <a:ext cx="197421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15925" algn="l"/>
              </a:tabLst>
            </a:pPr>
            <a:r>
              <a:rPr sz="2200" spc="-60" dirty="0">
                <a:latin typeface="Symbol"/>
                <a:cs typeface="Symbol"/>
              </a:rPr>
              <a:t></a:t>
            </a:r>
            <a:r>
              <a:rPr sz="2200" spc="-60" dirty="0">
                <a:latin typeface="Times New Roman"/>
                <a:cs typeface="Times New Roman"/>
              </a:rPr>
              <a:t>	</a:t>
            </a:r>
            <a:r>
              <a:rPr sz="1275" baseline="-19607" dirty="0">
                <a:latin typeface="Times New Roman"/>
                <a:cs typeface="Times New Roman"/>
              </a:rPr>
              <a:t>2 </a:t>
            </a:r>
            <a:r>
              <a:rPr sz="1275" spc="127" baseline="-19607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Symbol"/>
                <a:cs typeface="Symbol"/>
              </a:rPr>
              <a:t></a:t>
            </a:r>
            <a:r>
              <a:rPr sz="2200" spc="-55" dirty="0">
                <a:latin typeface="Microsoft Sans Serif"/>
                <a:cs typeface="Microsoft Sans Serif"/>
              </a:rPr>
              <a:t>(</a:t>
            </a:r>
            <a:r>
              <a:rPr sz="2200" spc="-120" dirty="0">
                <a:latin typeface="Symbol"/>
                <a:cs typeface="Symbol"/>
              </a:rPr>
              <a:t></a:t>
            </a:r>
            <a:r>
              <a:rPr sz="2200" spc="-95" dirty="0">
                <a:latin typeface="Symbol"/>
                <a:cs typeface="Symbol"/>
              </a:rPr>
              <a:t></a:t>
            </a:r>
            <a:r>
              <a:rPr sz="2200" spc="-60" dirty="0">
                <a:latin typeface="Microsoft Sans Serif"/>
                <a:cs typeface="Microsoft Sans Serif"/>
              </a:rPr>
              <a:t>)</a:t>
            </a:r>
            <a:r>
              <a:rPr sz="2200" dirty="0">
                <a:latin typeface="Microsoft Sans Serif"/>
                <a:cs typeface="Microsoft Sans Serif"/>
              </a:rPr>
              <a:t> </a:t>
            </a:r>
            <a:r>
              <a:rPr sz="2200" spc="-90" dirty="0">
                <a:latin typeface="Symbol"/>
                <a:cs typeface="Symbol"/>
              </a:rPr>
              <a:t>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100" dirty="0">
                <a:latin typeface="Symbol"/>
                <a:cs typeface="Symbol"/>
              </a:rPr>
              <a:t></a:t>
            </a:r>
            <a:r>
              <a:rPr sz="2200" spc="-120" dirty="0">
                <a:latin typeface="Symbol"/>
                <a:cs typeface="Symbol"/>
              </a:rPr>
              <a:t>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Symbol"/>
                <a:cs typeface="Symbol"/>
              </a:rPr>
              <a:t></a:t>
            </a:r>
            <a:r>
              <a:rPr sz="2200" spc="-60" dirty="0">
                <a:latin typeface="Microsoft Sans Serif"/>
                <a:cs typeface="Microsoft Sans Serif"/>
              </a:rPr>
              <a:t>(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72478" y="1537461"/>
            <a:ext cx="114935" cy="647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47625">
              <a:lnSpc>
                <a:spcPct val="100000"/>
              </a:lnSpc>
              <a:spcBef>
                <a:spcPts val="1240"/>
              </a:spcBef>
            </a:pPr>
            <a:r>
              <a:rPr sz="850" dirty="0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37578" y="1904745"/>
            <a:ext cx="483234" cy="600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Microsoft Sans Serif"/>
                <a:cs typeface="Microsoft Sans Serif"/>
              </a:rPr>
              <a:t>)</a:t>
            </a:r>
            <a:r>
              <a:rPr sz="2325" spc="-7" baseline="-12544" dirty="0">
                <a:latin typeface="Symbol"/>
                <a:cs typeface="Symbol"/>
              </a:rPr>
              <a:t></a:t>
            </a:r>
            <a:r>
              <a:rPr sz="1300" spc="-5" dirty="0">
                <a:latin typeface="Symbol"/>
                <a:cs typeface="Symbol"/>
              </a:rPr>
              <a:t></a:t>
            </a:r>
            <a:r>
              <a:rPr sz="1300" spc="-5" dirty="0">
                <a:latin typeface="Times New Roman"/>
                <a:cs typeface="Times New Roman"/>
              </a:rPr>
              <a:t>d</a:t>
            </a:r>
            <a:r>
              <a:rPr sz="1300" spc="-5" dirty="0">
                <a:latin typeface="Symbol"/>
                <a:cs typeface="Symbol"/>
              </a:rPr>
              <a:t></a:t>
            </a:r>
            <a:endParaRPr sz="1300">
              <a:latin typeface="Symbol"/>
              <a:cs typeface="Symbol"/>
            </a:endParaRPr>
          </a:p>
          <a:p>
            <a:pPr marL="97155">
              <a:lnSpc>
                <a:spcPct val="100000"/>
              </a:lnSpc>
              <a:spcBef>
                <a:spcPts val="25"/>
              </a:spcBef>
            </a:pPr>
            <a:r>
              <a:rPr sz="2200" spc="-5" dirty="0">
                <a:latin typeface="Symbol"/>
                <a:cs typeface="Symbol"/>
              </a:rPr>
              <a:t>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71270" y="2060714"/>
            <a:ext cx="520065" cy="12700"/>
          </a:xfrm>
          <a:custGeom>
            <a:avLst/>
            <a:gdLst/>
            <a:ahLst/>
            <a:cxnLst/>
            <a:rect l="l" t="t" r="r" b="b"/>
            <a:pathLst>
              <a:path w="520064" h="12700">
                <a:moveTo>
                  <a:pt x="50279" y="0"/>
                </a:moveTo>
                <a:lnTo>
                  <a:pt x="38100" y="0"/>
                </a:lnTo>
                <a:lnTo>
                  <a:pt x="0" y="0"/>
                </a:lnTo>
                <a:lnTo>
                  <a:pt x="0" y="12179"/>
                </a:lnTo>
                <a:lnTo>
                  <a:pt x="38100" y="12179"/>
                </a:lnTo>
                <a:lnTo>
                  <a:pt x="50279" y="12179"/>
                </a:lnTo>
                <a:lnTo>
                  <a:pt x="50279" y="0"/>
                </a:lnTo>
                <a:close/>
              </a:path>
              <a:path w="520064" h="12700">
                <a:moveTo>
                  <a:pt x="126479" y="0"/>
                </a:moveTo>
                <a:lnTo>
                  <a:pt x="114300" y="0"/>
                </a:lnTo>
                <a:lnTo>
                  <a:pt x="100584" y="0"/>
                </a:lnTo>
                <a:lnTo>
                  <a:pt x="88392" y="0"/>
                </a:lnTo>
                <a:lnTo>
                  <a:pt x="50292" y="0"/>
                </a:lnTo>
                <a:lnTo>
                  <a:pt x="50292" y="12179"/>
                </a:lnTo>
                <a:lnTo>
                  <a:pt x="88392" y="12179"/>
                </a:lnTo>
                <a:lnTo>
                  <a:pt x="100584" y="12179"/>
                </a:lnTo>
                <a:lnTo>
                  <a:pt x="114300" y="12179"/>
                </a:lnTo>
                <a:lnTo>
                  <a:pt x="126479" y="12179"/>
                </a:lnTo>
                <a:lnTo>
                  <a:pt x="126479" y="0"/>
                </a:lnTo>
                <a:close/>
              </a:path>
              <a:path w="520064" h="12700">
                <a:moveTo>
                  <a:pt x="417563" y="0"/>
                </a:moveTo>
                <a:lnTo>
                  <a:pt x="417563" y="0"/>
                </a:lnTo>
                <a:lnTo>
                  <a:pt x="126492" y="0"/>
                </a:lnTo>
                <a:lnTo>
                  <a:pt x="126492" y="12179"/>
                </a:lnTo>
                <a:lnTo>
                  <a:pt x="417563" y="12179"/>
                </a:lnTo>
                <a:lnTo>
                  <a:pt x="417563" y="0"/>
                </a:lnTo>
                <a:close/>
              </a:path>
              <a:path w="520064" h="12700">
                <a:moveTo>
                  <a:pt x="469379" y="0"/>
                </a:moveTo>
                <a:lnTo>
                  <a:pt x="457200" y="0"/>
                </a:lnTo>
                <a:lnTo>
                  <a:pt x="417576" y="0"/>
                </a:lnTo>
                <a:lnTo>
                  <a:pt x="417576" y="12179"/>
                </a:lnTo>
                <a:lnTo>
                  <a:pt x="457200" y="12179"/>
                </a:lnTo>
                <a:lnTo>
                  <a:pt x="469379" y="12179"/>
                </a:lnTo>
                <a:lnTo>
                  <a:pt x="469379" y="0"/>
                </a:lnTo>
                <a:close/>
              </a:path>
              <a:path w="520064" h="12700">
                <a:moveTo>
                  <a:pt x="519684" y="0"/>
                </a:moveTo>
                <a:lnTo>
                  <a:pt x="469392" y="0"/>
                </a:lnTo>
                <a:lnTo>
                  <a:pt x="469392" y="12179"/>
                </a:lnTo>
                <a:lnTo>
                  <a:pt x="519684" y="12179"/>
                </a:lnTo>
                <a:lnTo>
                  <a:pt x="5196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38070" y="2060702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0" y="0"/>
                </a:lnTo>
                <a:lnTo>
                  <a:pt x="0" y="12191"/>
                </a:lnTo>
                <a:lnTo>
                  <a:pt x="76200" y="12191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79243" y="2060714"/>
            <a:ext cx="190500" cy="12700"/>
          </a:xfrm>
          <a:custGeom>
            <a:avLst/>
            <a:gdLst/>
            <a:ahLst/>
            <a:cxnLst/>
            <a:rect l="l" t="t" r="r" b="b"/>
            <a:pathLst>
              <a:path w="190500" h="12700">
                <a:moveTo>
                  <a:pt x="24371" y="0"/>
                </a:moveTo>
                <a:lnTo>
                  <a:pt x="12192" y="0"/>
                </a:lnTo>
                <a:lnTo>
                  <a:pt x="0" y="0"/>
                </a:lnTo>
                <a:lnTo>
                  <a:pt x="0" y="12179"/>
                </a:lnTo>
                <a:lnTo>
                  <a:pt x="12192" y="12179"/>
                </a:lnTo>
                <a:lnTo>
                  <a:pt x="24371" y="12179"/>
                </a:lnTo>
                <a:lnTo>
                  <a:pt x="24371" y="0"/>
                </a:lnTo>
                <a:close/>
              </a:path>
              <a:path w="190500" h="12700">
                <a:moveTo>
                  <a:pt x="76187" y="0"/>
                </a:moveTo>
                <a:lnTo>
                  <a:pt x="64008" y="0"/>
                </a:lnTo>
                <a:lnTo>
                  <a:pt x="24384" y="0"/>
                </a:lnTo>
                <a:lnTo>
                  <a:pt x="24384" y="12179"/>
                </a:lnTo>
                <a:lnTo>
                  <a:pt x="64008" y="12179"/>
                </a:lnTo>
                <a:lnTo>
                  <a:pt x="76187" y="12179"/>
                </a:lnTo>
                <a:lnTo>
                  <a:pt x="76187" y="0"/>
                </a:lnTo>
                <a:close/>
              </a:path>
              <a:path w="190500" h="12700">
                <a:moveTo>
                  <a:pt x="152387" y="0"/>
                </a:moveTo>
                <a:lnTo>
                  <a:pt x="140208" y="0"/>
                </a:lnTo>
                <a:lnTo>
                  <a:pt x="126492" y="0"/>
                </a:lnTo>
                <a:lnTo>
                  <a:pt x="114300" y="0"/>
                </a:lnTo>
                <a:lnTo>
                  <a:pt x="76200" y="0"/>
                </a:lnTo>
                <a:lnTo>
                  <a:pt x="76200" y="12179"/>
                </a:lnTo>
                <a:lnTo>
                  <a:pt x="114300" y="12179"/>
                </a:lnTo>
                <a:lnTo>
                  <a:pt x="126492" y="12179"/>
                </a:lnTo>
                <a:lnTo>
                  <a:pt x="140208" y="12179"/>
                </a:lnTo>
                <a:lnTo>
                  <a:pt x="152387" y="12179"/>
                </a:lnTo>
                <a:lnTo>
                  <a:pt x="152387" y="0"/>
                </a:lnTo>
                <a:close/>
              </a:path>
              <a:path w="190500" h="12700">
                <a:moveTo>
                  <a:pt x="176771" y="0"/>
                </a:moveTo>
                <a:lnTo>
                  <a:pt x="164592" y="0"/>
                </a:lnTo>
                <a:lnTo>
                  <a:pt x="152400" y="0"/>
                </a:lnTo>
                <a:lnTo>
                  <a:pt x="152400" y="12179"/>
                </a:lnTo>
                <a:lnTo>
                  <a:pt x="164592" y="12179"/>
                </a:lnTo>
                <a:lnTo>
                  <a:pt x="176771" y="12179"/>
                </a:lnTo>
                <a:lnTo>
                  <a:pt x="176771" y="0"/>
                </a:lnTo>
                <a:close/>
              </a:path>
              <a:path w="190500" h="12700">
                <a:moveTo>
                  <a:pt x="190500" y="0"/>
                </a:moveTo>
                <a:lnTo>
                  <a:pt x="176784" y="0"/>
                </a:lnTo>
                <a:lnTo>
                  <a:pt x="176784" y="12179"/>
                </a:lnTo>
                <a:lnTo>
                  <a:pt x="190500" y="12179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67251" y="2060714"/>
            <a:ext cx="191135" cy="12700"/>
          </a:xfrm>
          <a:custGeom>
            <a:avLst/>
            <a:gdLst/>
            <a:ahLst/>
            <a:cxnLst/>
            <a:rect l="l" t="t" r="r" b="b"/>
            <a:pathLst>
              <a:path w="191135" h="12700">
                <a:moveTo>
                  <a:pt x="164833" y="0"/>
                </a:moveTo>
                <a:lnTo>
                  <a:pt x="164833" y="0"/>
                </a:lnTo>
                <a:lnTo>
                  <a:pt x="0" y="0"/>
                </a:lnTo>
                <a:lnTo>
                  <a:pt x="0" y="12179"/>
                </a:lnTo>
                <a:lnTo>
                  <a:pt x="164833" y="12179"/>
                </a:lnTo>
                <a:lnTo>
                  <a:pt x="164833" y="0"/>
                </a:lnTo>
                <a:close/>
              </a:path>
              <a:path w="191135" h="12700">
                <a:moveTo>
                  <a:pt x="177025" y="0"/>
                </a:moveTo>
                <a:lnTo>
                  <a:pt x="164846" y="0"/>
                </a:lnTo>
                <a:lnTo>
                  <a:pt x="164846" y="12179"/>
                </a:lnTo>
                <a:lnTo>
                  <a:pt x="177025" y="12179"/>
                </a:lnTo>
                <a:lnTo>
                  <a:pt x="177025" y="0"/>
                </a:lnTo>
                <a:close/>
              </a:path>
              <a:path w="191135" h="12700">
                <a:moveTo>
                  <a:pt x="190754" y="0"/>
                </a:moveTo>
                <a:lnTo>
                  <a:pt x="189230" y="0"/>
                </a:lnTo>
                <a:lnTo>
                  <a:pt x="177038" y="0"/>
                </a:lnTo>
                <a:lnTo>
                  <a:pt x="177038" y="12179"/>
                </a:lnTo>
                <a:lnTo>
                  <a:pt x="189230" y="12179"/>
                </a:lnTo>
                <a:lnTo>
                  <a:pt x="190754" y="12179"/>
                </a:lnTo>
                <a:lnTo>
                  <a:pt x="190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53304" y="2060702"/>
            <a:ext cx="317500" cy="12700"/>
          </a:xfrm>
          <a:custGeom>
            <a:avLst/>
            <a:gdLst/>
            <a:ahLst/>
            <a:cxnLst/>
            <a:rect l="l" t="t" r="r" b="b"/>
            <a:pathLst>
              <a:path w="317500" h="12700">
                <a:moveTo>
                  <a:pt x="316991" y="0"/>
                </a:moveTo>
                <a:lnTo>
                  <a:pt x="0" y="0"/>
                </a:lnTo>
                <a:lnTo>
                  <a:pt x="0" y="12191"/>
                </a:lnTo>
                <a:lnTo>
                  <a:pt x="316991" y="12191"/>
                </a:lnTo>
                <a:lnTo>
                  <a:pt x="3169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644373" y="2060714"/>
            <a:ext cx="329565" cy="12700"/>
          </a:xfrm>
          <a:custGeom>
            <a:avLst/>
            <a:gdLst/>
            <a:ahLst/>
            <a:cxnLst/>
            <a:rect l="l" t="t" r="r" b="b"/>
            <a:pathLst>
              <a:path w="329565" h="12700">
                <a:moveTo>
                  <a:pt x="214884" y="0"/>
                </a:moveTo>
                <a:lnTo>
                  <a:pt x="0" y="0"/>
                </a:lnTo>
                <a:lnTo>
                  <a:pt x="0" y="12179"/>
                </a:lnTo>
                <a:lnTo>
                  <a:pt x="214884" y="12179"/>
                </a:lnTo>
                <a:lnTo>
                  <a:pt x="214884" y="0"/>
                </a:lnTo>
                <a:close/>
              </a:path>
              <a:path w="329565" h="12700">
                <a:moveTo>
                  <a:pt x="329184" y="0"/>
                </a:moveTo>
                <a:lnTo>
                  <a:pt x="227088" y="0"/>
                </a:lnTo>
                <a:lnTo>
                  <a:pt x="214896" y="0"/>
                </a:lnTo>
                <a:lnTo>
                  <a:pt x="214896" y="12179"/>
                </a:lnTo>
                <a:lnTo>
                  <a:pt x="227088" y="12179"/>
                </a:lnTo>
                <a:lnTo>
                  <a:pt x="329184" y="12179"/>
                </a:lnTo>
                <a:lnTo>
                  <a:pt x="3291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234186" y="2145918"/>
            <a:ext cx="13462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716280" algn="l"/>
                <a:tab pos="1127760" algn="l"/>
              </a:tabLst>
            </a:pPr>
            <a:r>
              <a:rPr sz="1900" spc="-55" dirty="0">
                <a:latin typeface="Times New Roman"/>
                <a:cs typeface="Times New Roman"/>
              </a:rPr>
              <a:t>4</a:t>
            </a:r>
            <a:r>
              <a:rPr sz="1900" spc="-55" dirty="0">
                <a:latin typeface="Symbol"/>
                <a:cs typeface="Symbol"/>
              </a:rPr>
              <a:t></a:t>
            </a:r>
            <a:r>
              <a:rPr sz="1900" spc="-25" dirty="0">
                <a:latin typeface="Symbol"/>
                <a:cs typeface="Symbol"/>
              </a:rPr>
              <a:t></a:t>
            </a:r>
            <a:r>
              <a:rPr sz="2925" spc="-67" baseline="-12820" dirty="0">
                <a:latin typeface="Times New Roman"/>
                <a:cs typeface="Times New Roman"/>
              </a:rPr>
              <a:t>0</a:t>
            </a:r>
            <a:r>
              <a:rPr sz="2925" baseline="-1282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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1750" spc="-160" dirty="0">
                <a:latin typeface="Times New Roman"/>
                <a:cs typeface="Times New Roman"/>
              </a:rPr>
              <a:t>c</a:t>
            </a:r>
            <a:r>
              <a:rPr sz="1750" spc="-85" dirty="0">
                <a:latin typeface="Times New Roman"/>
                <a:cs typeface="Times New Roman"/>
              </a:rPr>
              <a:t> </a:t>
            </a:r>
            <a:r>
              <a:rPr sz="1450" spc="-114" dirty="0">
                <a:latin typeface="Symbol"/>
                <a:cs typeface="Symbol"/>
              </a:rPr>
              <a:t>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05254" y="1802637"/>
            <a:ext cx="22815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5465" algn="l"/>
                <a:tab pos="928369" algn="l"/>
              </a:tabLst>
            </a:pPr>
            <a:r>
              <a:rPr sz="3525" spc="-135" baseline="1182" dirty="0">
                <a:latin typeface="Symbol"/>
                <a:cs typeface="Symbol"/>
              </a:rPr>
              <a:t></a:t>
            </a:r>
            <a:r>
              <a:rPr sz="3525" spc="-120" baseline="1182" dirty="0">
                <a:latin typeface="Times New Roman"/>
                <a:cs typeface="Times New Roman"/>
              </a:rPr>
              <a:t> </a:t>
            </a:r>
            <a:r>
              <a:rPr sz="3150" spc="-225" baseline="1322" dirty="0">
                <a:latin typeface="Symbol"/>
                <a:cs typeface="Symbol"/>
              </a:rPr>
              <a:t></a:t>
            </a:r>
            <a:r>
              <a:rPr sz="3150" baseline="1322" dirty="0">
                <a:latin typeface="Times New Roman"/>
                <a:cs typeface="Times New Roman"/>
              </a:rPr>
              <a:t>	</a:t>
            </a:r>
            <a:r>
              <a:rPr sz="2200" spc="-125" dirty="0">
                <a:latin typeface="Symbol"/>
                <a:cs typeface="Symbol"/>
              </a:rPr>
              <a:t></a:t>
            </a:r>
            <a:r>
              <a:rPr sz="2925" spc="-390" baseline="-34188" dirty="0">
                <a:latin typeface="Times New Roman"/>
                <a:cs typeface="Times New Roman"/>
              </a:rPr>
              <a:t>R</a:t>
            </a:r>
            <a:r>
              <a:rPr sz="2925" baseline="-34188" dirty="0">
                <a:latin typeface="Times New Roman"/>
                <a:cs typeface="Times New Roman"/>
              </a:rPr>
              <a:t>	</a:t>
            </a:r>
            <a:r>
              <a:rPr sz="2200" spc="-40" dirty="0">
                <a:latin typeface="Symbol"/>
                <a:cs typeface="Symbol"/>
              </a:rPr>
              <a:t></a:t>
            </a:r>
            <a:r>
              <a:rPr sz="2200" spc="-55" dirty="0">
                <a:latin typeface="Microsoft Sans Serif"/>
                <a:cs typeface="Microsoft Sans Serif"/>
              </a:rPr>
              <a:t>(</a:t>
            </a:r>
            <a:r>
              <a:rPr sz="2200" spc="-95" dirty="0">
                <a:latin typeface="Symbol"/>
                <a:cs typeface="Symbol"/>
              </a:rPr>
              <a:t></a:t>
            </a:r>
            <a:r>
              <a:rPr sz="2200" spc="-85" dirty="0">
                <a:latin typeface="Symbol"/>
                <a:cs typeface="Symbol"/>
              </a:rPr>
              <a:t></a:t>
            </a:r>
            <a:r>
              <a:rPr sz="2200" spc="-50" dirty="0">
                <a:latin typeface="Microsoft Sans Serif"/>
                <a:cs typeface="Microsoft Sans Serif"/>
              </a:rPr>
              <a:t>)</a:t>
            </a:r>
            <a:r>
              <a:rPr sz="2200" dirty="0">
                <a:latin typeface="Microsoft Sans Serif"/>
                <a:cs typeface="Microsoft Sans Serif"/>
              </a:rPr>
              <a:t> </a:t>
            </a:r>
            <a:r>
              <a:rPr sz="2200" spc="-80" dirty="0">
                <a:latin typeface="Symbol"/>
                <a:cs typeface="Symbol"/>
              </a:rPr>
              <a:t>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</a:t>
            </a:r>
            <a:r>
              <a:rPr sz="2200" spc="-105" dirty="0">
                <a:latin typeface="Symbol"/>
                <a:cs typeface="Symbol"/>
              </a:rPr>
              <a:t>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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53027" y="2144394"/>
            <a:ext cx="8216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4984" algn="l"/>
              </a:tabLst>
            </a:pPr>
            <a:r>
              <a:rPr sz="2200" spc="-5" dirty="0">
                <a:latin typeface="Times New Roman"/>
                <a:cs typeface="Times New Roman"/>
              </a:rPr>
              <a:t>R </a:t>
            </a:r>
            <a:r>
              <a:rPr sz="2200" spc="-5" dirty="0">
                <a:latin typeface="Symbol"/>
                <a:cs typeface="Symbol"/>
              </a:rPr>
              <a:t>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Symbol"/>
                <a:cs typeface="Symbol"/>
              </a:rPr>
              <a:t>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49973" y="2147442"/>
            <a:ext cx="2012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8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46886" y="2641219"/>
            <a:ext cx="241427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145" dirty="0">
                <a:latin typeface="Symbol"/>
                <a:cs typeface="Symbol"/>
              </a:rPr>
              <a:t>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25" dirty="0">
                <a:latin typeface="Symbol"/>
                <a:cs typeface="Symbol"/>
              </a:rPr>
              <a:t>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3300" u="sng" spc="-22" baseline="315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3300" u="sng" spc="-7" baseline="315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sz="3300" spc="-37" baseline="31565" dirty="0">
                <a:latin typeface="Times New Roman"/>
                <a:cs typeface="Times New Roman"/>
              </a:rPr>
              <a:t> </a:t>
            </a:r>
            <a:r>
              <a:rPr sz="3300" spc="-517" baseline="7575" dirty="0">
                <a:latin typeface="Symbol"/>
                <a:cs typeface="Symbol"/>
              </a:rPr>
              <a:t></a:t>
            </a:r>
            <a:r>
              <a:rPr sz="3300" spc="-202" baseline="7575" dirty="0">
                <a:latin typeface="Times New Roman"/>
                <a:cs typeface="Times New Roman"/>
              </a:rPr>
              <a:t>t</a:t>
            </a:r>
            <a:r>
              <a:rPr sz="3300" spc="-172" baseline="7575" dirty="0">
                <a:latin typeface="Times New Roman"/>
                <a:cs typeface="Times New Roman"/>
              </a:rPr>
              <a:t> </a:t>
            </a:r>
            <a:r>
              <a:rPr sz="3525" spc="-254" baseline="-4728" dirty="0">
                <a:latin typeface="Times New Roman"/>
                <a:cs typeface="Times New Roman"/>
              </a:rPr>
              <a:t>r</a:t>
            </a:r>
            <a:r>
              <a:rPr sz="3525" baseline="-4728" dirty="0">
                <a:latin typeface="Times New Roman"/>
                <a:cs typeface="Times New Roman"/>
              </a:rPr>
              <a:t> </a:t>
            </a:r>
            <a:r>
              <a:rPr sz="3525" spc="-330" baseline="-4728" dirty="0">
                <a:latin typeface="Times New Roman"/>
                <a:cs typeface="Times New Roman"/>
              </a:rPr>
              <a:t> </a:t>
            </a:r>
            <a:r>
              <a:rPr sz="2200" spc="-170" dirty="0">
                <a:latin typeface="Symbol"/>
                <a:cs typeface="Symbol"/>
              </a:rPr>
              <a:t>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70" dirty="0">
                <a:latin typeface="Symbol"/>
                <a:cs typeface="Symbol"/>
              </a:rPr>
              <a:t>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3300" u="sng" spc="-480" baseline="5303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sz="3300" spc="179" baseline="53030" dirty="0">
                <a:latin typeface="Times New Roman"/>
                <a:cs typeface="Times New Roman"/>
              </a:rPr>
              <a:t> </a:t>
            </a:r>
            <a:r>
              <a:rPr sz="3300" spc="-7" baseline="10101" dirty="0">
                <a:latin typeface="Microsoft Sans Serif"/>
                <a:cs typeface="Microsoft Sans Serif"/>
              </a:rPr>
              <a:t>ˆ</a:t>
            </a:r>
            <a:r>
              <a:rPr sz="4125" spc="-7" baseline="-4040" dirty="0">
                <a:latin typeface="Times New Roman"/>
                <a:cs typeface="Times New Roman"/>
              </a:rPr>
              <a:t>R</a:t>
            </a:r>
            <a:endParaRPr sz="4125" baseline="-404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01038" y="3000882"/>
            <a:ext cx="77533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624205" algn="l"/>
              </a:tabLst>
            </a:pPr>
            <a:r>
              <a:rPr sz="3300" spc="-75" baseline="-36616" dirty="0">
                <a:latin typeface="Microsoft Sans Serif"/>
                <a:cs typeface="Microsoft Sans Serif"/>
              </a:rPr>
              <a:t>ˆ</a:t>
            </a:r>
            <a:r>
              <a:rPr sz="3300" spc="-217" baseline="-36616" dirty="0">
                <a:latin typeface="Microsoft Sans Serif"/>
                <a:cs typeface="Microsoft Sans Serif"/>
              </a:rPr>
              <a:t> </a:t>
            </a:r>
            <a:r>
              <a:rPr sz="2150" spc="-260" dirty="0">
                <a:latin typeface="Symbol"/>
                <a:cs typeface="Symbol"/>
              </a:rPr>
              <a:t></a:t>
            </a:r>
            <a:r>
              <a:rPr sz="2150" spc="-260" dirty="0">
                <a:latin typeface="Times New Roman"/>
                <a:cs typeface="Times New Roman"/>
              </a:rPr>
              <a:t>t</a:t>
            </a:r>
            <a:r>
              <a:rPr sz="2150" spc="-150" dirty="0">
                <a:latin typeface="Times New Roman"/>
                <a:cs typeface="Times New Roman"/>
              </a:rPr>
              <a:t> </a:t>
            </a:r>
            <a:r>
              <a:rPr sz="3450" spc="-359" baseline="-12077" dirty="0">
                <a:latin typeface="Times New Roman"/>
                <a:cs typeface="Times New Roman"/>
              </a:rPr>
              <a:t>r	</a:t>
            </a:r>
            <a:r>
              <a:rPr sz="3300" spc="-150" baseline="-6313" dirty="0">
                <a:latin typeface="Times New Roman"/>
                <a:cs typeface="Times New Roman"/>
              </a:rPr>
              <a:t>c</a:t>
            </a:r>
            <a:endParaRPr sz="3300" baseline="-631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80870" y="3413886"/>
            <a:ext cx="13252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67359" algn="l"/>
                <a:tab pos="748030" algn="l"/>
                <a:tab pos="1025525" algn="l"/>
              </a:tabLst>
            </a:pPr>
            <a:r>
              <a:rPr sz="2700" baseline="-7716" dirty="0">
                <a:latin typeface="Microsoft Sans Serif"/>
                <a:cs typeface="Microsoft Sans Serif"/>
              </a:rPr>
              <a:t>)</a:t>
            </a:r>
            <a:r>
              <a:rPr sz="2700" spc="37" baseline="-7716" dirty="0">
                <a:latin typeface="Microsoft Sans Serif"/>
                <a:cs typeface="Microsoft Sans Serif"/>
              </a:rPr>
              <a:t> </a:t>
            </a:r>
            <a:r>
              <a:rPr sz="2700" baseline="-7716" dirty="0">
                <a:latin typeface="Symbol"/>
                <a:cs typeface="Symbol"/>
              </a:rPr>
              <a:t></a:t>
            </a:r>
            <a:r>
              <a:rPr sz="2700" baseline="-7716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spc="-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3075" baseline="-12195" dirty="0">
                <a:latin typeface="Microsoft Sans Serif"/>
                <a:cs typeface="Microsoft Sans Serif"/>
              </a:rPr>
              <a:t>(</a:t>
            </a:r>
            <a:r>
              <a:rPr sz="3075" baseline="-12195" dirty="0">
                <a:latin typeface="Times New Roman"/>
                <a:cs typeface="Times New Roman"/>
              </a:rPr>
              <a:t>R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654678" y="3209671"/>
            <a:ext cx="16891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dirty="0">
                <a:latin typeface="Times New Roman"/>
                <a:cs typeface="Times New Roman"/>
              </a:rPr>
              <a:t>1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54322" y="3413886"/>
            <a:ext cx="46100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)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Symbol"/>
                <a:cs typeface="Symbol"/>
              </a:rPr>
              <a:t></a:t>
            </a:r>
            <a:r>
              <a:rPr sz="1600" spc="150" dirty="0">
                <a:latin typeface="Times New Roman"/>
                <a:cs typeface="Times New Roman"/>
              </a:rPr>
              <a:t> </a:t>
            </a:r>
            <a:r>
              <a:rPr sz="3300" spc="-187" baseline="3787" dirty="0">
                <a:latin typeface="Times New Roman"/>
                <a:cs typeface="Times New Roman"/>
              </a:rPr>
              <a:t>1</a:t>
            </a:r>
            <a:endParaRPr sz="3300" baseline="3787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19504" y="3488563"/>
            <a:ext cx="59690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700" dirty="0">
                <a:latin typeface="Symbol"/>
                <a:cs typeface="Symbol"/>
              </a:rPr>
              <a:t>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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Microsoft Sans Serif"/>
                <a:cs typeface="Microsoft Sans Serif"/>
              </a:rPr>
              <a:t>(</a:t>
            </a:r>
            <a:r>
              <a:rPr sz="2025" spc="-7" baseline="39094" dirty="0">
                <a:latin typeface="Times New Roman"/>
                <a:cs typeface="Times New Roman"/>
              </a:rPr>
              <a:t>R</a:t>
            </a:r>
            <a:endParaRPr sz="2025" baseline="39094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70050" y="3848480"/>
            <a:ext cx="2012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8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60447" y="3598545"/>
            <a:ext cx="16383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90" dirty="0">
                <a:latin typeface="Times New Roman"/>
                <a:cs typeface="Times New Roman"/>
              </a:rPr>
              <a:t>2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23845" y="3828669"/>
            <a:ext cx="7683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53390" algn="l"/>
              </a:tabLst>
            </a:pPr>
            <a:r>
              <a:rPr sz="2200" spc="-125" dirty="0">
                <a:latin typeface="Times New Roman"/>
                <a:cs typeface="Times New Roman"/>
              </a:rPr>
              <a:t>R	</a:t>
            </a:r>
            <a:r>
              <a:rPr sz="2200" spc="-60" dirty="0">
                <a:latin typeface="Symbol"/>
                <a:cs typeface="Symbol"/>
              </a:rPr>
              <a:t></a:t>
            </a:r>
            <a:r>
              <a:rPr sz="2200" spc="-12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30651" y="3848480"/>
            <a:ext cx="2114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987419" y="3796664"/>
            <a:ext cx="44704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675" spc="-7" baseline="-12471" dirty="0">
                <a:latin typeface="Times New Roman"/>
                <a:cs typeface="Times New Roman"/>
              </a:rPr>
              <a:t>R</a:t>
            </a:r>
            <a:r>
              <a:rPr sz="3675" spc="-270" baseline="-12471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2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953889" y="3199002"/>
            <a:ext cx="1919605" cy="996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0">
              <a:lnSpc>
                <a:spcPts val="2410"/>
              </a:lnSpc>
              <a:spcBef>
                <a:spcPts val="95"/>
              </a:spcBef>
            </a:pPr>
            <a:r>
              <a:rPr sz="2200" spc="-50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38100">
              <a:lnSpc>
                <a:spcPts val="2110"/>
              </a:lnSpc>
            </a:pPr>
            <a:r>
              <a:rPr sz="1800" dirty="0">
                <a:latin typeface="Symbol"/>
                <a:cs typeface="Symbol"/>
              </a:rPr>
              <a:t>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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spc="105" dirty="0">
                <a:latin typeface="Microsoft Sans Serif"/>
                <a:cs typeface="Microsoft Sans Serif"/>
              </a:rPr>
              <a:t>(</a:t>
            </a:r>
            <a:r>
              <a:rPr sz="2700" u="sng" spc="667" baseline="6172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650" u="sng" baseline="1010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  </a:t>
            </a:r>
            <a:r>
              <a:rPr sz="1650" baseline="10101" dirty="0">
                <a:latin typeface="Times New Roman"/>
                <a:cs typeface="Times New Roman"/>
              </a:rPr>
              <a:t> </a:t>
            </a:r>
            <a:r>
              <a:rPr sz="1650" spc="337" baseline="10101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) </a:t>
            </a:r>
            <a:r>
              <a:rPr sz="1550" spc="-5" dirty="0">
                <a:latin typeface="Symbol"/>
                <a:cs typeface="Symbol"/>
              </a:rPr>
              <a:t></a:t>
            </a:r>
            <a:r>
              <a:rPr sz="1550" spc="135" dirty="0">
                <a:latin typeface="Times New Roman"/>
                <a:cs typeface="Times New Roman"/>
              </a:rPr>
              <a:t> </a:t>
            </a:r>
            <a:r>
              <a:rPr sz="1550" dirty="0">
                <a:latin typeface="Times New Roman"/>
                <a:cs typeface="Times New Roman"/>
              </a:rPr>
              <a:t>4</a:t>
            </a:r>
            <a:r>
              <a:rPr sz="1550" dirty="0">
                <a:latin typeface="Symbol"/>
                <a:cs typeface="Symbol"/>
              </a:rPr>
              <a:t></a:t>
            </a:r>
            <a:r>
              <a:rPr sz="1550" spc="12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(</a:t>
            </a:r>
            <a:r>
              <a:rPr sz="1550" spc="-5" dirty="0">
                <a:latin typeface="Times New Roman"/>
                <a:cs typeface="Times New Roman"/>
              </a:rPr>
              <a:t>R</a:t>
            </a:r>
            <a:r>
              <a:rPr sz="1550" spc="135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)</a:t>
            </a:r>
            <a:endParaRPr sz="1550">
              <a:latin typeface="Microsoft Sans Serif"/>
              <a:cs typeface="Microsoft Sans Serif"/>
            </a:endParaRPr>
          </a:p>
          <a:p>
            <a:pPr marL="518159">
              <a:lnSpc>
                <a:spcPct val="100000"/>
              </a:lnSpc>
              <a:spcBef>
                <a:spcPts val="185"/>
              </a:spcBef>
            </a:pPr>
            <a:r>
              <a:rPr sz="3675" spc="-569" baseline="-12471" dirty="0">
                <a:latin typeface="Times New Roman"/>
                <a:cs typeface="Times New Roman"/>
              </a:rPr>
              <a:t>R</a:t>
            </a:r>
            <a:r>
              <a:rPr sz="3675" spc="-427" baseline="-12471" dirty="0">
                <a:latin typeface="Times New Roman"/>
                <a:cs typeface="Times New Roman"/>
              </a:rPr>
              <a:t> </a:t>
            </a:r>
            <a:r>
              <a:rPr sz="1700" spc="-210" dirty="0">
                <a:latin typeface="Times New Roman"/>
                <a:cs typeface="Times New Roman"/>
              </a:rPr>
              <a:t>2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44092" y="4272152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02634" y="4154804"/>
            <a:ext cx="12655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2150" algn="l"/>
              </a:tabLst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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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</a:t>
            </a:r>
            <a:r>
              <a:rPr sz="2200" spc="1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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96178" y="4154804"/>
            <a:ext cx="2705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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17651" y="4426077"/>
            <a:ext cx="70485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Symbol"/>
                <a:cs typeface="Symbol"/>
              </a:rPr>
              <a:t></a:t>
            </a:r>
            <a:r>
              <a:rPr sz="2150" spc="-4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Times New Roman"/>
                <a:cs typeface="Times New Roman"/>
              </a:rPr>
              <a:t>V</a:t>
            </a:r>
            <a:r>
              <a:rPr sz="2150" spc="-4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872610" y="4526660"/>
            <a:ext cx="30416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9710" algn="l"/>
              </a:tabLst>
            </a:pPr>
            <a:r>
              <a:rPr sz="1450" dirty="0">
                <a:latin typeface="Symbol"/>
                <a:cs typeface="Symbol"/>
              </a:rPr>
              <a:t></a:t>
            </a:r>
            <a:r>
              <a:rPr sz="1450" dirty="0">
                <a:latin typeface="Times New Roman"/>
                <a:cs typeface="Times New Roman"/>
              </a:rPr>
              <a:t>	</a:t>
            </a:r>
            <a:r>
              <a:rPr sz="1450" dirty="0">
                <a:latin typeface="Symbol"/>
                <a:cs typeface="Symbol"/>
              </a:rPr>
              <a:t>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91082" y="4630292"/>
            <a:ext cx="54864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185" dirty="0">
                <a:latin typeface="Times New Roman"/>
                <a:cs typeface="Times New Roman"/>
              </a:rPr>
              <a:t>4</a:t>
            </a:r>
            <a:r>
              <a:rPr sz="2200" spc="-185" dirty="0">
                <a:latin typeface="Symbol"/>
                <a:cs typeface="Symbol"/>
              </a:rPr>
              <a:t></a:t>
            </a:r>
            <a:r>
              <a:rPr sz="3525" spc="-277" baseline="-11820" dirty="0">
                <a:latin typeface="Times New Roman"/>
                <a:cs typeface="Times New Roman"/>
              </a:rPr>
              <a:t>0</a:t>
            </a:r>
            <a:endParaRPr sz="3525" baseline="-1182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47546" y="4154804"/>
            <a:ext cx="1523365" cy="624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2390"/>
              </a:lnSpc>
              <a:spcBef>
                <a:spcPts val="95"/>
              </a:spcBef>
              <a:tabLst>
                <a:tab pos="533400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spc="-10" dirty="0">
                <a:latin typeface="Symbol"/>
                <a:cs typeface="Symbol"/>
              </a:rPr>
              <a:t>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</a:t>
            </a:r>
            <a:endParaRPr sz="2200">
              <a:latin typeface="Symbol"/>
              <a:cs typeface="Symbol"/>
            </a:endParaRPr>
          </a:p>
          <a:p>
            <a:pPr marL="661670">
              <a:lnSpc>
                <a:spcPts val="2330"/>
              </a:lnSpc>
              <a:tabLst>
                <a:tab pos="1347470" algn="l"/>
              </a:tabLst>
            </a:pPr>
            <a:r>
              <a:rPr sz="1250" spc="-5" dirty="0">
                <a:latin typeface="Symbol"/>
                <a:cs typeface="Symbol"/>
              </a:rPr>
              <a:t>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Symbol"/>
                <a:cs typeface="Symbol"/>
              </a:rPr>
              <a:t></a:t>
            </a:r>
            <a:r>
              <a:rPr sz="2100" spc="-7" baseline="-11904" dirty="0">
                <a:latin typeface="Symbol"/>
                <a:cs typeface="Symbol"/>
              </a:rPr>
              <a:t></a:t>
            </a:r>
            <a:r>
              <a:rPr sz="2100" spc="-60" baseline="-11904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Times New Roman"/>
                <a:cs typeface="Times New Roman"/>
              </a:rPr>
              <a:t>2	</a:t>
            </a:r>
            <a:r>
              <a:rPr sz="2150" spc="-5" dirty="0">
                <a:latin typeface="Symbol"/>
                <a:cs typeface="Symbol"/>
              </a:rPr>
              <a:t>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78834" y="4547996"/>
            <a:ext cx="111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563745" y="4272152"/>
            <a:ext cx="1442085" cy="495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28295" algn="r">
              <a:lnSpc>
                <a:spcPts val="167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  <a:p>
            <a:pPr marL="38100">
              <a:lnSpc>
                <a:spcPts val="2030"/>
              </a:lnSpc>
            </a:pPr>
            <a:r>
              <a:rPr sz="2025" baseline="-6172" dirty="0">
                <a:latin typeface="Times New Roman"/>
                <a:cs typeface="Times New Roman"/>
              </a:rPr>
              <a:t>2</a:t>
            </a:r>
            <a:r>
              <a:rPr sz="2025" spc="337" baseline="-6172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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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4</a:t>
            </a:r>
            <a:r>
              <a:rPr sz="1700" spc="-5" dirty="0">
                <a:latin typeface="Symbol"/>
                <a:cs typeface="Symbol"/>
              </a:rPr>
              <a:t></a:t>
            </a:r>
            <a:r>
              <a:rPr sz="1200" spc="-5" dirty="0">
                <a:latin typeface="Microsoft Sans Serif"/>
                <a:cs typeface="Microsoft Sans Serif"/>
              </a:rPr>
              <a:t>(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Microsoft Sans Serif"/>
                <a:cs typeface="Microsoft Sans Serif"/>
              </a:rPr>
              <a:t>)</a:t>
            </a:r>
            <a:r>
              <a:rPr sz="2100" spc="-7" baseline="-11904" dirty="0">
                <a:latin typeface="Symbol"/>
                <a:cs typeface="Symbol"/>
              </a:rPr>
              <a:t></a:t>
            </a:r>
            <a:r>
              <a:rPr sz="1200" spc="-5" dirty="0">
                <a:latin typeface="Symbol"/>
                <a:cs typeface="Symbol"/>
              </a:rPr>
              <a:t>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Symbol"/>
                <a:cs typeface="Symbol"/>
              </a:rPr>
              <a:t>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309370" y="4598809"/>
            <a:ext cx="520065" cy="12700"/>
          </a:xfrm>
          <a:custGeom>
            <a:avLst/>
            <a:gdLst/>
            <a:ahLst/>
            <a:cxnLst/>
            <a:rect l="l" t="t" r="r" b="b"/>
            <a:pathLst>
              <a:path w="520064" h="12700">
                <a:moveTo>
                  <a:pt x="50279" y="0"/>
                </a:moveTo>
                <a:lnTo>
                  <a:pt x="0" y="0"/>
                </a:lnTo>
                <a:lnTo>
                  <a:pt x="0" y="12179"/>
                </a:lnTo>
                <a:lnTo>
                  <a:pt x="50279" y="12179"/>
                </a:lnTo>
                <a:lnTo>
                  <a:pt x="50279" y="0"/>
                </a:lnTo>
                <a:close/>
              </a:path>
              <a:path w="520064" h="12700">
                <a:moveTo>
                  <a:pt x="88379" y="0"/>
                </a:moveTo>
                <a:lnTo>
                  <a:pt x="76200" y="0"/>
                </a:lnTo>
                <a:lnTo>
                  <a:pt x="62484" y="0"/>
                </a:lnTo>
                <a:lnTo>
                  <a:pt x="50292" y="0"/>
                </a:lnTo>
                <a:lnTo>
                  <a:pt x="50292" y="12179"/>
                </a:lnTo>
                <a:lnTo>
                  <a:pt x="62484" y="12179"/>
                </a:lnTo>
                <a:lnTo>
                  <a:pt x="76200" y="12179"/>
                </a:lnTo>
                <a:lnTo>
                  <a:pt x="88379" y="12179"/>
                </a:lnTo>
                <a:lnTo>
                  <a:pt x="88379" y="0"/>
                </a:lnTo>
                <a:close/>
              </a:path>
              <a:path w="520064" h="12700">
                <a:moveTo>
                  <a:pt x="379463" y="0"/>
                </a:moveTo>
                <a:lnTo>
                  <a:pt x="379463" y="0"/>
                </a:lnTo>
                <a:lnTo>
                  <a:pt x="88392" y="0"/>
                </a:lnTo>
                <a:lnTo>
                  <a:pt x="88392" y="12179"/>
                </a:lnTo>
                <a:lnTo>
                  <a:pt x="379463" y="12179"/>
                </a:lnTo>
                <a:lnTo>
                  <a:pt x="379463" y="0"/>
                </a:lnTo>
                <a:close/>
              </a:path>
              <a:path w="520064" h="12700">
                <a:moveTo>
                  <a:pt x="431279" y="0"/>
                </a:moveTo>
                <a:lnTo>
                  <a:pt x="419100" y="0"/>
                </a:lnTo>
                <a:lnTo>
                  <a:pt x="379476" y="0"/>
                </a:lnTo>
                <a:lnTo>
                  <a:pt x="379476" y="12179"/>
                </a:lnTo>
                <a:lnTo>
                  <a:pt x="419100" y="12179"/>
                </a:lnTo>
                <a:lnTo>
                  <a:pt x="431279" y="12179"/>
                </a:lnTo>
                <a:lnTo>
                  <a:pt x="431279" y="0"/>
                </a:lnTo>
                <a:close/>
              </a:path>
              <a:path w="520064" h="12700">
                <a:moveTo>
                  <a:pt x="519671" y="0"/>
                </a:moveTo>
                <a:lnTo>
                  <a:pt x="493776" y="0"/>
                </a:lnTo>
                <a:lnTo>
                  <a:pt x="481584" y="0"/>
                </a:lnTo>
                <a:lnTo>
                  <a:pt x="431292" y="0"/>
                </a:lnTo>
                <a:lnTo>
                  <a:pt x="431292" y="12179"/>
                </a:lnTo>
                <a:lnTo>
                  <a:pt x="481584" y="12179"/>
                </a:lnTo>
                <a:lnTo>
                  <a:pt x="493776" y="12179"/>
                </a:lnTo>
                <a:lnTo>
                  <a:pt x="519671" y="12179"/>
                </a:lnTo>
                <a:lnTo>
                  <a:pt x="5196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338070" y="4598797"/>
            <a:ext cx="152400" cy="12700"/>
          </a:xfrm>
          <a:custGeom>
            <a:avLst/>
            <a:gdLst/>
            <a:ahLst/>
            <a:cxnLst/>
            <a:rect l="l" t="t" r="r" b="b"/>
            <a:pathLst>
              <a:path w="152400" h="12700">
                <a:moveTo>
                  <a:pt x="152400" y="0"/>
                </a:moveTo>
                <a:lnTo>
                  <a:pt x="0" y="0"/>
                </a:lnTo>
                <a:lnTo>
                  <a:pt x="0" y="12191"/>
                </a:lnTo>
                <a:lnTo>
                  <a:pt x="152400" y="12191"/>
                </a:lnTo>
                <a:lnTo>
                  <a:pt x="152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541143" y="4598809"/>
            <a:ext cx="203200" cy="12700"/>
          </a:xfrm>
          <a:custGeom>
            <a:avLst/>
            <a:gdLst/>
            <a:ahLst/>
            <a:cxnLst/>
            <a:rect l="l" t="t" r="r" b="b"/>
            <a:pathLst>
              <a:path w="203200" h="12700">
                <a:moveTo>
                  <a:pt x="62471" y="0"/>
                </a:moveTo>
                <a:lnTo>
                  <a:pt x="50292" y="0"/>
                </a:lnTo>
                <a:lnTo>
                  <a:pt x="0" y="0"/>
                </a:lnTo>
                <a:lnTo>
                  <a:pt x="0" y="12179"/>
                </a:lnTo>
                <a:lnTo>
                  <a:pt x="50292" y="12179"/>
                </a:lnTo>
                <a:lnTo>
                  <a:pt x="62471" y="12179"/>
                </a:lnTo>
                <a:lnTo>
                  <a:pt x="62471" y="0"/>
                </a:lnTo>
                <a:close/>
              </a:path>
              <a:path w="203200" h="12700">
                <a:moveTo>
                  <a:pt x="114287" y="0"/>
                </a:moveTo>
                <a:lnTo>
                  <a:pt x="102108" y="0"/>
                </a:lnTo>
                <a:lnTo>
                  <a:pt x="62484" y="0"/>
                </a:lnTo>
                <a:lnTo>
                  <a:pt x="62484" y="12179"/>
                </a:lnTo>
                <a:lnTo>
                  <a:pt x="102108" y="12179"/>
                </a:lnTo>
                <a:lnTo>
                  <a:pt x="114287" y="12179"/>
                </a:lnTo>
                <a:lnTo>
                  <a:pt x="114287" y="0"/>
                </a:lnTo>
                <a:close/>
              </a:path>
              <a:path w="203200" h="12700">
                <a:moveTo>
                  <a:pt x="190487" y="0"/>
                </a:moveTo>
                <a:lnTo>
                  <a:pt x="178308" y="0"/>
                </a:lnTo>
                <a:lnTo>
                  <a:pt x="164592" y="0"/>
                </a:lnTo>
                <a:lnTo>
                  <a:pt x="152400" y="0"/>
                </a:lnTo>
                <a:lnTo>
                  <a:pt x="114300" y="0"/>
                </a:lnTo>
                <a:lnTo>
                  <a:pt x="114300" y="12179"/>
                </a:lnTo>
                <a:lnTo>
                  <a:pt x="152400" y="12179"/>
                </a:lnTo>
                <a:lnTo>
                  <a:pt x="164592" y="12179"/>
                </a:lnTo>
                <a:lnTo>
                  <a:pt x="178308" y="12179"/>
                </a:lnTo>
                <a:lnTo>
                  <a:pt x="190487" y="12179"/>
                </a:lnTo>
                <a:lnTo>
                  <a:pt x="190487" y="0"/>
                </a:lnTo>
                <a:close/>
              </a:path>
              <a:path w="203200" h="12700">
                <a:moveTo>
                  <a:pt x="202692" y="0"/>
                </a:moveTo>
                <a:lnTo>
                  <a:pt x="190500" y="0"/>
                </a:lnTo>
                <a:lnTo>
                  <a:pt x="190500" y="12179"/>
                </a:lnTo>
                <a:lnTo>
                  <a:pt x="202692" y="12179"/>
                </a:lnTo>
                <a:lnTo>
                  <a:pt x="202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10535" y="4598809"/>
            <a:ext cx="114300" cy="12700"/>
          </a:xfrm>
          <a:custGeom>
            <a:avLst/>
            <a:gdLst/>
            <a:ahLst/>
            <a:cxnLst/>
            <a:rect l="l" t="t" r="r" b="b"/>
            <a:pathLst>
              <a:path w="114300" h="12700">
                <a:moveTo>
                  <a:pt x="102095" y="0"/>
                </a:moveTo>
                <a:lnTo>
                  <a:pt x="89916" y="0"/>
                </a:lnTo>
                <a:lnTo>
                  <a:pt x="0" y="0"/>
                </a:lnTo>
                <a:lnTo>
                  <a:pt x="0" y="12179"/>
                </a:lnTo>
                <a:lnTo>
                  <a:pt x="89916" y="12179"/>
                </a:lnTo>
                <a:lnTo>
                  <a:pt x="102095" y="12179"/>
                </a:lnTo>
                <a:lnTo>
                  <a:pt x="102095" y="0"/>
                </a:lnTo>
                <a:close/>
              </a:path>
              <a:path w="114300" h="12700">
                <a:moveTo>
                  <a:pt x="114300" y="0"/>
                </a:moveTo>
                <a:lnTo>
                  <a:pt x="102108" y="0"/>
                </a:lnTo>
                <a:lnTo>
                  <a:pt x="102108" y="12179"/>
                </a:lnTo>
                <a:lnTo>
                  <a:pt x="114300" y="12179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88843" y="4598809"/>
            <a:ext cx="317500" cy="12700"/>
          </a:xfrm>
          <a:custGeom>
            <a:avLst/>
            <a:gdLst/>
            <a:ahLst/>
            <a:cxnLst/>
            <a:rect l="l" t="t" r="r" b="b"/>
            <a:pathLst>
              <a:path w="317500" h="12700">
                <a:moveTo>
                  <a:pt x="100571" y="0"/>
                </a:moveTo>
                <a:lnTo>
                  <a:pt x="88392" y="0"/>
                </a:lnTo>
                <a:lnTo>
                  <a:pt x="50292" y="0"/>
                </a:lnTo>
                <a:lnTo>
                  <a:pt x="38100" y="0"/>
                </a:lnTo>
                <a:lnTo>
                  <a:pt x="0" y="0"/>
                </a:lnTo>
                <a:lnTo>
                  <a:pt x="0" y="12179"/>
                </a:lnTo>
                <a:lnTo>
                  <a:pt x="38100" y="12179"/>
                </a:lnTo>
                <a:lnTo>
                  <a:pt x="50292" y="12179"/>
                </a:lnTo>
                <a:lnTo>
                  <a:pt x="88392" y="12179"/>
                </a:lnTo>
                <a:lnTo>
                  <a:pt x="100571" y="12179"/>
                </a:lnTo>
                <a:lnTo>
                  <a:pt x="100571" y="0"/>
                </a:lnTo>
                <a:close/>
              </a:path>
              <a:path w="317500" h="12700">
                <a:moveTo>
                  <a:pt x="316992" y="0"/>
                </a:moveTo>
                <a:lnTo>
                  <a:pt x="100584" y="0"/>
                </a:lnTo>
                <a:lnTo>
                  <a:pt x="100584" y="12179"/>
                </a:lnTo>
                <a:lnTo>
                  <a:pt x="316992" y="12179"/>
                </a:lnTo>
                <a:lnTo>
                  <a:pt x="316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191889" y="4598797"/>
            <a:ext cx="128270" cy="12700"/>
          </a:xfrm>
          <a:custGeom>
            <a:avLst/>
            <a:gdLst/>
            <a:ahLst/>
            <a:cxnLst/>
            <a:rect l="l" t="t" r="r" b="b"/>
            <a:pathLst>
              <a:path w="128270" h="12700">
                <a:moveTo>
                  <a:pt x="128015" y="0"/>
                </a:moveTo>
                <a:lnTo>
                  <a:pt x="0" y="0"/>
                </a:lnTo>
                <a:lnTo>
                  <a:pt x="0" y="12191"/>
                </a:lnTo>
                <a:lnTo>
                  <a:pt x="128015" y="12191"/>
                </a:lnTo>
                <a:lnTo>
                  <a:pt x="128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70197" y="4598809"/>
            <a:ext cx="317500" cy="12700"/>
          </a:xfrm>
          <a:custGeom>
            <a:avLst/>
            <a:gdLst/>
            <a:ahLst/>
            <a:cxnLst/>
            <a:rect l="l" t="t" r="r" b="b"/>
            <a:pathLst>
              <a:path w="317500" h="12700">
                <a:moveTo>
                  <a:pt x="228587" y="0"/>
                </a:moveTo>
                <a:lnTo>
                  <a:pt x="216408" y="0"/>
                </a:lnTo>
                <a:lnTo>
                  <a:pt x="0" y="0"/>
                </a:lnTo>
                <a:lnTo>
                  <a:pt x="0" y="12179"/>
                </a:lnTo>
                <a:lnTo>
                  <a:pt x="216408" y="12179"/>
                </a:lnTo>
                <a:lnTo>
                  <a:pt x="228587" y="12179"/>
                </a:lnTo>
                <a:lnTo>
                  <a:pt x="228587" y="0"/>
                </a:lnTo>
                <a:close/>
              </a:path>
              <a:path w="317500" h="12700">
                <a:moveTo>
                  <a:pt x="316992" y="0"/>
                </a:moveTo>
                <a:lnTo>
                  <a:pt x="228600" y="0"/>
                </a:lnTo>
                <a:lnTo>
                  <a:pt x="228600" y="12179"/>
                </a:lnTo>
                <a:lnTo>
                  <a:pt x="316992" y="12179"/>
                </a:lnTo>
                <a:lnTo>
                  <a:pt x="316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3836542" y="4668392"/>
            <a:ext cx="7702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baseline="-5952" dirty="0">
                <a:latin typeface="Symbol"/>
                <a:cs typeface="Symbol"/>
              </a:rPr>
              <a:t></a:t>
            </a:r>
            <a:r>
              <a:rPr sz="2100" spc="472" baseline="-5952" dirty="0">
                <a:latin typeface="Times New Roman"/>
                <a:cs typeface="Times New Roman"/>
              </a:rPr>
              <a:t> </a:t>
            </a:r>
            <a:r>
              <a:rPr sz="2100" baseline="-5952" dirty="0">
                <a:latin typeface="Symbol"/>
                <a:cs typeface="Symbol"/>
              </a:rPr>
              <a:t></a:t>
            </a:r>
            <a:r>
              <a:rPr sz="2100" spc="652" baseline="-5952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Times New Roman"/>
                <a:cs typeface="Times New Roman"/>
              </a:rPr>
              <a:t>c 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996178" y="4788789"/>
            <a:ext cx="18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Symbol"/>
                <a:cs typeface="Symbol"/>
              </a:rPr>
              <a:t>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413002" y="5040629"/>
            <a:ext cx="6781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18135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spc="-5" dirty="0">
                <a:latin typeface="Symbol"/>
                <a:cs typeface="Symbol"/>
              </a:rPr>
              <a:t>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700" baseline="38580" dirty="0">
                <a:latin typeface="Times New Roman"/>
                <a:cs typeface="Times New Roman"/>
              </a:rPr>
              <a:t>2</a:t>
            </a:r>
            <a:endParaRPr sz="2700" baseline="3858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819271" y="5043296"/>
            <a:ext cx="736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900042" y="5202173"/>
            <a:ext cx="704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Times New Roman"/>
                <a:cs typeface="Times New Roman"/>
              </a:rPr>
              <a:t>r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043298" y="5183885"/>
            <a:ext cx="14065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0355" algn="l"/>
                <a:tab pos="715010" algn="l"/>
                <a:tab pos="1393190" algn="l"/>
              </a:tabLst>
            </a:pPr>
            <a:r>
              <a:rPr sz="1350" dirty="0">
                <a:latin typeface="Symbol"/>
                <a:cs typeface="Symbol"/>
              </a:rPr>
              <a:t>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r	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331589" y="5151882"/>
            <a:ext cx="8591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9915" algn="l"/>
              </a:tabLst>
            </a:pPr>
            <a:r>
              <a:rPr sz="1400" spc="-5" dirty="0">
                <a:latin typeface="Symbol"/>
                <a:cs typeface="Symbol"/>
              </a:rPr>
              <a:t></a:t>
            </a:r>
            <a:r>
              <a:rPr sz="1400" spc="-5" dirty="0">
                <a:latin typeface="Microsoft Sans Serif"/>
                <a:cs typeface="Microsoft Sans Serif"/>
              </a:rPr>
              <a:t>(</a:t>
            </a:r>
            <a:r>
              <a:rPr sz="1400" spc="-5" dirty="0">
                <a:latin typeface="Times New Roman"/>
                <a:cs typeface="Times New Roman"/>
              </a:rPr>
              <a:t>r</a:t>
            </a:r>
            <a:r>
              <a:rPr sz="1400" spc="-5" dirty="0">
                <a:latin typeface="Microsoft Sans Serif"/>
                <a:cs typeface="Microsoft Sans Serif"/>
              </a:rPr>
              <a:t>,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	</a:t>
            </a:r>
            <a:r>
              <a:rPr sz="1400" dirty="0">
                <a:latin typeface="Symbol"/>
                <a:cs typeface="Symbol"/>
              </a:rPr>
              <a:t>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</a:t>
            </a:r>
            <a:r>
              <a:rPr sz="1400" dirty="0">
                <a:latin typeface="Microsoft Sans Serif"/>
                <a:cs typeface="Microsoft Sans Serif"/>
              </a:rPr>
              <a:t>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372869" y="5240273"/>
            <a:ext cx="6896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0230" algn="l"/>
              </a:tabLst>
            </a:pPr>
            <a:r>
              <a:rPr sz="2000" strike="sngStrike" spc="-60" dirty="0">
                <a:latin typeface="Times New Roman"/>
                <a:cs typeface="Times New Roman"/>
              </a:rPr>
              <a:t> </a:t>
            </a:r>
            <a:r>
              <a:rPr sz="2000" strike="sngStrike" spc="-175" dirty="0">
                <a:latin typeface="Times New Roman"/>
                <a:cs typeface="Times New Roman"/>
              </a:rPr>
              <a:t> </a:t>
            </a:r>
            <a:r>
              <a:rPr sz="2000" strike="sngStrike" spc="-120" dirty="0">
                <a:latin typeface="Times New Roman"/>
                <a:cs typeface="Times New Roman"/>
              </a:rPr>
              <a:t>2</a:t>
            </a:r>
            <a:r>
              <a:rPr sz="2000" strike="noStrike" spc="135" dirty="0">
                <a:latin typeface="Times New Roman"/>
                <a:cs typeface="Times New Roman"/>
              </a:rPr>
              <a:t> </a:t>
            </a:r>
            <a:r>
              <a:rPr sz="2000" strike="sngStrike" spc="-85" dirty="0">
                <a:latin typeface="Times New Roman"/>
                <a:cs typeface="Times New Roman"/>
              </a:rPr>
              <a:t> </a:t>
            </a:r>
            <a:r>
              <a:rPr sz="2000" strike="sngStrike" dirty="0">
                <a:latin typeface="Times New Roman"/>
                <a:cs typeface="Times New Roman"/>
              </a:rPr>
              <a:t>	</a:t>
            </a:r>
            <a:r>
              <a:rPr sz="2000" strike="sngStrike" spc="-165" dirty="0"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769235" y="5366715"/>
            <a:ext cx="1092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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54988" y="4743025"/>
            <a:ext cx="1924050" cy="101917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048385">
              <a:lnSpc>
                <a:spcPct val="100000"/>
              </a:lnSpc>
              <a:spcBef>
                <a:spcPts val="365"/>
              </a:spcBef>
              <a:tabLst>
                <a:tab pos="1664970" algn="l"/>
              </a:tabLst>
            </a:pPr>
            <a:r>
              <a:rPr sz="1400" dirty="0">
                <a:latin typeface="Symbol"/>
                <a:cs typeface="Symbol"/>
              </a:rPr>
              <a:t></a:t>
            </a:r>
            <a:r>
              <a:rPr sz="1400" dirty="0">
                <a:latin typeface="Times New Roman"/>
                <a:cs typeface="Times New Roman"/>
              </a:rPr>
              <a:t>c  </a:t>
            </a:r>
            <a:r>
              <a:rPr sz="1400" spc="-160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R</a:t>
            </a:r>
            <a:r>
              <a:rPr sz="1500" dirty="0">
                <a:latin typeface="Times New Roman"/>
                <a:cs typeface="Times New Roman"/>
              </a:rPr>
              <a:t>	c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R</a:t>
            </a:r>
            <a:endParaRPr sz="1500">
              <a:latin typeface="Times New Roman"/>
              <a:cs typeface="Times New Roman"/>
            </a:endParaRPr>
          </a:p>
          <a:p>
            <a:pPr marL="1184275">
              <a:lnSpc>
                <a:spcPct val="100000"/>
              </a:lnSpc>
              <a:spcBef>
                <a:spcPts val="380"/>
              </a:spcBef>
            </a:pPr>
            <a:r>
              <a:rPr sz="2200" spc="-20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21334" algn="l"/>
                <a:tab pos="962025" algn="l"/>
              </a:tabLst>
            </a:pPr>
            <a:r>
              <a:rPr sz="2200" spc="-125" dirty="0">
                <a:latin typeface="Symbol"/>
                <a:cs typeface="Symbol"/>
              </a:rPr>
              <a:t></a:t>
            </a:r>
            <a:r>
              <a:rPr sz="2200" spc="90" dirty="0">
                <a:latin typeface="Times New Roman"/>
                <a:cs typeface="Times New Roman"/>
              </a:rPr>
              <a:t> </a:t>
            </a:r>
            <a:r>
              <a:rPr sz="2925" spc="-157" baseline="1424" dirty="0">
                <a:latin typeface="Times New Roman"/>
                <a:cs typeface="Times New Roman"/>
              </a:rPr>
              <a:t>c	</a:t>
            </a:r>
            <a:r>
              <a:rPr sz="2925" spc="-217" baseline="1424" dirty="0">
                <a:latin typeface="Symbol"/>
                <a:cs typeface="Symbol"/>
              </a:rPr>
              <a:t></a:t>
            </a:r>
            <a:r>
              <a:rPr sz="2925" spc="-127" baseline="1424" dirty="0">
                <a:latin typeface="Times New Roman"/>
                <a:cs typeface="Times New Roman"/>
              </a:rPr>
              <a:t> t	</a:t>
            </a:r>
            <a:r>
              <a:rPr sz="2200" spc="-100" dirty="0">
                <a:latin typeface="Microsoft Sans Serif"/>
                <a:cs typeface="Microsoft Sans Serif"/>
              </a:rPr>
              <a:t>(</a:t>
            </a:r>
            <a:r>
              <a:rPr sz="2200" spc="-100" dirty="0">
                <a:latin typeface="Times New Roman"/>
                <a:cs typeface="Times New Roman"/>
              </a:rPr>
              <a:t>4</a:t>
            </a:r>
            <a:r>
              <a:rPr sz="2200" spc="-100" dirty="0">
                <a:latin typeface="Symbol"/>
                <a:cs typeface="Symbol"/>
              </a:rPr>
              <a:t>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897251" y="5072634"/>
            <a:ext cx="2013585" cy="689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5" dirty="0">
                <a:latin typeface="Symbol"/>
                <a:cs typeface="Symbol"/>
              </a:rPr>
              <a:t></a:t>
            </a:r>
            <a:r>
              <a:rPr sz="1650" spc="-5" dirty="0">
                <a:latin typeface="Microsoft Sans Serif"/>
                <a:cs typeface="Microsoft Sans Serif"/>
              </a:rPr>
              <a:t>(</a:t>
            </a:r>
            <a:r>
              <a:rPr sz="1650" spc="-5" dirty="0">
                <a:latin typeface="Times New Roman"/>
                <a:cs typeface="Times New Roman"/>
              </a:rPr>
              <a:t>r</a:t>
            </a:r>
            <a:r>
              <a:rPr sz="1650" spc="125" dirty="0">
                <a:latin typeface="Times New Roman"/>
                <a:cs typeface="Times New Roman"/>
              </a:rPr>
              <a:t> </a:t>
            </a:r>
            <a:r>
              <a:rPr sz="3225" spc="-67" baseline="1291" dirty="0">
                <a:latin typeface="Symbol"/>
                <a:cs typeface="Symbol"/>
              </a:rPr>
              <a:t></a:t>
            </a:r>
            <a:endParaRPr sz="3225" baseline="1291">
              <a:latin typeface="Symbol"/>
              <a:cs typeface="Symbol"/>
            </a:endParaRPr>
          </a:p>
          <a:p>
            <a:pPr marL="303530">
              <a:lnSpc>
                <a:spcPct val="100000"/>
              </a:lnSpc>
              <a:spcBef>
                <a:spcPts val="10"/>
              </a:spcBef>
              <a:tabLst>
                <a:tab pos="699135" algn="l"/>
                <a:tab pos="1877695" algn="l"/>
              </a:tabLst>
            </a:pPr>
            <a:r>
              <a:rPr sz="2200" spc="-5" dirty="0">
                <a:latin typeface="Times New Roman"/>
                <a:cs typeface="Times New Roman"/>
              </a:rPr>
              <a:t>R	</a:t>
            </a:r>
            <a:r>
              <a:rPr sz="2200" spc="-10" dirty="0">
                <a:latin typeface="Times New Roman"/>
                <a:cs typeface="Times New Roman"/>
              </a:rPr>
              <a:t>d</a:t>
            </a:r>
            <a:r>
              <a:rPr sz="2200" spc="-5" dirty="0">
                <a:latin typeface="Symbol"/>
                <a:cs typeface="Symbol"/>
              </a:rPr>
              <a:t></a:t>
            </a:r>
            <a:r>
              <a:rPr sz="2200" spc="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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210054" y="5448058"/>
            <a:ext cx="509905" cy="12700"/>
          </a:xfrm>
          <a:custGeom>
            <a:avLst/>
            <a:gdLst/>
            <a:ahLst/>
            <a:cxnLst/>
            <a:rect l="l" t="t" r="r" b="b"/>
            <a:pathLst>
              <a:path w="509905" h="12700">
                <a:moveTo>
                  <a:pt x="381304" y="0"/>
                </a:moveTo>
                <a:lnTo>
                  <a:pt x="0" y="0"/>
                </a:lnTo>
                <a:lnTo>
                  <a:pt x="0" y="12179"/>
                </a:lnTo>
                <a:lnTo>
                  <a:pt x="381304" y="12179"/>
                </a:lnTo>
                <a:lnTo>
                  <a:pt x="381304" y="0"/>
                </a:lnTo>
                <a:close/>
              </a:path>
              <a:path w="509905" h="12700">
                <a:moveTo>
                  <a:pt x="393560" y="0"/>
                </a:moveTo>
                <a:lnTo>
                  <a:pt x="381381" y="0"/>
                </a:lnTo>
                <a:lnTo>
                  <a:pt x="381381" y="12179"/>
                </a:lnTo>
                <a:lnTo>
                  <a:pt x="393560" y="12179"/>
                </a:lnTo>
                <a:lnTo>
                  <a:pt x="393560" y="0"/>
                </a:lnTo>
                <a:close/>
              </a:path>
              <a:path w="509905" h="12700">
                <a:moveTo>
                  <a:pt x="445376" y="0"/>
                </a:moveTo>
                <a:lnTo>
                  <a:pt x="433197" y="0"/>
                </a:lnTo>
                <a:lnTo>
                  <a:pt x="393573" y="0"/>
                </a:lnTo>
                <a:lnTo>
                  <a:pt x="393573" y="12179"/>
                </a:lnTo>
                <a:lnTo>
                  <a:pt x="433197" y="12179"/>
                </a:lnTo>
                <a:lnTo>
                  <a:pt x="445376" y="12179"/>
                </a:lnTo>
                <a:lnTo>
                  <a:pt x="445376" y="0"/>
                </a:lnTo>
                <a:close/>
              </a:path>
              <a:path w="509905" h="12700">
                <a:moveTo>
                  <a:pt x="509397" y="0"/>
                </a:moveTo>
                <a:lnTo>
                  <a:pt x="495681" y="0"/>
                </a:lnTo>
                <a:lnTo>
                  <a:pt x="483489" y="0"/>
                </a:lnTo>
                <a:lnTo>
                  <a:pt x="445389" y="0"/>
                </a:lnTo>
                <a:lnTo>
                  <a:pt x="445389" y="12179"/>
                </a:lnTo>
                <a:lnTo>
                  <a:pt x="483489" y="12179"/>
                </a:lnTo>
                <a:lnTo>
                  <a:pt x="495681" y="12179"/>
                </a:lnTo>
                <a:lnTo>
                  <a:pt x="509397" y="12179"/>
                </a:lnTo>
                <a:lnTo>
                  <a:pt x="5093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48051" y="5448058"/>
            <a:ext cx="762000" cy="12700"/>
          </a:xfrm>
          <a:custGeom>
            <a:avLst/>
            <a:gdLst/>
            <a:ahLst/>
            <a:cxnLst/>
            <a:rect l="l" t="t" r="r" b="b"/>
            <a:pathLst>
              <a:path w="762000" h="12700">
                <a:moveTo>
                  <a:pt x="164579" y="0"/>
                </a:moveTo>
                <a:lnTo>
                  <a:pt x="152400" y="0"/>
                </a:lnTo>
                <a:lnTo>
                  <a:pt x="0" y="0"/>
                </a:lnTo>
                <a:lnTo>
                  <a:pt x="0" y="12179"/>
                </a:lnTo>
                <a:lnTo>
                  <a:pt x="152400" y="12179"/>
                </a:lnTo>
                <a:lnTo>
                  <a:pt x="164579" y="12179"/>
                </a:lnTo>
                <a:lnTo>
                  <a:pt x="164579" y="0"/>
                </a:lnTo>
                <a:close/>
              </a:path>
              <a:path w="762000" h="12700">
                <a:moveTo>
                  <a:pt x="188963" y="0"/>
                </a:moveTo>
                <a:lnTo>
                  <a:pt x="176784" y="0"/>
                </a:lnTo>
                <a:lnTo>
                  <a:pt x="164592" y="0"/>
                </a:lnTo>
                <a:lnTo>
                  <a:pt x="164592" y="12179"/>
                </a:lnTo>
                <a:lnTo>
                  <a:pt x="176784" y="12179"/>
                </a:lnTo>
                <a:lnTo>
                  <a:pt x="188963" y="12179"/>
                </a:lnTo>
                <a:lnTo>
                  <a:pt x="188963" y="0"/>
                </a:lnTo>
                <a:close/>
              </a:path>
              <a:path w="762000" h="12700">
                <a:moveTo>
                  <a:pt x="762000" y="0"/>
                </a:moveTo>
                <a:lnTo>
                  <a:pt x="252984" y="0"/>
                </a:lnTo>
                <a:lnTo>
                  <a:pt x="240792" y="0"/>
                </a:lnTo>
                <a:lnTo>
                  <a:pt x="188976" y="0"/>
                </a:lnTo>
                <a:lnTo>
                  <a:pt x="188976" y="12179"/>
                </a:lnTo>
                <a:lnTo>
                  <a:pt x="240792" y="12179"/>
                </a:lnTo>
                <a:lnTo>
                  <a:pt x="252984" y="12179"/>
                </a:lnTo>
                <a:lnTo>
                  <a:pt x="762000" y="12179"/>
                </a:lnTo>
                <a:lnTo>
                  <a:pt x="76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374902" y="5726379"/>
            <a:ext cx="7772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65" dirty="0">
                <a:latin typeface="Times New Roman"/>
                <a:cs typeface="Times New Roman"/>
              </a:rPr>
              <a:t>1 </a:t>
            </a:r>
            <a:r>
              <a:rPr sz="2200" spc="-55" dirty="0">
                <a:latin typeface="Symbol"/>
                <a:cs typeface="Symbol"/>
              </a:rPr>
              <a:t></a:t>
            </a:r>
            <a:r>
              <a:rPr sz="2850" spc="-82" baseline="38011" dirty="0">
                <a:latin typeface="Times New Roman"/>
                <a:cs typeface="Times New Roman"/>
              </a:rPr>
              <a:t>2</a:t>
            </a:r>
            <a:r>
              <a:rPr sz="2850" spc="22" baseline="38011" dirty="0">
                <a:latin typeface="Times New Roman"/>
                <a:cs typeface="Times New Roman"/>
              </a:rPr>
              <a:t> </a:t>
            </a:r>
            <a:r>
              <a:rPr sz="2200" u="sng" spc="-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336545" y="5631891"/>
            <a:ext cx="3810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300" spc="-7" baseline="-18939" dirty="0">
                <a:latin typeface="Times New Roman"/>
                <a:cs typeface="Times New Roman"/>
              </a:rPr>
              <a:t>1</a:t>
            </a:r>
            <a:r>
              <a:rPr sz="3300" spc="-15" baseline="-18939" dirty="0">
                <a:latin typeface="Times New Roman"/>
                <a:cs typeface="Times New Roman"/>
              </a:rPr>
              <a:t> </a:t>
            </a:r>
            <a:r>
              <a:rPr sz="1800" spc="-210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967096" y="569437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168131" y="5897067"/>
            <a:ext cx="2508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95" dirty="0">
                <a:latin typeface="Times New Roman"/>
                <a:cs typeface="Times New Roman"/>
              </a:rPr>
              <a:t>A</a:t>
            </a:r>
            <a:r>
              <a:rPr sz="1900" spc="-40" dirty="0">
                <a:latin typeface="Microsoft Sans Serif"/>
                <a:cs typeface="Microsoft Sans Serif"/>
              </a:rPr>
              <a:t>.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05204" y="6055563"/>
            <a:ext cx="534035" cy="15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520"/>
              </a:lnSpc>
              <a:spcBef>
                <a:spcPts val="100"/>
              </a:spcBef>
              <a:tabLst>
                <a:tab pos="495300" algn="l"/>
              </a:tabLst>
            </a:pPr>
            <a:r>
              <a:rPr sz="500" dirty="0">
                <a:latin typeface="Symbol"/>
                <a:cs typeface="Symbol"/>
              </a:rPr>
              <a:t></a:t>
            </a:r>
            <a:r>
              <a:rPr sz="500" dirty="0">
                <a:latin typeface="Times New Roman"/>
                <a:cs typeface="Times New Roman"/>
              </a:rPr>
              <a:t>      </a:t>
            </a:r>
            <a:r>
              <a:rPr sz="500" spc="60" dirty="0">
                <a:latin typeface="Times New Roman"/>
                <a:cs typeface="Times New Roman"/>
              </a:rPr>
              <a:t> </a:t>
            </a:r>
            <a:r>
              <a:rPr sz="500" dirty="0">
                <a:latin typeface="Symbol"/>
                <a:cs typeface="Symbol"/>
              </a:rPr>
              <a:t></a:t>
            </a:r>
            <a:r>
              <a:rPr sz="500" dirty="0">
                <a:latin typeface="Times New Roman"/>
                <a:cs typeface="Times New Roman"/>
              </a:rPr>
              <a:t> </a:t>
            </a:r>
            <a:r>
              <a:rPr sz="500" spc="-35" dirty="0">
                <a:latin typeface="Times New Roman"/>
                <a:cs typeface="Times New Roman"/>
              </a:rPr>
              <a:t> </a:t>
            </a:r>
            <a:r>
              <a:rPr sz="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500">
              <a:latin typeface="Times New Roman"/>
              <a:cs typeface="Times New Roman"/>
            </a:endParaRPr>
          </a:p>
          <a:p>
            <a:pPr marL="77470">
              <a:lnSpc>
                <a:spcPts val="520"/>
              </a:lnSpc>
            </a:pPr>
            <a:r>
              <a:rPr sz="500" spc="-10" dirty="0">
                <a:latin typeface="Times New Roman"/>
                <a:cs typeface="Times New Roman"/>
              </a:rPr>
              <a:t>c</a:t>
            </a:r>
            <a:r>
              <a:rPr sz="225" baseline="37037" dirty="0">
                <a:latin typeface="Times New Roman"/>
                <a:cs typeface="Times New Roman"/>
              </a:rPr>
              <a:t>2</a:t>
            </a:r>
            <a:r>
              <a:rPr sz="225" spc="-15" baseline="37037" dirty="0">
                <a:latin typeface="Times New Roman"/>
                <a:cs typeface="Times New Roman"/>
              </a:rPr>
              <a:t> </a:t>
            </a:r>
            <a:r>
              <a:rPr sz="500" spc="35" dirty="0">
                <a:latin typeface="Symbol"/>
                <a:cs typeface="Symbol"/>
              </a:rPr>
              <a:t></a:t>
            </a:r>
            <a:r>
              <a:rPr sz="500" spc="35" dirty="0">
                <a:latin typeface="Times New Roman"/>
                <a:cs typeface="Times New Roman"/>
              </a:rPr>
              <a:t>t</a:t>
            </a:r>
            <a:r>
              <a:rPr sz="225" baseline="37037" dirty="0">
                <a:latin typeface="Times New Roman"/>
                <a:cs typeface="Times New Roman"/>
              </a:rPr>
              <a:t>2</a:t>
            </a:r>
            <a:endParaRPr sz="225" baseline="37037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325370" y="6081471"/>
            <a:ext cx="4876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3365" algn="l"/>
              </a:tabLst>
            </a:pPr>
            <a:r>
              <a:rPr sz="6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6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</a:t>
            </a:r>
            <a:r>
              <a:rPr sz="6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650" spc="25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</a:t>
            </a:r>
            <a:r>
              <a:rPr sz="650" spc="-5" dirty="0">
                <a:latin typeface="Microsoft Sans Serif"/>
                <a:cs typeface="Microsoft Sans Serif"/>
              </a:rPr>
              <a:t>(</a:t>
            </a:r>
            <a:r>
              <a:rPr sz="650" spc="-5" dirty="0">
                <a:latin typeface="Times New Roman"/>
                <a:cs typeface="Times New Roman"/>
              </a:rPr>
              <a:t>r</a:t>
            </a:r>
            <a:r>
              <a:rPr sz="650" spc="-5" dirty="0">
                <a:latin typeface="Microsoft Sans Serif"/>
                <a:cs typeface="Microsoft Sans Serif"/>
              </a:rPr>
              <a:t>,</a:t>
            </a:r>
            <a:r>
              <a:rPr sz="650" spc="5" dirty="0">
                <a:latin typeface="Microsoft Sans Serif"/>
                <a:cs typeface="Microsoft Sans Serif"/>
              </a:rPr>
              <a:t> </a:t>
            </a:r>
            <a:r>
              <a:rPr sz="650" spc="-5" dirty="0">
                <a:latin typeface="Times New Roman"/>
                <a:cs typeface="Times New Roman"/>
              </a:rPr>
              <a:t>t</a:t>
            </a:r>
            <a:r>
              <a:rPr sz="650" spc="-5" dirty="0">
                <a:latin typeface="Microsoft Sans Serif"/>
                <a:cs typeface="Microsoft Sans Serif"/>
              </a:rPr>
              <a:t>)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962527" y="6069279"/>
            <a:ext cx="34277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same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procedure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is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for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proving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626361" y="6083503"/>
            <a:ext cx="228600" cy="12700"/>
          </a:xfrm>
          <a:custGeom>
            <a:avLst/>
            <a:gdLst/>
            <a:ahLst/>
            <a:cxnLst/>
            <a:rect l="l" t="t" r="r" b="b"/>
            <a:pathLst>
              <a:path w="228600" h="12700">
                <a:moveTo>
                  <a:pt x="228600" y="0"/>
                </a:moveTo>
                <a:lnTo>
                  <a:pt x="0" y="0"/>
                </a:lnTo>
                <a:lnTo>
                  <a:pt x="0" y="12192"/>
                </a:lnTo>
                <a:lnTo>
                  <a:pt x="228600" y="1219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2457957" y="6390843"/>
            <a:ext cx="958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7010" y="800407"/>
            <a:ext cx="2533015" cy="13167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895600" y="3458845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3334" y="4957445"/>
            <a:ext cx="156210" cy="35941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531235" y="5016372"/>
            <a:ext cx="12700" cy="243840"/>
          </a:xfrm>
          <a:custGeom>
            <a:avLst/>
            <a:gdLst/>
            <a:ahLst/>
            <a:cxnLst/>
            <a:rect l="l" t="t" r="r" b="b"/>
            <a:pathLst>
              <a:path w="12700" h="243839">
                <a:moveTo>
                  <a:pt x="12687" y="161556"/>
                </a:moveTo>
                <a:lnTo>
                  <a:pt x="508" y="161556"/>
                </a:lnTo>
                <a:lnTo>
                  <a:pt x="508" y="173736"/>
                </a:lnTo>
                <a:lnTo>
                  <a:pt x="12687" y="173736"/>
                </a:lnTo>
                <a:lnTo>
                  <a:pt x="12687" y="161556"/>
                </a:lnTo>
                <a:close/>
              </a:path>
              <a:path w="12700" h="243839">
                <a:moveTo>
                  <a:pt x="12687" y="0"/>
                </a:moveTo>
                <a:lnTo>
                  <a:pt x="508" y="0"/>
                </a:lnTo>
                <a:lnTo>
                  <a:pt x="508" y="1524"/>
                </a:lnTo>
                <a:lnTo>
                  <a:pt x="508" y="161544"/>
                </a:lnTo>
                <a:lnTo>
                  <a:pt x="12687" y="161544"/>
                </a:lnTo>
                <a:lnTo>
                  <a:pt x="12687" y="1524"/>
                </a:lnTo>
                <a:lnTo>
                  <a:pt x="12687" y="0"/>
                </a:lnTo>
                <a:close/>
              </a:path>
              <a:path w="12700" h="243839">
                <a:moveTo>
                  <a:pt x="12700" y="230009"/>
                </a:moveTo>
                <a:lnTo>
                  <a:pt x="12687" y="176784"/>
                </a:lnTo>
                <a:lnTo>
                  <a:pt x="12687" y="175260"/>
                </a:lnTo>
                <a:lnTo>
                  <a:pt x="508" y="175260"/>
                </a:lnTo>
                <a:lnTo>
                  <a:pt x="508" y="176784"/>
                </a:lnTo>
                <a:lnTo>
                  <a:pt x="508" y="230009"/>
                </a:lnTo>
                <a:lnTo>
                  <a:pt x="0" y="230009"/>
                </a:lnTo>
                <a:lnTo>
                  <a:pt x="0" y="243332"/>
                </a:lnTo>
                <a:lnTo>
                  <a:pt x="12700" y="243332"/>
                </a:lnTo>
                <a:lnTo>
                  <a:pt x="12700" y="2300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4255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10.2</a:t>
            </a:r>
            <a:r>
              <a:rPr sz="3200" spc="-45" dirty="0"/>
              <a:t> </a:t>
            </a:r>
            <a:r>
              <a:rPr sz="3200" dirty="0"/>
              <a:t>(5)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32308" y="626109"/>
            <a:ext cx="142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Example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10.2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9309" y="825754"/>
            <a:ext cx="1141730" cy="120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00" algn="r">
              <a:lnSpc>
                <a:spcPts val="2515"/>
              </a:lnSpc>
              <a:spcBef>
                <a:spcPts val="95"/>
              </a:spcBef>
              <a:tabLst>
                <a:tab pos="358140" algn="l"/>
              </a:tabLst>
            </a:pPr>
            <a:r>
              <a:rPr sz="2200" dirty="0">
                <a:latin typeface="Times New Roman"/>
                <a:cs typeface="Times New Roman"/>
              </a:rPr>
              <a:t>0</a:t>
            </a:r>
            <a:r>
              <a:rPr sz="2200" dirty="0">
                <a:latin typeface="Microsoft Sans Serif"/>
                <a:cs typeface="Microsoft Sans Serif"/>
              </a:rPr>
              <a:t>,	</a:t>
            </a:r>
            <a:r>
              <a:rPr sz="2200" spc="-5" dirty="0">
                <a:latin typeface="Times New Roman"/>
                <a:cs typeface="Times New Roman"/>
              </a:rPr>
              <a:t>for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1145"/>
              </a:lnSpc>
            </a:pPr>
            <a:r>
              <a:rPr sz="1250" spc="-5" dirty="0">
                <a:latin typeface="Times New Roman"/>
                <a:cs typeface="Times New Roman"/>
              </a:rPr>
              <a:t>I</a:t>
            </a:r>
            <a:r>
              <a:rPr sz="1250" spc="-5" dirty="0">
                <a:latin typeface="Microsoft Sans Serif"/>
                <a:cs typeface="Microsoft Sans Serif"/>
              </a:rPr>
              <a:t>(</a:t>
            </a:r>
            <a:r>
              <a:rPr sz="1250" spc="-5" dirty="0">
                <a:latin typeface="Times New Roman"/>
                <a:cs typeface="Times New Roman"/>
              </a:rPr>
              <a:t>t</a:t>
            </a:r>
            <a:r>
              <a:rPr sz="1250" spc="-5" dirty="0">
                <a:latin typeface="Microsoft Sans Serif"/>
                <a:cs typeface="Microsoft Sans Serif"/>
              </a:rPr>
              <a:t>)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5" dirty="0">
                <a:latin typeface="Symbol"/>
                <a:cs typeface="Symbol"/>
              </a:rPr>
              <a:t></a:t>
            </a:r>
            <a:r>
              <a:rPr sz="1250" spc="-2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</a:t>
            </a:r>
            <a:endParaRPr sz="1250">
              <a:latin typeface="Symbol"/>
              <a:cs typeface="Symbol"/>
            </a:endParaRPr>
          </a:p>
          <a:p>
            <a:pPr marR="216535" algn="ctr">
              <a:lnSpc>
                <a:spcPts val="3090"/>
              </a:lnSpc>
            </a:pPr>
            <a:r>
              <a:rPr sz="2850" dirty="0">
                <a:latin typeface="Times New Roman"/>
                <a:cs typeface="Times New Roman"/>
              </a:rPr>
              <a:t>I</a:t>
            </a:r>
            <a:endParaRPr sz="2850">
              <a:latin typeface="Times New Roman"/>
              <a:cs typeface="Times New Roman"/>
            </a:endParaRPr>
          </a:p>
          <a:p>
            <a:pPr marR="5080" algn="r">
              <a:lnSpc>
                <a:spcPts val="2540"/>
              </a:lnSpc>
              <a:tabLst>
                <a:tab pos="294005" algn="l"/>
              </a:tabLst>
            </a:pPr>
            <a:r>
              <a:rPr sz="2200" spc="-5" dirty="0">
                <a:latin typeface="Symbol"/>
                <a:cs typeface="Symbol"/>
              </a:rPr>
              <a:t>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1400" dirty="0">
                <a:latin typeface="Times New Roman"/>
                <a:cs typeface="Times New Roman"/>
              </a:rPr>
              <a:t>0  </a:t>
            </a:r>
            <a:r>
              <a:rPr sz="2150" spc="-5" dirty="0">
                <a:latin typeface="Microsoft Sans Serif"/>
                <a:cs typeface="Microsoft Sans Serif"/>
              </a:rPr>
              <a:t>,</a:t>
            </a:r>
            <a:r>
              <a:rPr sz="2150" spc="-220" dirty="0">
                <a:latin typeface="Microsoft Sans Serif"/>
                <a:cs typeface="Microsoft Sans Serif"/>
              </a:rPr>
              <a:t> </a:t>
            </a:r>
            <a:r>
              <a:rPr sz="2150" spc="-15" dirty="0">
                <a:latin typeface="Times New Roman"/>
                <a:cs typeface="Times New Roman"/>
              </a:rPr>
              <a:t>f</a:t>
            </a:r>
            <a:r>
              <a:rPr sz="2150" spc="-5" dirty="0">
                <a:latin typeface="Times New Roman"/>
                <a:cs typeface="Times New Roman"/>
              </a:rPr>
              <a:t>or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7621" y="737361"/>
            <a:ext cx="1758314" cy="1291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300" spc="-7" baseline="-8838" dirty="0">
                <a:latin typeface="Times New Roman"/>
                <a:cs typeface="Times New Roman"/>
              </a:rPr>
              <a:t>t</a:t>
            </a:r>
            <a:r>
              <a:rPr sz="3300" spc="-22" baseline="-8838" dirty="0">
                <a:latin typeface="Times New Roman"/>
                <a:cs typeface="Times New Roman"/>
              </a:rPr>
              <a:t> </a:t>
            </a:r>
            <a:r>
              <a:rPr sz="3300" spc="-7" baseline="-8838" dirty="0">
                <a:latin typeface="Symbol"/>
                <a:cs typeface="Symbol"/>
              </a:rPr>
              <a:t></a:t>
            </a:r>
            <a:r>
              <a:rPr sz="3300" spc="-22" baseline="-8838" dirty="0">
                <a:latin typeface="Times New Roman"/>
                <a:cs typeface="Times New Roman"/>
              </a:rPr>
              <a:t> </a:t>
            </a:r>
            <a:r>
              <a:rPr sz="3300" spc="-7" baseline="-8838" dirty="0">
                <a:latin typeface="Times New Roman"/>
                <a:cs typeface="Times New Roman"/>
              </a:rPr>
              <a:t>0</a:t>
            </a:r>
            <a:r>
              <a:rPr sz="3300" spc="540" baseline="-8838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E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s</a:t>
            </a:r>
            <a:r>
              <a:rPr sz="1950" dirty="0">
                <a:latin typeface="Microsoft Sans Serif"/>
                <a:cs typeface="Microsoft Sans Serif"/>
              </a:rPr>
              <a:t>,</a:t>
            </a:r>
            <a:r>
              <a:rPr sz="1950" spc="-4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t</a:t>
            </a:r>
            <a:r>
              <a:rPr sz="1950" spc="-5" dirty="0">
                <a:latin typeface="Microsoft Sans Serif"/>
                <a:cs typeface="Microsoft Sans Serif"/>
              </a:rPr>
              <a:t>)</a:t>
            </a:r>
            <a:r>
              <a:rPr sz="1950" spc="-4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3825" baseline="-11982" dirty="0">
                <a:latin typeface="Microsoft Sans Serif"/>
                <a:cs typeface="Microsoft Sans Serif"/>
              </a:rPr>
              <a:t>?</a:t>
            </a:r>
            <a:endParaRPr sz="3825" baseline="-11982">
              <a:latin typeface="Microsoft Sans Serif"/>
              <a:cs typeface="Microsoft Sans Serif"/>
            </a:endParaRPr>
          </a:p>
          <a:p>
            <a:pPr marL="668655">
              <a:lnSpc>
                <a:spcPts val="2415"/>
              </a:lnSpc>
              <a:spcBef>
                <a:spcPts val="1950"/>
              </a:spcBef>
            </a:pPr>
            <a:r>
              <a:rPr sz="1950" dirty="0">
                <a:latin typeface="Times New Roman"/>
                <a:cs typeface="Times New Roman"/>
              </a:rPr>
              <a:t>B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s</a:t>
            </a:r>
            <a:r>
              <a:rPr sz="1950" dirty="0">
                <a:latin typeface="Microsoft Sans Serif"/>
                <a:cs typeface="Microsoft Sans Serif"/>
              </a:rPr>
              <a:t>,</a:t>
            </a:r>
            <a:r>
              <a:rPr sz="1950" spc="-6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t</a:t>
            </a:r>
            <a:r>
              <a:rPr sz="1950" spc="-5" dirty="0">
                <a:latin typeface="Microsoft Sans Serif"/>
                <a:cs typeface="Microsoft Sans Serif"/>
              </a:rPr>
              <a:t>)</a:t>
            </a:r>
            <a:r>
              <a:rPr sz="1950" spc="-60" dirty="0">
                <a:latin typeface="Microsoft Sans Serif"/>
                <a:cs typeface="Microsoft Sans Serif"/>
              </a:rPr>
              <a:t> 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Microsoft Sans Serif"/>
                <a:cs typeface="Microsoft Sans Serif"/>
              </a:rPr>
              <a:t>?</a:t>
            </a:r>
            <a:endParaRPr sz="2100">
              <a:latin typeface="Microsoft Sans Serif"/>
              <a:cs typeface="Microsoft Sans Serif"/>
            </a:endParaRPr>
          </a:p>
          <a:p>
            <a:pPr marL="38100">
              <a:lnSpc>
                <a:spcPts val="2535"/>
              </a:lnSpc>
            </a:pP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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800" y="2037334"/>
            <a:ext cx="2298065" cy="888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Solution: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648335">
              <a:lnSpc>
                <a:spcPct val="100000"/>
              </a:lnSpc>
            </a:pPr>
            <a:r>
              <a:rPr sz="2200" spc="-5" dirty="0">
                <a:latin typeface="Symbol"/>
                <a:cs typeface="Symbol"/>
              </a:rPr>
              <a:t>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 </a:t>
            </a:r>
            <a:r>
              <a:rPr sz="2200" spc="-5" dirty="0">
                <a:latin typeface="Symbol"/>
                <a:cs typeface="Symbol"/>
              </a:rPr>
              <a:t>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2420" y="2985642"/>
            <a:ext cx="58229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A</a:t>
            </a:r>
            <a:r>
              <a:rPr sz="1300" spc="-5" dirty="0">
                <a:latin typeface="Microsoft Sans Serif"/>
                <a:cs typeface="Microsoft Sans Serif"/>
              </a:rPr>
              <a:t>(</a:t>
            </a:r>
            <a:r>
              <a:rPr sz="1300" spc="-5" dirty="0">
                <a:latin typeface="Times New Roman"/>
                <a:cs typeface="Times New Roman"/>
              </a:rPr>
              <a:t>s</a:t>
            </a:r>
            <a:r>
              <a:rPr sz="1300" spc="-5" dirty="0">
                <a:latin typeface="Microsoft Sans Serif"/>
                <a:cs typeface="Microsoft Sans Serif"/>
              </a:rPr>
              <a:t>,</a:t>
            </a:r>
            <a:r>
              <a:rPr sz="1300" spc="-6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</a:t>
            </a:r>
            <a:r>
              <a:rPr sz="1300" spc="-5" dirty="0">
                <a:latin typeface="Microsoft Sans Serif"/>
                <a:cs typeface="Microsoft Sans Serif"/>
              </a:rPr>
              <a:t>)</a:t>
            </a:r>
            <a:r>
              <a:rPr sz="1300" spc="-65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8254" y="2897251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900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1491" y="2886582"/>
            <a:ext cx="11557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114" dirty="0">
                <a:latin typeface="Symbol"/>
                <a:cs typeface="Symbol"/>
              </a:rPr>
              <a:t>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0554" y="2982594"/>
            <a:ext cx="52895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spc="-95" dirty="0">
                <a:latin typeface="Times New Roman"/>
                <a:cs typeface="Times New Roman"/>
              </a:rPr>
              <a:t>z</a:t>
            </a:r>
            <a:r>
              <a:rPr sz="1550" spc="500" dirty="0">
                <a:latin typeface="Times New Roman"/>
                <a:cs typeface="Times New Roman"/>
              </a:rPr>
              <a:t> </a:t>
            </a:r>
            <a:r>
              <a:rPr sz="1575" spc="-75" baseline="18518" dirty="0">
                <a:latin typeface="Times New Roman"/>
                <a:cs typeface="Times New Roman"/>
              </a:rPr>
              <a:t>r</a:t>
            </a:r>
            <a:r>
              <a:rPr sz="1575" spc="240" baseline="18518" dirty="0">
                <a:latin typeface="Times New Roman"/>
                <a:cs typeface="Times New Roman"/>
              </a:rPr>
              <a:t> </a:t>
            </a:r>
            <a:r>
              <a:rPr sz="1550" spc="-100" dirty="0">
                <a:latin typeface="Times New Roman"/>
                <a:cs typeface="Times New Roman"/>
              </a:rPr>
              <a:t>dz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53157" y="3200526"/>
            <a:ext cx="739140" cy="881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algn="ctr">
              <a:lnSpc>
                <a:spcPts val="2640"/>
              </a:lnSpc>
              <a:spcBef>
                <a:spcPts val="100"/>
              </a:spcBef>
            </a:pPr>
            <a:r>
              <a:rPr sz="2200" spc="-5" dirty="0">
                <a:latin typeface="Microsoft Sans Serif"/>
                <a:cs typeface="Microsoft Sans Serif"/>
              </a:rPr>
              <a:t>ˆ</a:t>
            </a:r>
            <a:r>
              <a:rPr sz="2200" spc="-22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Symbol"/>
                <a:cs typeface="Symbol"/>
              </a:rPr>
              <a:t></a:t>
            </a:r>
            <a:endParaRPr sz="2350">
              <a:latin typeface="Symbol"/>
              <a:cs typeface="Symbol"/>
            </a:endParaRPr>
          </a:p>
          <a:p>
            <a:pPr algn="ctr">
              <a:lnSpc>
                <a:spcPts val="2440"/>
              </a:lnSpc>
              <a:tabLst>
                <a:tab pos="475615" algn="l"/>
              </a:tabLst>
            </a:pPr>
            <a:r>
              <a:rPr sz="2200" dirty="0">
                <a:latin typeface="Times New Roman"/>
                <a:cs typeface="Times New Roman"/>
              </a:rPr>
              <a:t>4</a:t>
            </a:r>
            <a:r>
              <a:rPr sz="2200" spc="-5" dirty="0">
                <a:latin typeface="Symbol"/>
                <a:cs typeface="Symbol"/>
              </a:rPr>
              <a:t>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450" spc="-20" dirty="0">
                <a:latin typeface="Times New Roman"/>
                <a:cs typeface="Times New Roman"/>
              </a:rPr>
              <a:t>A</a:t>
            </a:r>
            <a:r>
              <a:rPr sz="450" dirty="0">
                <a:latin typeface="Microsoft Sans Serif"/>
                <a:cs typeface="Microsoft Sans Serif"/>
              </a:rPr>
              <a:t>(</a:t>
            </a:r>
            <a:r>
              <a:rPr sz="450" dirty="0">
                <a:latin typeface="Times New Roman"/>
                <a:cs typeface="Times New Roman"/>
              </a:rPr>
              <a:t>s</a:t>
            </a:r>
            <a:r>
              <a:rPr sz="450" dirty="0">
                <a:latin typeface="Microsoft Sans Serif"/>
                <a:cs typeface="Microsoft Sans Serif"/>
              </a:rPr>
              <a:t>,</a:t>
            </a:r>
            <a:r>
              <a:rPr sz="450" spc="-10" dirty="0">
                <a:latin typeface="Microsoft Sans Serif"/>
                <a:cs typeface="Microsoft Sans Serif"/>
              </a:rPr>
              <a:t> </a:t>
            </a:r>
            <a:r>
              <a:rPr sz="450" spc="5" dirty="0">
                <a:latin typeface="Times New Roman"/>
                <a:cs typeface="Times New Roman"/>
              </a:rPr>
              <a:t>t</a:t>
            </a:r>
            <a:r>
              <a:rPr sz="450" dirty="0">
                <a:latin typeface="Microsoft Sans Serif"/>
                <a:cs typeface="Microsoft Sans Serif"/>
              </a:rPr>
              <a:t>)</a:t>
            </a:r>
            <a:r>
              <a:rPr sz="450" spc="-10" dirty="0">
                <a:latin typeface="Microsoft Sans Serif"/>
                <a:cs typeface="Microsoft Sans Serif"/>
              </a:rPr>
              <a:t> </a:t>
            </a:r>
            <a:r>
              <a:rPr sz="450" dirty="0">
                <a:latin typeface="Symbol"/>
                <a:cs typeface="Symbol"/>
              </a:rPr>
              <a:t></a:t>
            </a:r>
            <a:r>
              <a:rPr sz="450" spc="-5" dirty="0">
                <a:latin typeface="Times New Roman"/>
                <a:cs typeface="Times New Roman"/>
              </a:rPr>
              <a:t> </a:t>
            </a:r>
            <a:r>
              <a:rPr sz="450" dirty="0">
                <a:latin typeface="Times New Roman"/>
                <a:cs typeface="Times New Roman"/>
              </a:rPr>
              <a:t>0</a:t>
            </a:r>
            <a:endParaRPr sz="450">
              <a:latin typeface="Times New Roman"/>
              <a:cs typeface="Times New Roman"/>
            </a:endParaRPr>
          </a:p>
          <a:p>
            <a:pPr marL="476250">
              <a:lnSpc>
                <a:spcPts val="1660"/>
              </a:lnSpc>
            </a:pPr>
            <a:r>
              <a:rPr sz="1400" dirty="0">
                <a:latin typeface="Symbol"/>
                <a:cs typeface="Symbol"/>
              </a:rPr>
              <a:t>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612" y="3757041"/>
            <a:ext cx="10541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latin typeface="Times New Roman"/>
                <a:cs typeface="Times New Roman"/>
              </a:rPr>
              <a:t>f</a:t>
            </a:r>
            <a:r>
              <a:rPr sz="550" spc="-15" dirty="0">
                <a:latin typeface="Times New Roman"/>
                <a:cs typeface="Times New Roman"/>
              </a:rPr>
              <a:t>o</a:t>
            </a:r>
            <a:r>
              <a:rPr sz="550" dirty="0">
                <a:latin typeface="Times New Roman"/>
                <a:cs typeface="Times New Roman"/>
              </a:rPr>
              <a:t>r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91970" y="3796665"/>
            <a:ext cx="9588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dirty="0">
                <a:latin typeface="Times New Roman"/>
                <a:cs typeface="Times New Roman"/>
              </a:rPr>
              <a:t>t</a:t>
            </a:r>
            <a:r>
              <a:rPr sz="300" spc="-5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</a:t>
            </a:r>
            <a:r>
              <a:rPr sz="300" dirty="0">
                <a:latin typeface="Times New Roman"/>
                <a:cs typeface="Times New Roman"/>
              </a:rPr>
              <a:t> </a:t>
            </a:r>
            <a:r>
              <a:rPr sz="300" spc="-5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Microsoft Sans Serif"/>
                <a:cs typeface="Microsoft Sans Serif"/>
              </a:rPr>
              <a:t>,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95726" y="3455034"/>
            <a:ext cx="1568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latin typeface="Times New Roman"/>
                <a:cs typeface="Times New Roman"/>
              </a:rPr>
              <a:t>R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4427" y="3764660"/>
            <a:ext cx="51054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Times New Roman"/>
                <a:cs typeface="Times New Roman"/>
              </a:rPr>
              <a:t>E</a:t>
            </a:r>
            <a:r>
              <a:rPr sz="500" dirty="0">
                <a:latin typeface="Microsoft Sans Serif"/>
                <a:cs typeface="Microsoft Sans Serif"/>
              </a:rPr>
              <a:t>(</a:t>
            </a:r>
            <a:r>
              <a:rPr sz="500" dirty="0">
                <a:latin typeface="Times New Roman"/>
                <a:cs typeface="Times New Roman"/>
              </a:rPr>
              <a:t>s</a:t>
            </a:r>
            <a:r>
              <a:rPr sz="500" dirty="0">
                <a:latin typeface="Microsoft Sans Serif"/>
                <a:cs typeface="Microsoft Sans Serif"/>
              </a:rPr>
              <a:t>,</a:t>
            </a:r>
            <a:r>
              <a:rPr sz="500" spc="-25" dirty="0">
                <a:latin typeface="Microsoft Sans Serif"/>
                <a:cs typeface="Microsoft Sans Serif"/>
              </a:rPr>
              <a:t> </a:t>
            </a:r>
            <a:r>
              <a:rPr sz="500" dirty="0">
                <a:latin typeface="Times New Roman"/>
                <a:cs typeface="Times New Roman"/>
              </a:rPr>
              <a:t>t</a:t>
            </a:r>
            <a:r>
              <a:rPr sz="500" dirty="0">
                <a:latin typeface="Microsoft Sans Serif"/>
                <a:cs typeface="Microsoft Sans Serif"/>
              </a:rPr>
              <a:t>)</a:t>
            </a:r>
            <a:r>
              <a:rPr sz="500" spc="-25" dirty="0">
                <a:latin typeface="Microsoft Sans Serif"/>
                <a:cs typeface="Microsoft Sans Serif"/>
              </a:rPr>
              <a:t> </a:t>
            </a:r>
            <a:r>
              <a:rPr sz="500" dirty="0">
                <a:latin typeface="Symbol"/>
                <a:cs typeface="Symbol"/>
              </a:rPr>
              <a:t></a:t>
            </a:r>
            <a:r>
              <a:rPr sz="500" spc="-5" dirty="0">
                <a:latin typeface="Times New Roman"/>
                <a:cs typeface="Times New Roman"/>
              </a:rPr>
              <a:t> B</a:t>
            </a:r>
            <a:r>
              <a:rPr sz="500" spc="-5" dirty="0">
                <a:latin typeface="Microsoft Sans Serif"/>
                <a:cs typeface="Microsoft Sans Serif"/>
              </a:rPr>
              <a:t>(</a:t>
            </a:r>
            <a:r>
              <a:rPr sz="500" spc="-5" dirty="0">
                <a:latin typeface="Times New Roman"/>
                <a:cs typeface="Times New Roman"/>
              </a:rPr>
              <a:t>s</a:t>
            </a:r>
            <a:r>
              <a:rPr sz="500" spc="-5" dirty="0">
                <a:latin typeface="Microsoft Sans Serif"/>
                <a:cs typeface="Microsoft Sans Serif"/>
              </a:rPr>
              <a:t>,</a:t>
            </a:r>
            <a:r>
              <a:rPr sz="500" spc="-25" dirty="0">
                <a:latin typeface="Microsoft Sans Serif"/>
                <a:cs typeface="Microsoft Sans Serif"/>
              </a:rPr>
              <a:t> </a:t>
            </a:r>
            <a:r>
              <a:rPr sz="500" dirty="0">
                <a:latin typeface="Times New Roman"/>
                <a:cs typeface="Times New Roman"/>
              </a:rPr>
              <a:t>t</a:t>
            </a:r>
            <a:r>
              <a:rPr sz="500" dirty="0">
                <a:latin typeface="Microsoft Sans Serif"/>
                <a:cs typeface="Microsoft Sans Serif"/>
              </a:rPr>
              <a:t>)</a:t>
            </a:r>
            <a:r>
              <a:rPr sz="500" spc="-25" dirty="0">
                <a:latin typeface="Microsoft Sans Serif"/>
                <a:cs typeface="Microsoft Sans Serif"/>
              </a:rPr>
              <a:t> </a:t>
            </a:r>
            <a:r>
              <a:rPr sz="500" dirty="0">
                <a:latin typeface="Symbol"/>
                <a:cs typeface="Symbol"/>
              </a:rPr>
              <a:t></a:t>
            </a:r>
            <a:r>
              <a:rPr sz="500" spc="-5" dirty="0">
                <a:latin typeface="Times New Roman"/>
                <a:cs typeface="Times New Roman"/>
              </a:rPr>
              <a:t> </a:t>
            </a:r>
            <a:r>
              <a:rPr sz="500" dirty="0">
                <a:latin typeface="Times New Roman"/>
                <a:cs typeface="Times New Roman"/>
              </a:rPr>
              <a:t>0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59762" y="4492129"/>
            <a:ext cx="114300" cy="12700"/>
          </a:xfrm>
          <a:custGeom>
            <a:avLst/>
            <a:gdLst/>
            <a:ahLst/>
            <a:cxnLst/>
            <a:rect l="l" t="t" r="r" b="b"/>
            <a:pathLst>
              <a:path w="114300" h="12700">
                <a:moveTo>
                  <a:pt x="114300" y="0"/>
                </a:moveTo>
                <a:lnTo>
                  <a:pt x="24384" y="0"/>
                </a:lnTo>
                <a:lnTo>
                  <a:pt x="12192" y="0"/>
                </a:lnTo>
                <a:lnTo>
                  <a:pt x="0" y="0"/>
                </a:lnTo>
                <a:lnTo>
                  <a:pt x="0" y="12179"/>
                </a:lnTo>
                <a:lnTo>
                  <a:pt x="12192" y="12179"/>
                </a:lnTo>
                <a:lnTo>
                  <a:pt x="24384" y="12179"/>
                </a:lnTo>
                <a:lnTo>
                  <a:pt x="114300" y="12179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69789" y="4896992"/>
            <a:ext cx="11645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35" dirty="0">
                <a:latin typeface="Times New Roman"/>
                <a:cs typeface="Times New Roman"/>
              </a:rPr>
              <a:t>c</a:t>
            </a:r>
            <a:r>
              <a:rPr sz="2200" spc="-155" dirty="0">
                <a:latin typeface="Times New Roman"/>
                <a:cs typeface="Times New Roman"/>
              </a:rPr>
              <a:t>o</a:t>
            </a:r>
            <a:r>
              <a:rPr sz="2200" spc="-110" dirty="0">
                <a:latin typeface="Times New Roman"/>
                <a:cs typeface="Times New Roman"/>
              </a:rPr>
              <a:t>nt</a:t>
            </a:r>
            <a:r>
              <a:rPr sz="2200" spc="-114" dirty="0">
                <a:latin typeface="Times New Roman"/>
                <a:cs typeface="Times New Roman"/>
              </a:rPr>
              <a:t>r</a:t>
            </a:r>
            <a:r>
              <a:rPr sz="2200" spc="-110" dirty="0">
                <a:latin typeface="Times New Roman"/>
                <a:cs typeface="Times New Roman"/>
              </a:rPr>
              <a:t>ib</a:t>
            </a:r>
            <a:r>
              <a:rPr sz="2200" spc="-155" dirty="0">
                <a:latin typeface="Times New Roman"/>
                <a:cs typeface="Times New Roman"/>
              </a:rPr>
              <a:t>u</a:t>
            </a:r>
            <a:r>
              <a:rPr sz="2200" spc="-75" dirty="0">
                <a:latin typeface="Times New Roman"/>
                <a:cs typeface="Times New Roman"/>
              </a:rPr>
              <a:t>t</a:t>
            </a:r>
            <a:r>
              <a:rPr sz="2200" spc="-140" dirty="0">
                <a:latin typeface="Times New Roman"/>
                <a:cs typeface="Times New Roman"/>
              </a:rPr>
              <a:t>e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20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62527" y="4928996"/>
            <a:ext cx="8991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658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(</a:t>
            </a:r>
            <a:r>
              <a:rPr sz="2000" spc="-5" dirty="0">
                <a:latin typeface="Times New Roman"/>
                <a:cs typeface="Times New Roman"/>
              </a:rPr>
              <a:t>ct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)	</a:t>
            </a:r>
            <a:r>
              <a:rPr sz="2000" dirty="0">
                <a:latin typeface="Symbol"/>
                <a:cs typeface="Symbol"/>
              </a:rPr>
              <a:t>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976751" y="4950841"/>
            <a:ext cx="977265" cy="12700"/>
          </a:xfrm>
          <a:custGeom>
            <a:avLst/>
            <a:gdLst/>
            <a:ahLst/>
            <a:cxnLst/>
            <a:rect l="l" t="t" r="r" b="b"/>
            <a:pathLst>
              <a:path w="977264" h="12700">
                <a:moveTo>
                  <a:pt x="977188" y="0"/>
                </a:moveTo>
                <a:lnTo>
                  <a:pt x="0" y="0"/>
                </a:lnTo>
                <a:lnTo>
                  <a:pt x="0" y="12191"/>
                </a:lnTo>
                <a:lnTo>
                  <a:pt x="977188" y="12191"/>
                </a:lnTo>
                <a:lnTo>
                  <a:pt x="9771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79343" y="5016372"/>
            <a:ext cx="12700" cy="236220"/>
          </a:xfrm>
          <a:custGeom>
            <a:avLst/>
            <a:gdLst/>
            <a:ahLst/>
            <a:cxnLst/>
            <a:rect l="l" t="t" r="r" b="b"/>
            <a:pathLst>
              <a:path w="12700" h="236220">
                <a:moveTo>
                  <a:pt x="12179" y="175260"/>
                </a:moveTo>
                <a:lnTo>
                  <a:pt x="0" y="175260"/>
                </a:lnTo>
                <a:lnTo>
                  <a:pt x="0" y="176784"/>
                </a:lnTo>
                <a:lnTo>
                  <a:pt x="0" y="236220"/>
                </a:lnTo>
                <a:lnTo>
                  <a:pt x="12179" y="236220"/>
                </a:lnTo>
                <a:lnTo>
                  <a:pt x="12179" y="176784"/>
                </a:lnTo>
                <a:lnTo>
                  <a:pt x="12179" y="175260"/>
                </a:lnTo>
                <a:close/>
              </a:path>
              <a:path w="12700" h="236220">
                <a:moveTo>
                  <a:pt x="12179" y="161556"/>
                </a:moveTo>
                <a:lnTo>
                  <a:pt x="0" y="161556"/>
                </a:lnTo>
                <a:lnTo>
                  <a:pt x="0" y="173736"/>
                </a:lnTo>
                <a:lnTo>
                  <a:pt x="12179" y="173736"/>
                </a:lnTo>
                <a:lnTo>
                  <a:pt x="12179" y="161556"/>
                </a:lnTo>
                <a:close/>
              </a:path>
              <a:path w="12700" h="236220">
                <a:moveTo>
                  <a:pt x="12179" y="0"/>
                </a:moveTo>
                <a:lnTo>
                  <a:pt x="0" y="0"/>
                </a:lnTo>
                <a:lnTo>
                  <a:pt x="0" y="1524"/>
                </a:lnTo>
                <a:lnTo>
                  <a:pt x="0" y="161544"/>
                </a:lnTo>
                <a:lnTo>
                  <a:pt x="12179" y="161544"/>
                </a:lnTo>
                <a:lnTo>
                  <a:pt x="12179" y="1524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69212" y="4367555"/>
            <a:ext cx="2642870" cy="120078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R="142875" algn="ctr">
              <a:lnSpc>
                <a:spcPct val="100000"/>
              </a:lnSpc>
              <a:spcBef>
                <a:spcPts val="865"/>
              </a:spcBef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ts val="2540"/>
              </a:lnSpc>
              <a:spcBef>
                <a:spcPts val="770"/>
              </a:spcBef>
              <a:tabLst>
                <a:tab pos="635000" algn="l"/>
                <a:tab pos="1281430" algn="l"/>
                <a:tab pos="2233930" algn="l"/>
              </a:tabLst>
            </a:pPr>
            <a:r>
              <a:rPr sz="2200" spc="-5" dirty="0">
                <a:latin typeface="Times New Roman"/>
                <a:cs typeface="Times New Roman"/>
              </a:rPr>
              <a:t>for	</a:t>
            </a:r>
            <a:r>
              <a:rPr sz="2200" spc="-35" dirty="0">
                <a:latin typeface="Times New Roman"/>
                <a:cs typeface="Times New Roman"/>
              </a:rPr>
              <a:t>t </a:t>
            </a:r>
            <a:r>
              <a:rPr sz="2200" spc="-70" dirty="0">
                <a:latin typeface="Symbol"/>
                <a:cs typeface="Symbol"/>
              </a:rPr>
              <a:t></a:t>
            </a:r>
            <a:r>
              <a:rPr sz="2200" spc="110" dirty="0">
                <a:latin typeface="Times New Roman"/>
                <a:cs typeface="Times New Roman"/>
              </a:rPr>
              <a:t> </a:t>
            </a:r>
            <a:r>
              <a:rPr sz="3300" u="sng" spc="-254" baseline="1515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3300" spc="-254" baseline="15151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30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only	</a:t>
            </a:r>
            <a:r>
              <a:rPr sz="2200" spc="-100" dirty="0">
                <a:latin typeface="Times New Roman"/>
                <a:cs typeface="Times New Roman"/>
              </a:rPr>
              <a:t>z</a:t>
            </a:r>
            <a:r>
              <a:rPr sz="2200" spc="1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</a:t>
            </a:r>
            <a:endParaRPr sz="2200">
              <a:latin typeface="Symbol"/>
              <a:cs typeface="Symbol"/>
            </a:endParaRPr>
          </a:p>
          <a:p>
            <a:pPr marR="142875" algn="ctr">
              <a:lnSpc>
                <a:spcPts val="2540"/>
              </a:lnSpc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79343" y="5252605"/>
            <a:ext cx="12700" cy="92075"/>
          </a:xfrm>
          <a:custGeom>
            <a:avLst/>
            <a:gdLst/>
            <a:ahLst/>
            <a:cxnLst/>
            <a:rect l="l" t="t" r="r" b="b"/>
            <a:pathLst>
              <a:path w="12700" h="92075">
                <a:moveTo>
                  <a:pt x="12179" y="3111"/>
                </a:moveTo>
                <a:lnTo>
                  <a:pt x="0" y="3111"/>
                </a:lnTo>
                <a:lnTo>
                  <a:pt x="0" y="91808"/>
                </a:lnTo>
                <a:lnTo>
                  <a:pt x="12179" y="91808"/>
                </a:lnTo>
                <a:lnTo>
                  <a:pt x="12179" y="3111"/>
                </a:lnTo>
                <a:close/>
              </a:path>
              <a:path w="12700" h="92075">
                <a:moveTo>
                  <a:pt x="12179" y="0"/>
                </a:moveTo>
                <a:lnTo>
                  <a:pt x="0" y="0"/>
                </a:lnTo>
                <a:lnTo>
                  <a:pt x="0" y="3035"/>
                </a:lnTo>
                <a:lnTo>
                  <a:pt x="12179" y="3035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31743" y="5252605"/>
            <a:ext cx="12700" cy="92075"/>
          </a:xfrm>
          <a:custGeom>
            <a:avLst/>
            <a:gdLst/>
            <a:ahLst/>
            <a:cxnLst/>
            <a:rect l="l" t="t" r="r" b="b"/>
            <a:pathLst>
              <a:path w="12700" h="92075">
                <a:moveTo>
                  <a:pt x="12179" y="3111"/>
                </a:moveTo>
                <a:lnTo>
                  <a:pt x="0" y="3111"/>
                </a:lnTo>
                <a:lnTo>
                  <a:pt x="0" y="91808"/>
                </a:lnTo>
                <a:lnTo>
                  <a:pt x="12179" y="91808"/>
                </a:lnTo>
                <a:lnTo>
                  <a:pt x="12179" y="3111"/>
                </a:lnTo>
                <a:close/>
              </a:path>
              <a:path w="12700" h="92075">
                <a:moveTo>
                  <a:pt x="12179" y="0"/>
                </a:moveTo>
                <a:lnTo>
                  <a:pt x="0" y="0"/>
                </a:lnTo>
                <a:lnTo>
                  <a:pt x="0" y="3035"/>
                </a:lnTo>
                <a:lnTo>
                  <a:pt x="12179" y="3035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64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4490" y="473709"/>
            <a:ext cx="17976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878"/>
            <a:ext cx="7194550" cy="41217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6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Review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of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basic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types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latin typeface="Microsoft Sans Serif"/>
                <a:cs typeface="Microsoft Sans Serif"/>
              </a:rPr>
              <a:t>Radiation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pattern,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gain,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polarization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1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Equivalent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circuit</a:t>
            </a:r>
            <a:r>
              <a:rPr sz="3150" spc="2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dirty="0">
                <a:solidFill>
                  <a:srgbClr val="808080"/>
                </a:solidFill>
                <a:latin typeface="Microsoft Sans Serif"/>
                <a:cs typeface="Microsoft Sans Serif"/>
              </a:rPr>
              <a:t>&amp;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efficiency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Smart</a:t>
            </a:r>
            <a:r>
              <a:rPr sz="3200" spc="2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Some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 theory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Summary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4529" y="1199514"/>
            <a:ext cx="156209" cy="304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5860" y="868044"/>
            <a:ext cx="99060" cy="2571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6325" y="1798954"/>
            <a:ext cx="156210" cy="3067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4450" y="1729104"/>
            <a:ext cx="99060" cy="25844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72739" y="2653664"/>
            <a:ext cx="1128394" cy="3613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2230" y="3234689"/>
            <a:ext cx="2378074" cy="3784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29229" y="4530089"/>
            <a:ext cx="156210" cy="32893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08750" y="1068704"/>
            <a:ext cx="156209" cy="30861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30340" y="2062479"/>
            <a:ext cx="78104" cy="13398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224270" y="3088894"/>
            <a:ext cx="875665" cy="311150"/>
            <a:chOff x="6224270" y="3088894"/>
            <a:chExt cx="875665" cy="311150"/>
          </a:xfrm>
        </p:grpSpPr>
        <p:sp>
          <p:nvSpPr>
            <p:cNvPr id="12" name="object 12"/>
            <p:cNvSpPr/>
            <p:nvPr/>
          </p:nvSpPr>
          <p:spPr>
            <a:xfrm>
              <a:off x="6375400" y="3094989"/>
              <a:ext cx="724535" cy="0"/>
            </a:xfrm>
            <a:custGeom>
              <a:avLst/>
              <a:gdLst/>
              <a:ahLst/>
              <a:cxnLst/>
              <a:rect l="l" t="t" r="r" b="b"/>
              <a:pathLst>
                <a:path w="724534">
                  <a:moveTo>
                    <a:pt x="0" y="0"/>
                  </a:moveTo>
                  <a:lnTo>
                    <a:pt x="724534" y="0"/>
                  </a:lnTo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24270" y="3124199"/>
              <a:ext cx="156845" cy="27558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32308" y="148843"/>
            <a:ext cx="14058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dirty="0"/>
              <a:t>10.2</a:t>
            </a:r>
            <a:r>
              <a:rPr sz="3150" spc="-45" dirty="0"/>
              <a:t> </a:t>
            </a:r>
            <a:r>
              <a:rPr sz="3150" dirty="0"/>
              <a:t>(6)</a:t>
            </a:r>
            <a:endParaRPr sz="3150"/>
          </a:p>
        </p:txBody>
      </p:sp>
      <p:sp>
        <p:nvSpPr>
          <p:cNvPr id="15" name="object 15"/>
          <p:cNvSpPr txBox="1"/>
          <p:nvPr/>
        </p:nvSpPr>
        <p:spPr>
          <a:xfrm>
            <a:off x="2795142" y="950721"/>
            <a:ext cx="1369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6865" algn="l"/>
                <a:tab pos="1355725" algn="l"/>
              </a:tabLst>
            </a:pPr>
            <a:r>
              <a:rPr sz="1800" baseline="2314" dirty="0">
                <a:latin typeface="Times New Roman"/>
                <a:cs typeface="Times New Roman"/>
              </a:rPr>
              <a:t>2	</a:t>
            </a:r>
            <a:r>
              <a:rPr sz="1100" spc="-165" dirty="0">
                <a:latin typeface="Times New Roman"/>
                <a:cs typeface="Times New Roman"/>
              </a:rPr>
              <a:t>2 </a:t>
            </a:r>
            <a:r>
              <a:rPr sz="1100" spc="-135" dirty="0">
                <a:latin typeface="Times New Roman"/>
                <a:cs typeface="Times New Roman"/>
              </a:rPr>
              <a:t> </a:t>
            </a:r>
            <a:r>
              <a:rPr sz="1100" u="sng" spc="-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79343" y="1192034"/>
            <a:ext cx="736600" cy="12700"/>
          </a:xfrm>
          <a:custGeom>
            <a:avLst/>
            <a:gdLst/>
            <a:ahLst/>
            <a:cxnLst/>
            <a:rect l="l" t="t" r="r" b="b"/>
            <a:pathLst>
              <a:path w="736600" h="12700">
                <a:moveTo>
                  <a:pt x="126479" y="0"/>
                </a:moveTo>
                <a:lnTo>
                  <a:pt x="114300" y="0"/>
                </a:lnTo>
                <a:lnTo>
                  <a:pt x="0" y="0"/>
                </a:lnTo>
                <a:lnTo>
                  <a:pt x="0" y="12179"/>
                </a:lnTo>
                <a:lnTo>
                  <a:pt x="114300" y="12179"/>
                </a:lnTo>
                <a:lnTo>
                  <a:pt x="126479" y="12179"/>
                </a:lnTo>
                <a:lnTo>
                  <a:pt x="126479" y="0"/>
                </a:lnTo>
                <a:close/>
              </a:path>
              <a:path w="736600" h="12700">
                <a:moveTo>
                  <a:pt x="583679" y="0"/>
                </a:moveTo>
                <a:lnTo>
                  <a:pt x="583679" y="0"/>
                </a:lnTo>
                <a:lnTo>
                  <a:pt x="126492" y="0"/>
                </a:lnTo>
                <a:lnTo>
                  <a:pt x="126492" y="12179"/>
                </a:lnTo>
                <a:lnTo>
                  <a:pt x="583679" y="12179"/>
                </a:lnTo>
                <a:lnTo>
                  <a:pt x="583679" y="0"/>
                </a:lnTo>
                <a:close/>
              </a:path>
              <a:path w="736600" h="12700">
                <a:moveTo>
                  <a:pt x="621779" y="0"/>
                </a:moveTo>
                <a:lnTo>
                  <a:pt x="609600" y="0"/>
                </a:lnTo>
                <a:lnTo>
                  <a:pt x="583692" y="0"/>
                </a:lnTo>
                <a:lnTo>
                  <a:pt x="583692" y="12179"/>
                </a:lnTo>
                <a:lnTo>
                  <a:pt x="609600" y="12179"/>
                </a:lnTo>
                <a:lnTo>
                  <a:pt x="621779" y="12179"/>
                </a:lnTo>
                <a:lnTo>
                  <a:pt x="621779" y="0"/>
                </a:lnTo>
                <a:close/>
              </a:path>
              <a:path w="736600" h="12700">
                <a:moveTo>
                  <a:pt x="736092" y="0"/>
                </a:moveTo>
                <a:lnTo>
                  <a:pt x="621792" y="0"/>
                </a:lnTo>
                <a:lnTo>
                  <a:pt x="621792" y="12179"/>
                </a:lnTo>
                <a:lnTo>
                  <a:pt x="736092" y="12179"/>
                </a:lnTo>
                <a:lnTo>
                  <a:pt x="7360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17904" y="535806"/>
            <a:ext cx="2673350" cy="109220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75"/>
              </a:spcBef>
              <a:tabLst>
                <a:tab pos="1410970" algn="l"/>
                <a:tab pos="2082800" algn="l"/>
                <a:tab pos="2425700" algn="l"/>
              </a:tabLst>
            </a:pPr>
            <a:r>
              <a:rPr sz="1300" spc="-30" dirty="0">
                <a:latin typeface="Times New Roman"/>
                <a:cs typeface="Times New Roman"/>
              </a:rPr>
              <a:t>A</a:t>
            </a:r>
            <a:r>
              <a:rPr sz="1300" spc="-30" dirty="0">
                <a:latin typeface="Microsoft Sans Serif"/>
                <a:cs typeface="Microsoft Sans Serif"/>
              </a:rPr>
              <a:t>(</a:t>
            </a:r>
            <a:r>
              <a:rPr sz="1300" spc="-30" dirty="0">
                <a:latin typeface="Times New Roman"/>
                <a:cs typeface="Times New Roman"/>
              </a:rPr>
              <a:t>s</a:t>
            </a:r>
            <a:r>
              <a:rPr sz="1300" spc="-30" dirty="0">
                <a:latin typeface="Microsoft Sans Serif"/>
                <a:cs typeface="Microsoft Sans Serif"/>
              </a:rPr>
              <a:t>,</a:t>
            </a:r>
            <a:r>
              <a:rPr sz="1300" spc="-20" dirty="0">
                <a:latin typeface="Microsoft Sans Serif"/>
                <a:cs typeface="Microsoft Sans Serif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t</a:t>
            </a:r>
            <a:r>
              <a:rPr sz="1300" spc="-25" dirty="0">
                <a:latin typeface="Microsoft Sans Serif"/>
                <a:cs typeface="Microsoft Sans Serif"/>
              </a:rPr>
              <a:t>)</a:t>
            </a:r>
            <a:r>
              <a:rPr sz="1300" spc="-30" dirty="0">
                <a:latin typeface="Microsoft Sans Serif"/>
                <a:cs typeface="Microsoft Sans Serif"/>
              </a:rPr>
              <a:t> </a:t>
            </a:r>
            <a:r>
              <a:rPr sz="1300" spc="-35" dirty="0">
                <a:latin typeface="Symbol"/>
                <a:cs typeface="Symbol"/>
              </a:rPr>
              <a:t>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Microsoft Sans Serif"/>
                <a:cs typeface="Microsoft Sans Serif"/>
              </a:rPr>
              <a:t>(</a:t>
            </a:r>
            <a:r>
              <a:rPr sz="1950" u="sng" spc="757" baseline="25641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275" u="sng" baseline="392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1275" u="sng" spc="494" baseline="392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75" u="sng" spc="-15" baseline="5128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825" u="sng" spc="-15" baseline="5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825" spc="502" baseline="5555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z</a:t>
            </a:r>
            <a:r>
              <a:rPr sz="1300" spc="-5" dirty="0">
                <a:latin typeface="Microsoft Sans Serif"/>
                <a:cs typeface="Microsoft Sans Serif"/>
              </a:rPr>
              <a:t>)</a:t>
            </a:r>
            <a:r>
              <a:rPr sz="1300" spc="-5" dirty="0">
                <a:latin typeface="Times New Roman"/>
                <a:cs typeface="Times New Roman"/>
              </a:rPr>
              <a:t>2	</a:t>
            </a:r>
            <a:r>
              <a:rPr sz="13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850" spc="-5" dirty="0">
                <a:latin typeface="Times New Roman"/>
                <a:cs typeface="Times New Roman"/>
              </a:rPr>
              <a:t>dz</a:t>
            </a:r>
            <a:endParaRPr sz="1850">
              <a:latin typeface="Times New Roman"/>
              <a:cs typeface="Times New Roman"/>
            </a:endParaRPr>
          </a:p>
          <a:p>
            <a:pPr marR="351790" algn="ctr">
              <a:lnSpc>
                <a:spcPct val="100000"/>
              </a:lnSpc>
              <a:spcBef>
                <a:spcPts val="365"/>
              </a:spcBef>
              <a:tabLst>
                <a:tab pos="368300" algn="l"/>
              </a:tabLst>
            </a:pPr>
            <a:r>
              <a:rPr sz="2200" spc="-50" dirty="0">
                <a:latin typeface="Microsoft Sans Serif"/>
                <a:cs typeface="Microsoft Sans Serif"/>
              </a:rPr>
              <a:t>ˆ	</a:t>
            </a:r>
            <a:r>
              <a:rPr sz="3600" baseline="1157" dirty="0">
                <a:latin typeface="Symbol"/>
                <a:cs typeface="Symbol"/>
              </a:rPr>
              <a:t></a:t>
            </a:r>
            <a:endParaRPr sz="3600" baseline="1157">
              <a:latin typeface="Symbol"/>
              <a:cs typeface="Symbol"/>
            </a:endParaRPr>
          </a:p>
          <a:p>
            <a:pPr marL="481965">
              <a:lnSpc>
                <a:spcPct val="100000"/>
              </a:lnSpc>
              <a:spcBef>
                <a:spcPts val="20"/>
              </a:spcBef>
              <a:tabLst>
                <a:tab pos="1294765" algn="l"/>
              </a:tabLst>
            </a:pPr>
            <a:r>
              <a:rPr sz="2200" dirty="0">
                <a:latin typeface="Times New Roman"/>
                <a:cs typeface="Times New Roman"/>
              </a:rPr>
              <a:t>4</a:t>
            </a:r>
            <a:r>
              <a:rPr sz="2200" dirty="0">
                <a:latin typeface="Symbol"/>
                <a:cs typeface="Symbol"/>
              </a:rPr>
              <a:t>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100" baseline="37698" dirty="0">
                <a:latin typeface="Times New Roman"/>
                <a:cs typeface="Times New Roman"/>
              </a:rPr>
              <a:t>0</a:t>
            </a:r>
            <a:endParaRPr sz="2100" baseline="37698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53434" y="1267713"/>
            <a:ext cx="7861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170" dirty="0">
                <a:latin typeface="Times New Roman"/>
                <a:cs typeface="Times New Roman"/>
              </a:rPr>
              <a:t>s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700" spc="-165" baseline="32407" dirty="0">
                <a:latin typeface="Times New Roman"/>
                <a:cs typeface="Times New Roman"/>
              </a:rPr>
              <a:t>2</a:t>
            </a:r>
            <a:r>
              <a:rPr sz="2200" spc="-80" dirty="0">
                <a:latin typeface="Symbol"/>
                <a:cs typeface="Symbol"/>
              </a:rPr>
              <a:t>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65" dirty="0">
                <a:latin typeface="Times New Roman"/>
                <a:cs typeface="Times New Roman"/>
              </a:rPr>
              <a:t>z</a:t>
            </a:r>
            <a:r>
              <a:rPr sz="2700" spc="-22" baseline="32407" dirty="0">
                <a:latin typeface="Times New Roman"/>
                <a:cs typeface="Times New Roman"/>
              </a:rPr>
              <a:t>2</a:t>
            </a:r>
            <a:endParaRPr sz="2700" baseline="3240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42055" y="1681225"/>
            <a:ext cx="12700" cy="111760"/>
          </a:xfrm>
          <a:custGeom>
            <a:avLst/>
            <a:gdLst/>
            <a:ahLst/>
            <a:cxnLst/>
            <a:rect l="l" t="t" r="r" b="b"/>
            <a:pathLst>
              <a:path w="12700" h="111760">
                <a:moveTo>
                  <a:pt x="12179" y="42684"/>
                </a:moveTo>
                <a:lnTo>
                  <a:pt x="0" y="42684"/>
                </a:lnTo>
                <a:lnTo>
                  <a:pt x="0" y="54864"/>
                </a:lnTo>
                <a:lnTo>
                  <a:pt x="0" y="111252"/>
                </a:lnTo>
                <a:lnTo>
                  <a:pt x="12179" y="111252"/>
                </a:lnTo>
                <a:lnTo>
                  <a:pt x="12179" y="54864"/>
                </a:lnTo>
                <a:lnTo>
                  <a:pt x="12179" y="42684"/>
                </a:lnTo>
                <a:close/>
              </a:path>
              <a:path w="12700" h="111760">
                <a:moveTo>
                  <a:pt x="12179" y="0"/>
                </a:moveTo>
                <a:lnTo>
                  <a:pt x="0" y="0"/>
                </a:lnTo>
                <a:lnTo>
                  <a:pt x="0" y="42672"/>
                </a:lnTo>
                <a:lnTo>
                  <a:pt x="12179" y="42672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05712" y="1737486"/>
            <a:ext cx="26612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  <a:tabLst>
                <a:tab pos="1397000" algn="l"/>
                <a:tab pos="1689735" algn="l"/>
                <a:tab pos="2171065" algn="l"/>
              </a:tabLst>
            </a:pPr>
            <a:r>
              <a:rPr sz="3300" spc="-7" baseline="1262" dirty="0">
                <a:latin typeface="Symbol"/>
                <a:cs typeface="Symbol"/>
              </a:rPr>
              <a:t></a:t>
            </a:r>
            <a:r>
              <a:rPr sz="3300" spc="-97" baseline="1262" dirty="0">
                <a:latin typeface="Times New Roman"/>
                <a:cs typeface="Times New Roman"/>
              </a:rPr>
              <a:t> </a:t>
            </a:r>
            <a:r>
              <a:rPr sz="3300" u="sng" spc="-577" baseline="10101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</a:t>
            </a:r>
            <a:r>
              <a:rPr sz="3300" spc="-472" baseline="10101" dirty="0">
                <a:latin typeface="Times New Roman"/>
                <a:cs typeface="Times New Roman"/>
              </a:rPr>
              <a:t> </a:t>
            </a:r>
            <a:r>
              <a:rPr sz="1800" u="sng" spc="-18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3300" u="sng" spc="-277" baseline="883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3300" spc="-419" baseline="8838" dirty="0">
                <a:latin typeface="Times New Roman"/>
                <a:cs typeface="Times New Roman"/>
              </a:rPr>
              <a:t> </a:t>
            </a:r>
            <a:r>
              <a:rPr sz="2700" u="sng" spc="-44" baseline="154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2700" spc="-15" baseline="1543" dirty="0">
                <a:latin typeface="Times New Roman"/>
                <a:cs typeface="Times New Roman"/>
              </a:rPr>
              <a:t> </a:t>
            </a:r>
            <a:r>
              <a:rPr sz="3225" spc="-67" baseline="1291" dirty="0">
                <a:latin typeface="Times New Roman"/>
                <a:cs typeface="Times New Roman"/>
              </a:rPr>
              <a:t>z</a:t>
            </a:r>
            <a:r>
              <a:rPr sz="3225" spc="-150" baseline="1291" dirty="0">
                <a:latin typeface="Times New Roman"/>
                <a:cs typeface="Times New Roman"/>
              </a:rPr>
              <a:t> </a:t>
            </a:r>
            <a:r>
              <a:rPr sz="3225" spc="-52" baseline="1291" dirty="0">
                <a:latin typeface="Microsoft Sans Serif"/>
                <a:cs typeface="Microsoft Sans Serif"/>
              </a:rPr>
              <a:t>ln(	</a:t>
            </a:r>
            <a:r>
              <a:rPr sz="2000" dirty="0">
                <a:latin typeface="Times New Roman"/>
                <a:cs typeface="Times New Roman"/>
              </a:rPr>
              <a:t>s	</a:t>
            </a:r>
            <a:r>
              <a:rPr sz="2000" spc="-90" dirty="0">
                <a:latin typeface="Symbol"/>
                <a:cs typeface="Symbol"/>
              </a:rPr>
              <a:t>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80" dirty="0">
                <a:latin typeface="Times New Roman"/>
                <a:cs typeface="Times New Roman"/>
              </a:rPr>
              <a:t>z	</a:t>
            </a:r>
            <a:r>
              <a:rPr sz="3300" spc="-7" baseline="1262" dirty="0">
                <a:latin typeface="Symbol"/>
                <a:cs typeface="Symbol"/>
              </a:rPr>
              <a:t></a:t>
            </a:r>
            <a:r>
              <a:rPr sz="3300" spc="-89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Times New Roman"/>
                <a:cs typeface="Times New Roman"/>
              </a:rPr>
              <a:t>z</a:t>
            </a:r>
            <a:r>
              <a:rPr sz="3300" spc="-7" baseline="1262" dirty="0">
                <a:latin typeface="Microsoft Sans Serif"/>
                <a:cs typeface="Microsoft Sans Serif"/>
              </a:rPr>
              <a:t>)</a:t>
            </a:r>
            <a:endParaRPr sz="3300" baseline="1262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50334" y="1569465"/>
            <a:ext cx="611505" cy="494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265">
              <a:lnSpc>
                <a:spcPts val="2205"/>
              </a:lnSpc>
              <a:spcBef>
                <a:spcPts val="105"/>
              </a:spcBef>
              <a:tabLst>
                <a:tab pos="495934" algn="l"/>
              </a:tabLst>
            </a:pPr>
            <a:r>
              <a:rPr sz="2000" spc="-195" dirty="0">
                <a:latin typeface="Times New Roman"/>
                <a:cs typeface="Times New Roman"/>
              </a:rPr>
              <a:t>2	2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1485"/>
              </a:lnSpc>
              <a:tabLst>
                <a:tab pos="358775" algn="l"/>
              </a:tabLst>
            </a:pPr>
            <a:r>
              <a:rPr sz="1400" spc="-95" dirty="0">
                <a:latin typeface="Microsoft Sans Serif"/>
                <a:cs typeface="Microsoft Sans Serif"/>
              </a:rPr>
              <a:t>(</a:t>
            </a:r>
            <a:r>
              <a:rPr sz="1400" spc="-95" dirty="0">
                <a:latin typeface="Times New Roman"/>
                <a:cs typeface="Times New Roman"/>
              </a:rPr>
              <a:t>ct</a:t>
            </a:r>
            <a:r>
              <a:rPr sz="1400" spc="-95" dirty="0">
                <a:latin typeface="Microsoft Sans Serif"/>
                <a:cs typeface="Microsoft Sans Serif"/>
              </a:rPr>
              <a:t>)	</a:t>
            </a:r>
            <a:r>
              <a:rPr sz="1400" spc="-125" dirty="0">
                <a:latin typeface="Symbol"/>
                <a:cs typeface="Symbol"/>
              </a:rPr>
              <a:t></a:t>
            </a:r>
            <a:r>
              <a:rPr sz="1400" spc="-125" dirty="0"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50843" y="1723910"/>
            <a:ext cx="622300" cy="12700"/>
          </a:xfrm>
          <a:custGeom>
            <a:avLst/>
            <a:gdLst/>
            <a:ahLst/>
            <a:cxnLst/>
            <a:rect l="l" t="t" r="r" b="b"/>
            <a:pathLst>
              <a:path w="622300" h="12700">
                <a:moveTo>
                  <a:pt x="50279" y="0"/>
                </a:moveTo>
                <a:lnTo>
                  <a:pt x="38100" y="0"/>
                </a:lnTo>
                <a:lnTo>
                  <a:pt x="0" y="0"/>
                </a:lnTo>
                <a:lnTo>
                  <a:pt x="0" y="12179"/>
                </a:lnTo>
                <a:lnTo>
                  <a:pt x="38100" y="12179"/>
                </a:lnTo>
                <a:lnTo>
                  <a:pt x="50279" y="12179"/>
                </a:lnTo>
                <a:lnTo>
                  <a:pt x="50279" y="0"/>
                </a:lnTo>
                <a:close/>
              </a:path>
              <a:path w="622300" h="12700">
                <a:moveTo>
                  <a:pt x="176771" y="0"/>
                </a:moveTo>
                <a:lnTo>
                  <a:pt x="164592" y="0"/>
                </a:lnTo>
                <a:lnTo>
                  <a:pt x="50292" y="0"/>
                </a:lnTo>
                <a:lnTo>
                  <a:pt x="50292" y="12179"/>
                </a:lnTo>
                <a:lnTo>
                  <a:pt x="164592" y="12179"/>
                </a:lnTo>
                <a:lnTo>
                  <a:pt x="176771" y="12179"/>
                </a:lnTo>
                <a:lnTo>
                  <a:pt x="176771" y="0"/>
                </a:lnTo>
                <a:close/>
              </a:path>
              <a:path w="622300" h="12700">
                <a:moveTo>
                  <a:pt x="622084" y="0"/>
                </a:moveTo>
                <a:lnTo>
                  <a:pt x="190500" y="0"/>
                </a:lnTo>
                <a:lnTo>
                  <a:pt x="178308" y="0"/>
                </a:lnTo>
                <a:lnTo>
                  <a:pt x="176784" y="0"/>
                </a:lnTo>
                <a:lnTo>
                  <a:pt x="176784" y="12179"/>
                </a:lnTo>
                <a:lnTo>
                  <a:pt x="178308" y="12179"/>
                </a:lnTo>
                <a:lnTo>
                  <a:pt x="190500" y="12179"/>
                </a:lnTo>
                <a:lnTo>
                  <a:pt x="622084" y="12179"/>
                </a:lnTo>
                <a:lnTo>
                  <a:pt x="6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03043" y="1792477"/>
            <a:ext cx="736600" cy="12700"/>
          </a:xfrm>
          <a:custGeom>
            <a:avLst/>
            <a:gdLst/>
            <a:ahLst/>
            <a:cxnLst/>
            <a:rect l="l" t="t" r="r" b="b"/>
            <a:pathLst>
              <a:path w="736600" h="12700">
                <a:moveTo>
                  <a:pt x="609587" y="0"/>
                </a:moveTo>
                <a:lnTo>
                  <a:pt x="597408" y="0"/>
                </a:lnTo>
                <a:lnTo>
                  <a:pt x="202692" y="0"/>
                </a:lnTo>
                <a:lnTo>
                  <a:pt x="190500" y="0"/>
                </a:lnTo>
                <a:lnTo>
                  <a:pt x="0" y="0"/>
                </a:lnTo>
                <a:lnTo>
                  <a:pt x="0" y="12192"/>
                </a:lnTo>
                <a:lnTo>
                  <a:pt x="190500" y="12192"/>
                </a:lnTo>
                <a:lnTo>
                  <a:pt x="202692" y="12192"/>
                </a:lnTo>
                <a:lnTo>
                  <a:pt x="597408" y="12192"/>
                </a:lnTo>
                <a:lnTo>
                  <a:pt x="609587" y="12192"/>
                </a:lnTo>
                <a:lnTo>
                  <a:pt x="609587" y="0"/>
                </a:lnTo>
                <a:close/>
              </a:path>
              <a:path w="736600" h="12700">
                <a:moveTo>
                  <a:pt x="672071" y="0"/>
                </a:moveTo>
                <a:lnTo>
                  <a:pt x="659892" y="0"/>
                </a:lnTo>
                <a:lnTo>
                  <a:pt x="609600" y="0"/>
                </a:lnTo>
                <a:lnTo>
                  <a:pt x="609600" y="12192"/>
                </a:lnTo>
                <a:lnTo>
                  <a:pt x="659892" y="12192"/>
                </a:lnTo>
                <a:lnTo>
                  <a:pt x="672071" y="12192"/>
                </a:lnTo>
                <a:lnTo>
                  <a:pt x="672071" y="0"/>
                </a:lnTo>
                <a:close/>
              </a:path>
              <a:path w="736600" h="12700">
                <a:moveTo>
                  <a:pt x="723887" y="0"/>
                </a:moveTo>
                <a:lnTo>
                  <a:pt x="711708" y="0"/>
                </a:lnTo>
                <a:lnTo>
                  <a:pt x="672084" y="0"/>
                </a:lnTo>
                <a:lnTo>
                  <a:pt x="672084" y="12192"/>
                </a:lnTo>
                <a:lnTo>
                  <a:pt x="711708" y="12192"/>
                </a:lnTo>
                <a:lnTo>
                  <a:pt x="723887" y="12192"/>
                </a:lnTo>
                <a:lnTo>
                  <a:pt x="723887" y="0"/>
                </a:lnTo>
                <a:close/>
              </a:path>
              <a:path w="736600" h="12700">
                <a:moveTo>
                  <a:pt x="736092" y="0"/>
                </a:moveTo>
                <a:lnTo>
                  <a:pt x="723900" y="0"/>
                </a:lnTo>
                <a:lnTo>
                  <a:pt x="723900" y="12192"/>
                </a:lnTo>
                <a:lnTo>
                  <a:pt x="736092" y="12192"/>
                </a:lnTo>
                <a:lnTo>
                  <a:pt x="7360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42055" y="1792477"/>
            <a:ext cx="12700" cy="565785"/>
          </a:xfrm>
          <a:custGeom>
            <a:avLst/>
            <a:gdLst/>
            <a:ahLst/>
            <a:cxnLst/>
            <a:rect l="l" t="t" r="r" b="b"/>
            <a:pathLst>
              <a:path w="12700" h="565785">
                <a:moveTo>
                  <a:pt x="12179" y="293001"/>
                </a:moveTo>
                <a:lnTo>
                  <a:pt x="0" y="293001"/>
                </a:lnTo>
                <a:lnTo>
                  <a:pt x="0" y="305181"/>
                </a:lnTo>
                <a:lnTo>
                  <a:pt x="0" y="565785"/>
                </a:lnTo>
                <a:lnTo>
                  <a:pt x="12179" y="565785"/>
                </a:lnTo>
                <a:lnTo>
                  <a:pt x="12179" y="305181"/>
                </a:lnTo>
                <a:lnTo>
                  <a:pt x="12179" y="293001"/>
                </a:lnTo>
                <a:close/>
              </a:path>
              <a:path w="12700" h="565785">
                <a:moveTo>
                  <a:pt x="12179" y="260997"/>
                </a:moveTo>
                <a:lnTo>
                  <a:pt x="0" y="260997"/>
                </a:lnTo>
                <a:lnTo>
                  <a:pt x="0" y="292989"/>
                </a:lnTo>
                <a:lnTo>
                  <a:pt x="12179" y="292989"/>
                </a:lnTo>
                <a:lnTo>
                  <a:pt x="12179" y="260997"/>
                </a:lnTo>
                <a:close/>
              </a:path>
              <a:path w="12700" h="565785">
                <a:moveTo>
                  <a:pt x="12179" y="12268"/>
                </a:moveTo>
                <a:lnTo>
                  <a:pt x="0" y="12268"/>
                </a:lnTo>
                <a:lnTo>
                  <a:pt x="0" y="248793"/>
                </a:lnTo>
                <a:lnTo>
                  <a:pt x="0" y="260985"/>
                </a:lnTo>
                <a:lnTo>
                  <a:pt x="12179" y="260985"/>
                </a:lnTo>
                <a:lnTo>
                  <a:pt x="12179" y="248793"/>
                </a:lnTo>
                <a:lnTo>
                  <a:pt x="12179" y="12268"/>
                </a:lnTo>
                <a:close/>
              </a:path>
              <a:path w="12700" h="565785">
                <a:moveTo>
                  <a:pt x="12179" y="0"/>
                </a:moveTo>
                <a:lnTo>
                  <a:pt x="0" y="0"/>
                </a:lnTo>
                <a:lnTo>
                  <a:pt x="0" y="12192"/>
                </a:lnTo>
                <a:lnTo>
                  <a:pt x="12179" y="12192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34338" y="2016378"/>
            <a:ext cx="4222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Times New Roman"/>
                <a:cs typeface="Times New Roman"/>
              </a:rPr>
              <a:t>2</a:t>
            </a:r>
            <a:r>
              <a:rPr sz="1450" dirty="0">
                <a:latin typeface="Symbol"/>
                <a:cs typeface="Symbol"/>
              </a:rPr>
              <a:t></a:t>
            </a:r>
            <a:r>
              <a:rPr sz="1450" spc="-65" dirty="0">
                <a:latin typeface="Times New Roman"/>
                <a:cs typeface="Times New Roman"/>
              </a:rPr>
              <a:t> </a:t>
            </a:r>
            <a:r>
              <a:rPr sz="2100" baseline="41666" dirty="0">
                <a:latin typeface="Microsoft Sans Serif"/>
                <a:cs typeface="Microsoft Sans Serif"/>
              </a:rPr>
              <a:t>ˆ</a:t>
            </a:r>
            <a:endParaRPr sz="2100" baseline="41666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29939" y="2124582"/>
            <a:ext cx="99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2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05204" y="2281554"/>
            <a:ext cx="381444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40" dirty="0">
                <a:latin typeface="Times New Roman"/>
                <a:cs typeface="Times New Roman"/>
              </a:rPr>
              <a:t> </a:t>
            </a:r>
            <a:r>
              <a:rPr sz="215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</a:t>
            </a:r>
            <a:r>
              <a:rPr sz="3375" u="heavy" spc="-7" baseline="-123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215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3375" u="heavy" spc="-7" baseline="-123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3375" spc="-37" baseline="-1234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Times New Roman"/>
                <a:cs typeface="Times New Roman"/>
              </a:rPr>
              <a:t>z</a:t>
            </a:r>
            <a:r>
              <a:rPr sz="2150" spc="-5" dirty="0">
                <a:latin typeface="Microsoft Sans Serif"/>
                <a:cs typeface="Microsoft Sans Serif"/>
              </a:rPr>
              <a:t>ˆ</a:t>
            </a:r>
            <a:r>
              <a:rPr sz="4150" spc="-5" dirty="0">
                <a:latin typeface="Symbol"/>
                <a:cs typeface="Symbol"/>
              </a:rPr>
              <a:t></a:t>
            </a:r>
            <a:r>
              <a:rPr sz="2150" spc="-5" dirty="0">
                <a:latin typeface="Microsoft Sans Serif"/>
                <a:cs typeface="Microsoft Sans Serif"/>
              </a:rPr>
              <a:t>ln(</a:t>
            </a:r>
            <a:r>
              <a:rPr sz="2150" spc="-5" dirty="0">
                <a:latin typeface="Times New Roman"/>
                <a:cs typeface="Times New Roman"/>
              </a:rPr>
              <a:t>ct</a:t>
            </a:r>
            <a:r>
              <a:rPr sz="215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</a:t>
            </a:r>
            <a:r>
              <a:rPr sz="215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</a:t>
            </a:r>
            <a:r>
              <a:rPr sz="2000" spc="-5" dirty="0">
                <a:latin typeface="Times New Roman"/>
                <a:cs typeface="Times New Roman"/>
              </a:rPr>
              <a:t>ct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)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Symbol"/>
                <a:cs typeface="Symbol"/>
              </a:rPr>
              <a:t>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Microsoft Sans Serif"/>
                <a:cs typeface="Microsoft Sans Serif"/>
              </a:rPr>
              <a:t>)</a:t>
            </a:r>
            <a:r>
              <a:rPr sz="2150" spc="-40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Symbol"/>
                <a:cs typeface="Symbol"/>
              </a:rPr>
              <a:t>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10" dirty="0">
                <a:latin typeface="Microsoft Sans Serif"/>
                <a:cs typeface="Microsoft Sans Serif"/>
              </a:rPr>
              <a:t>ln</a:t>
            </a:r>
            <a:r>
              <a:rPr sz="2150" spc="-10" dirty="0">
                <a:latin typeface="Times New Roman"/>
                <a:cs typeface="Times New Roman"/>
              </a:rPr>
              <a:t>s</a:t>
            </a:r>
            <a:r>
              <a:rPr sz="4150" spc="-10" dirty="0">
                <a:latin typeface="Symbol"/>
                <a:cs typeface="Symbol"/>
              </a:rPr>
              <a:t></a:t>
            </a:r>
            <a:endParaRPr sz="41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97253" y="2869818"/>
            <a:ext cx="31242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dirty="0">
                <a:latin typeface="Times New Roman"/>
                <a:cs typeface="Times New Roman"/>
              </a:rPr>
              <a:t>2</a:t>
            </a:r>
            <a:r>
              <a:rPr sz="2150" spc="-5" dirty="0">
                <a:latin typeface="Symbol"/>
                <a:cs typeface="Symbol"/>
              </a:rPr>
              <a:t>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30604" y="3324224"/>
            <a:ext cx="20383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dirty="0">
                <a:latin typeface="Symbol"/>
                <a:cs typeface="Symbol"/>
              </a:rPr>
              <a:t>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87169" y="3452240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27377" y="3031616"/>
            <a:ext cx="13398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dirty="0">
                <a:latin typeface="Times New Roman"/>
                <a:cs typeface="Times New Roman"/>
              </a:rPr>
              <a:t>I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10182" y="3254120"/>
            <a:ext cx="1004569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875" spc="-7" baseline="-11111" dirty="0">
                <a:latin typeface="Times New Roman"/>
                <a:cs typeface="Times New Roman"/>
              </a:rPr>
              <a:t>0 </a:t>
            </a:r>
            <a:r>
              <a:rPr sz="1875" spc="-217" baseline="-11111" dirty="0">
                <a:latin typeface="Times New Roman"/>
                <a:cs typeface="Times New Roman"/>
              </a:rPr>
              <a:t> </a:t>
            </a:r>
            <a:r>
              <a:rPr sz="3825" spc="-7" baseline="-11982" dirty="0">
                <a:latin typeface="Microsoft Sans Serif"/>
                <a:cs typeface="Microsoft Sans Serif"/>
              </a:rPr>
              <a:t>l</a:t>
            </a:r>
            <a:r>
              <a:rPr sz="3825" spc="-30" baseline="-11982" dirty="0">
                <a:latin typeface="Microsoft Sans Serif"/>
                <a:cs typeface="Microsoft Sans Serif"/>
              </a:rPr>
              <a:t>n</a:t>
            </a:r>
            <a:r>
              <a:rPr sz="3825" baseline="-11982" dirty="0">
                <a:latin typeface="Microsoft Sans Serif"/>
                <a:cs typeface="Microsoft Sans Serif"/>
              </a:rPr>
              <a:t>(</a:t>
            </a:r>
            <a:r>
              <a:rPr sz="3825" spc="-300" baseline="-11982" dirty="0">
                <a:latin typeface="Microsoft Sans Serif"/>
                <a:cs typeface="Microsoft Sans Serif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ct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</a:t>
            </a:r>
            <a:endParaRPr sz="1900">
              <a:latin typeface="Symbol"/>
              <a:cs typeface="Symbo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34310" y="3261359"/>
            <a:ext cx="154939" cy="32892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2877439" y="3337940"/>
            <a:ext cx="8877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1025" algn="l"/>
              </a:tabLst>
            </a:pPr>
            <a:r>
              <a:rPr sz="1900" spc="-5" dirty="0">
                <a:latin typeface="Microsoft Sans Serif"/>
                <a:cs typeface="Microsoft Sans Serif"/>
              </a:rPr>
              <a:t>(</a:t>
            </a:r>
            <a:r>
              <a:rPr sz="1900" spc="-5" dirty="0">
                <a:latin typeface="Times New Roman"/>
                <a:cs typeface="Times New Roman"/>
              </a:rPr>
              <a:t>ct</a:t>
            </a:r>
            <a:r>
              <a:rPr sz="1900" spc="5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)	</a:t>
            </a:r>
            <a:r>
              <a:rPr sz="1900" spc="-5" dirty="0">
                <a:latin typeface="Symbol"/>
                <a:cs typeface="Symbol"/>
              </a:rPr>
              <a:t>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s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79775" y="3241928"/>
            <a:ext cx="5829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71170" algn="l"/>
              </a:tabLst>
            </a:pPr>
            <a:r>
              <a:rPr sz="1550" spc="-5" dirty="0">
                <a:latin typeface="Times New Roman"/>
                <a:cs typeface="Times New Roman"/>
              </a:rPr>
              <a:t>2	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04615" y="3363848"/>
            <a:ext cx="2425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-7" baseline="1262" dirty="0">
                <a:latin typeface="Microsoft Sans Serif"/>
                <a:cs typeface="Microsoft Sans Serif"/>
              </a:rPr>
              <a:t>)</a:t>
            </a:r>
            <a:r>
              <a:rPr sz="2200" spc="-5" dirty="0">
                <a:latin typeface="Times New Roman"/>
                <a:cs typeface="Times New Roman"/>
              </a:rPr>
              <a:t>z</a:t>
            </a:r>
            <a:endParaRPr sz="2200">
              <a:latin typeface="Times New Roman"/>
              <a:cs typeface="Times New Roman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456691" y="3637178"/>
          <a:ext cx="3657600" cy="1316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2317">
                <a:tc>
                  <a:txBody>
                    <a:bodyPr/>
                    <a:lstStyle/>
                    <a:p>
                      <a:pPr marL="2419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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s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950" dirty="0">
                          <a:latin typeface="Microsoft Sans Serif"/>
                          <a:cs typeface="Microsoft Sans Serif"/>
                        </a:rPr>
                        <a:t>ˆ</a:t>
                      </a:r>
                      <a:endParaRPr sz="1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5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 marR="1522730" algn="ctr">
                        <a:lnSpc>
                          <a:spcPts val="225"/>
                        </a:lnSpc>
                        <a:spcBef>
                          <a:spcPts val="135"/>
                        </a:spcBef>
                      </a:pPr>
                      <a:r>
                        <a:rPr sz="200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200" dirty="0">
                          <a:latin typeface="Times New Roman"/>
                          <a:cs typeface="Times New Roman"/>
                        </a:rPr>
                        <a:t>A</a:t>
                      </a:r>
                      <a:endParaRPr sz="200">
                        <a:latin typeface="Times New Roman"/>
                        <a:cs typeface="Times New Roman"/>
                      </a:endParaRPr>
                    </a:p>
                    <a:p>
                      <a:pPr marR="1576705" algn="ctr">
                        <a:lnSpc>
                          <a:spcPts val="165"/>
                        </a:lnSpc>
                      </a:pPr>
                      <a:r>
                        <a:rPr sz="150" spc="-1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5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50" spc="1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50" dirty="0">
                          <a:latin typeface="Microsoft Sans Serif"/>
                          <a:cs typeface="Microsoft Sans Serif"/>
                        </a:rPr>
                        <a:t>, </a:t>
                      </a:r>
                      <a:r>
                        <a:rPr sz="15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5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5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50" dirty="0"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sz="1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" dirty="0">
                          <a:latin typeface="Symbol"/>
                          <a:cs typeface="Symbol"/>
                        </a:rPr>
                        <a:t></a:t>
                      </a:r>
                      <a:endParaRPr sz="1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50" spc="-5" dirty="0">
                          <a:latin typeface="Symbol"/>
                          <a:cs typeface="Symbol"/>
                        </a:rPr>
                        <a:t></a:t>
                      </a:r>
                      <a:r>
                        <a:rPr sz="1875" spc="-7" baseline="-13333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75" spc="60" baseline="-1333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875" spc="-7" baseline="-13333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75" spc="82" baseline="-1333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" dirty="0">
                          <a:latin typeface="Times New Roman"/>
                          <a:cs typeface="Times New Roman"/>
                        </a:rPr>
                        <a:t>c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6364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650" dirty="0">
                          <a:latin typeface="Times New Roman"/>
                          <a:cs typeface="Times New Roman"/>
                        </a:rPr>
                        <a:t>z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32">
                <a:tc>
                  <a:txBody>
                    <a:bodyPr/>
                    <a:lstStyle/>
                    <a:p>
                      <a:pPr marL="1243965">
                        <a:lnSpc>
                          <a:spcPts val="2585"/>
                        </a:lnSpc>
                        <a:spcBef>
                          <a:spcPts val="930"/>
                        </a:spcBef>
                      </a:pPr>
                      <a:r>
                        <a:rPr sz="2200" spc="-10" dirty="0">
                          <a:latin typeface="Symbol"/>
                          <a:cs typeface="Symbol"/>
                        </a:rPr>
                        <a:t>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t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18110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2585"/>
                        </a:lnSpc>
                        <a:spcBef>
                          <a:spcPts val="894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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13664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2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15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2850" baseline="38011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2850" spc="-7" baseline="3801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850" baseline="38011" dirty="0">
                          <a:latin typeface="Times New Roman"/>
                          <a:cs typeface="Times New Roman"/>
                        </a:rPr>
                        <a:t>2</a:t>
                      </a:r>
                      <a:endParaRPr sz="2850" baseline="38011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2570"/>
                        </a:lnSpc>
                        <a:spcBef>
                          <a:spcPts val="910"/>
                        </a:spcBef>
                      </a:pP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ˆ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55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object 38"/>
          <p:cNvSpPr/>
          <p:nvPr/>
        </p:nvSpPr>
        <p:spPr>
          <a:xfrm>
            <a:off x="665987" y="4249800"/>
            <a:ext cx="30480" cy="1905"/>
          </a:xfrm>
          <a:custGeom>
            <a:avLst/>
            <a:gdLst/>
            <a:ahLst/>
            <a:cxnLst/>
            <a:rect l="l" t="t" r="r" b="b"/>
            <a:pathLst>
              <a:path w="30479" h="1904">
                <a:moveTo>
                  <a:pt x="30479" y="0"/>
                </a:moveTo>
                <a:lnTo>
                  <a:pt x="0" y="0"/>
                </a:lnTo>
                <a:lnTo>
                  <a:pt x="0" y="1524"/>
                </a:lnTo>
                <a:lnTo>
                  <a:pt x="30479" y="1524"/>
                </a:lnTo>
                <a:lnTo>
                  <a:pt x="30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84042" y="4528692"/>
            <a:ext cx="952500" cy="12700"/>
          </a:xfrm>
          <a:custGeom>
            <a:avLst/>
            <a:gdLst/>
            <a:ahLst/>
            <a:cxnLst/>
            <a:rect l="l" t="t" r="r" b="b"/>
            <a:pathLst>
              <a:path w="952500" h="12700">
                <a:moveTo>
                  <a:pt x="952500" y="0"/>
                </a:moveTo>
                <a:lnTo>
                  <a:pt x="0" y="0"/>
                </a:lnTo>
                <a:lnTo>
                  <a:pt x="0" y="12191"/>
                </a:lnTo>
                <a:lnTo>
                  <a:pt x="952500" y="12191"/>
                </a:lnTo>
                <a:lnTo>
                  <a:pt x="95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68770" y="937513"/>
            <a:ext cx="736600" cy="12700"/>
          </a:xfrm>
          <a:custGeom>
            <a:avLst/>
            <a:gdLst/>
            <a:ahLst/>
            <a:cxnLst/>
            <a:rect l="l" t="t" r="r" b="b"/>
            <a:pathLst>
              <a:path w="736600" h="12700">
                <a:moveTo>
                  <a:pt x="291071" y="0"/>
                </a:moveTo>
                <a:lnTo>
                  <a:pt x="278892" y="0"/>
                </a:lnTo>
                <a:lnTo>
                  <a:pt x="0" y="0"/>
                </a:lnTo>
                <a:lnTo>
                  <a:pt x="0" y="12192"/>
                </a:lnTo>
                <a:lnTo>
                  <a:pt x="278892" y="12192"/>
                </a:lnTo>
                <a:lnTo>
                  <a:pt x="291071" y="12192"/>
                </a:lnTo>
                <a:lnTo>
                  <a:pt x="291071" y="0"/>
                </a:lnTo>
                <a:close/>
              </a:path>
              <a:path w="736600" h="12700">
                <a:moveTo>
                  <a:pt x="736092" y="0"/>
                </a:moveTo>
                <a:lnTo>
                  <a:pt x="303276" y="0"/>
                </a:lnTo>
                <a:lnTo>
                  <a:pt x="291084" y="0"/>
                </a:lnTo>
                <a:lnTo>
                  <a:pt x="291084" y="12192"/>
                </a:lnTo>
                <a:lnTo>
                  <a:pt x="303276" y="12192"/>
                </a:lnTo>
                <a:lnTo>
                  <a:pt x="736092" y="12192"/>
                </a:lnTo>
                <a:lnTo>
                  <a:pt x="7360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604254" y="2074290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spc="-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900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900">
              <a:latin typeface="Times New Roman"/>
              <a:cs typeface="Times New Roman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5804153" y="855105"/>
          <a:ext cx="2360930" cy="1386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4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240">
                <a:tc>
                  <a:txBody>
                    <a:bodyPr/>
                    <a:lstStyle/>
                    <a:p>
                      <a:pPr marL="114300" marR="67310">
                        <a:lnSpc>
                          <a:spcPts val="2395"/>
                        </a:lnSpc>
                      </a:pPr>
                      <a:r>
                        <a:rPr sz="2200" u="sng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d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0335"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376">
                <a:tc>
                  <a:txBody>
                    <a:bodyPr/>
                    <a:lstStyle/>
                    <a:p>
                      <a:pPr marL="127000" marR="6731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4275" spc="-7" baseline="-11695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4275" baseline="-11695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4275" spc="-254" baseline="-116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ln(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62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9535">
                        <a:lnSpc>
                          <a:spcPts val="2220"/>
                        </a:lnSpc>
                        <a:tabLst>
                          <a:tab pos="552450" algn="l"/>
                        </a:tabLst>
                      </a:pPr>
                      <a:r>
                        <a:rPr sz="2350" spc="-225" dirty="0">
                          <a:latin typeface="Times New Roman"/>
                          <a:cs typeface="Times New Roman"/>
                        </a:rPr>
                        <a:t>2	2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1270">
                        <a:lnSpc>
                          <a:spcPts val="2135"/>
                        </a:lnSpc>
                        <a:tabLst>
                          <a:tab pos="269240" algn="l"/>
                          <a:tab pos="790575" algn="l"/>
                        </a:tabLst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s	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z	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u="sng" spc="-6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u="sng" spc="9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marR="12192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292100" algn="l"/>
                        </a:tabLst>
                      </a:pPr>
                      <a:r>
                        <a:rPr sz="11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2z	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200" spc="-1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1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116">
                <a:tc>
                  <a:txBody>
                    <a:bodyPr/>
                    <a:lstStyle/>
                    <a:p>
                      <a:pPr marR="48895" algn="r">
                        <a:lnSpc>
                          <a:spcPts val="1210"/>
                        </a:lnSpc>
                        <a:tabLst>
                          <a:tab pos="241300" algn="l"/>
                        </a:tabLst>
                      </a:pPr>
                      <a:r>
                        <a:rPr sz="1100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2	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170"/>
                        </a:spcBef>
                        <a:tabLst>
                          <a:tab pos="419100" algn="l"/>
                        </a:tabLst>
                      </a:pPr>
                      <a:r>
                        <a:rPr sz="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4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75" u="sng" baseline="-13071" dirty="0">
                          <a:uFill>
                            <a:solidFill>
                              <a:srgbClr val="000000"/>
                            </a:solidFill>
                          </a:uFill>
                          <a:latin typeface="Symbol"/>
                          <a:cs typeface="Symbol"/>
                        </a:rPr>
                        <a:t></a:t>
                      </a:r>
                      <a:r>
                        <a:rPr sz="1275" u="sng" baseline="-13071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275" u="sng" spc="-172" baseline="-13071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2	</a:t>
                      </a: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2159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object 4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60465" y="2317749"/>
            <a:ext cx="155575" cy="277495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5931153" y="2287041"/>
            <a:ext cx="1720214" cy="7296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  <a:tabLst>
                <a:tab pos="485775" algn="l"/>
              </a:tabLst>
            </a:pP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	s</a:t>
            </a:r>
            <a:r>
              <a:rPr sz="2850" spc="-7" baseline="38011" dirty="0">
                <a:latin typeface="Times New Roman"/>
                <a:cs typeface="Times New Roman"/>
              </a:rPr>
              <a:t>2</a:t>
            </a:r>
            <a:r>
              <a:rPr sz="2850" spc="82" baseline="38011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z</a:t>
            </a:r>
            <a:r>
              <a:rPr sz="2850" spc="-7" baseline="38011" dirty="0">
                <a:latin typeface="Times New Roman"/>
                <a:cs typeface="Times New Roman"/>
              </a:rPr>
              <a:t>2</a:t>
            </a:r>
            <a:r>
              <a:rPr sz="2850" spc="82" baseline="38011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z</a:t>
            </a:r>
            <a:endParaRPr sz="2200">
              <a:latin typeface="Times New Roman"/>
              <a:cs typeface="Times New Roman"/>
            </a:endParaRPr>
          </a:p>
          <a:p>
            <a:pPr marL="279400">
              <a:lnSpc>
                <a:spcPct val="100000"/>
              </a:lnSpc>
              <a:spcBef>
                <a:spcPts val="135"/>
              </a:spcBef>
              <a:tabLst>
                <a:tab pos="661035" algn="l"/>
                <a:tab pos="1180465" algn="l"/>
              </a:tabLst>
            </a:pP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1	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06770" y="3121532"/>
            <a:ext cx="12579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74980" algn="l"/>
              </a:tabLst>
            </a:pPr>
            <a:r>
              <a:rPr sz="2100" dirty="0">
                <a:latin typeface="Symbol"/>
                <a:cs typeface="Symbol"/>
              </a:rPr>
              <a:t></a:t>
            </a: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-5" dirty="0">
                <a:latin typeface="Times New Roman"/>
                <a:cs typeface="Times New Roman"/>
              </a:rPr>
              <a:t>s</a:t>
            </a:r>
            <a:r>
              <a:rPr sz="2700" spc="-7" baseline="38580" dirty="0">
                <a:latin typeface="Times New Roman"/>
                <a:cs typeface="Times New Roman"/>
              </a:rPr>
              <a:t>2</a:t>
            </a:r>
            <a:r>
              <a:rPr sz="2700" spc="60" baseline="3858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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z</a:t>
            </a:r>
            <a:r>
              <a:rPr sz="2700" baseline="38580" dirty="0">
                <a:latin typeface="Times New Roman"/>
                <a:cs typeface="Times New Roman"/>
              </a:rPr>
              <a:t>2</a:t>
            </a:r>
            <a:endParaRPr sz="2700" baseline="3858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0991" y="5049773"/>
            <a:ext cx="258572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4130" algn="r">
              <a:lnSpc>
                <a:spcPts val="2580"/>
              </a:lnSpc>
              <a:spcBef>
                <a:spcPts val="95"/>
              </a:spcBef>
            </a:pPr>
            <a:r>
              <a:rPr sz="3300" u="sng" spc="-52" baseline="126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3300" u="sng" spc="-104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3300" spc="-232" baseline="1262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z </a:t>
            </a:r>
            <a:r>
              <a:rPr sz="2150" spc="-5" dirty="0">
                <a:latin typeface="Microsoft Sans Serif"/>
                <a:cs typeface="Microsoft Sans Serif"/>
              </a:rPr>
              <a:t>ˆ</a:t>
            </a:r>
            <a:endParaRPr sz="2150">
              <a:latin typeface="Microsoft Sans Serif"/>
              <a:cs typeface="Microsoft Sans Serif"/>
            </a:endParaRPr>
          </a:p>
          <a:p>
            <a:pPr marL="12700">
              <a:lnSpc>
                <a:spcPts val="2580"/>
              </a:lnSpc>
            </a:pPr>
            <a:r>
              <a:rPr sz="2200" spc="-70" dirty="0">
                <a:latin typeface="Times New Roman"/>
                <a:cs typeface="Times New Roman"/>
              </a:rPr>
              <a:t>B</a:t>
            </a:r>
            <a:r>
              <a:rPr sz="2200" spc="-40" dirty="0">
                <a:latin typeface="Microsoft Sans Serif"/>
                <a:cs typeface="Microsoft Sans Serif"/>
              </a:rPr>
              <a:t>(</a:t>
            </a:r>
            <a:r>
              <a:rPr sz="2200" spc="-35" dirty="0">
                <a:latin typeface="Times New Roman"/>
                <a:cs typeface="Times New Roman"/>
              </a:rPr>
              <a:t>s</a:t>
            </a:r>
            <a:r>
              <a:rPr sz="2200" spc="-35" dirty="0">
                <a:latin typeface="Microsoft Sans Serif"/>
                <a:cs typeface="Microsoft Sans Serif"/>
              </a:rPr>
              <a:t>,</a:t>
            </a:r>
            <a:r>
              <a:rPr sz="2200" spc="-65" dirty="0">
                <a:latin typeface="Microsoft Sans Serif"/>
                <a:cs typeface="Microsoft Sans Serif"/>
              </a:rPr>
              <a:t> </a:t>
            </a:r>
            <a:r>
              <a:rPr sz="2200" spc="-15" dirty="0">
                <a:latin typeface="Times New Roman"/>
                <a:cs typeface="Times New Roman"/>
              </a:rPr>
              <a:t>t</a:t>
            </a:r>
            <a:r>
              <a:rPr sz="2200" spc="-40" dirty="0">
                <a:latin typeface="Microsoft Sans Serif"/>
                <a:cs typeface="Microsoft Sans Serif"/>
              </a:rPr>
              <a:t>)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60" dirty="0">
                <a:latin typeface="Symbol"/>
                <a:cs typeface="Symbol"/>
              </a:rPr>
              <a:t>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75" dirty="0">
                <a:latin typeface="Symbol"/>
                <a:cs typeface="Symbol"/>
              </a:rPr>
              <a:t>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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Times New Roman"/>
                <a:cs typeface="Times New Roman"/>
              </a:rPr>
              <a:t>A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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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</a:t>
            </a:r>
            <a:r>
              <a:rPr sz="2200" spc="-40" dirty="0">
                <a:latin typeface="Times New Roman"/>
                <a:cs typeface="Times New Roman"/>
              </a:rPr>
              <a:t>s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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87285" y="5711490"/>
            <a:ext cx="576580" cy="46291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5"/>
              </a:spcBef>
            </a:pPr>
            <a:r>
              <a:rPr sz="1500" spc="-165" baseline="-5555" dirty="0">
                <a:latin typeface="Times New Roman"/>
                <a:cs typeface="Times New Roman"/>
              </a:rPr>
              <a:t>2</a:t>
            </a:r>
            <a:r>
              <a:rPr sz="1500" spc="397" baseline="-555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</a:t>
            </a:r>
            <a:r>
              <a:rPr sz="1650" spc="-2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</a:t>
            </a:r>
            <a:endParaRPr sz="1650">
              <a:latin typeface="Symbol"/>
              <a:cs typeface="Symbol"/>
            </a:endParaRPr>
          </a:p>
          <a:p>
            <a:pPr marL="114300">
              <a:lnSpc>
                <a:spcPct val="100000"/>
              </a:lnSpc>
              <a:spcBef>
                <a:spcPts val="114"/>
              </a:spcBef>
            </a:pPr>
            <a:r>
              <a:rPr sz="1200" baseline="-10416" dirty="0">
                <a:latin typeface="Microsoft Sans Serif"/>
                <a:cs typeface="Microsoft Sans Serif"/>
              </a:rPr>
              <a:t>)</a:t>
            </a:r>
            <a:r>
              <a:rPr sz="1200" spc="30" baseline="-10416" dirty="0">
                <a:latin typeface="Microsoft Sans Serif"/>
                <a:cs typeface="Microsoft Sans Serif"/>
              </a:rPr>
              <a:t> </a:t>
            </a:r>
            <a:r>
              <a:rPr sz="1200" baseline="-13888" dirty="0">
                <a:latin typeface="Symbol"/>
                <a:cs typeface="Symbol"/>
              </a:rPr>
              <a:t></a:t>
            </a:r>
            <a:r>
              <a:rPr sz="1200" spc="-15" baseline="-13888" dirty="0">
                <a:latin typeface="Times New Roman"/>
                <a:cs typeface="Times New Roman"/>
              </a:rPr>
              <a:t> </a:t>
            </a:r>
            <a:r>
              <a:rPr sz="1200" spc="-15" baseline="-13888" dirty="0">
                <a:latin typeface="Symbol"/>
                <a:cs typeface="Symbol"/>
              </a:rPr>
              <a:t></a:t>
            </a:r>
            <a:r>
              <a:rPr sz="950" spc="-10" dirty="0">
                <a:latin typeface="Symbol"/>
                <a:cs typeface="Symbol"/>
              </a:rPr>
              <a:t></a:t>
            </a:r>
            <a:r>
              <a:rPr sz="950" spc="-10" dirty="0">
                <a:latin typeface="Microsoft Sans Serif"/>
                <a:cs typeface="Microsoft Sans Serif"/>
              </a:rPr>
              <a:t>ˆ</a:t>
            </a:r>
            <a:r>
              <a:rPr sz="950" spc="-2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Symbol"/>
                <a:cs typeface="Symbol"/>
              </a:rPr>
              <a:t></a:t>
            </a:r>
            <a:endParaRPr sz="95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721734" y="5657798"/>
            <a:ext cx="13474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7395" algn="l"/>
              </a:tabLst>
            </a:pPr>
            <a:r>
              <a:rPr sz="2200" spc="-5" dirty="0">
                <a:latin typeface="Symbol"/>
                <a:cs typeface="Symbol"/>
              </a:rPr>
              <a:t></a:t>
            </a:r>
            <a:r>
              <a:rPr sz="2200" spc="-5" dirty="0">
                <a:latin typeface="Times New Roman"/>
                <a:cs typeface="Times New Roman"/>
              </a:rPr>
              <a:t> 1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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15" dirty="0">
                <a:latin typeface="Symbol"/>
                <a:cs typeface="Symbol"/>
              </a:rPr>
              <a:t></a:t>
            </a:r>
            <a:r>
              <a:rPr sz="2200" dirty="0">
                <a:latin typeface="Times New Roman"/>
                <a:cs typeface="Times New Roman"/>
              </a:rPr>
              <a:t>2</a:t>
            </a:r>
            <a:r>
              <a:rPr sz="2200" spc="-10" dirty="0">
                <a:latin typeface="Times New Roman"/>
                <a:cs typeface="Times New Roman"/>
              </a:rPr>
              <a:t>s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37834" y="5816009"/>
            <a:ext cx="869315" cy="3581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R="192405" algn="r">
              <a:lnSpc>
                <a:spcPct val="100000"/>
              </a:lnSpc>
              <a:spcBef>
                <a:spcPts val="240"/>
              </a:spcBef>
            </a:pPr>
            <a:r>
              <a:rPr sz="1000" spc="-5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latin typeface="Times New Roman"/>
                <a:cs typeface="Times New Roman"/>
              </a:rPr>
              <a:t>s </a:t>
            </a:r>
            <a:r>
              <a:rPr sz="1200" baseline="38194" dirty="0">
                <a:latin typeface="Symbol"/>
                <a:cs typeface="Symbol"/>
              </a:rPr>
              <a:t></a:t>
            </a:r>
            <a:r>
              <a:rPr sz="1200" spc="52" baseline="38194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(</a:t>
            </a:r>
            <a:r>
              <a:rPr sz="950" spc="-5" dirty="0">
                <a:latin typeface="Times New Roman"/>
                <a:cs typeface="Times New Roman"/>
              </a:rPr>
              <a:t>ct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1200" baseline="38194" dirty="0">
                <a:latin typeface="Symbol"/>
                <a:cs typeface="Symbol"/>
              </a:rPr>
              <a:t></a:t>
            </a:r>
            <a:r>
              <a:rPr sz="1200" spc="52" baseline="38194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(</a:t>
            </a:r>
            <a:r>
              <a:rPr sz="950" spc="-5" dirty="0">
                <a:latin typeface="Times New Roman"/>
                <a:cs typeface="Times New Roman"/>
              </a:rPr>
              <a:t>ct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)</a:t>
            </a:r>
            <a:r>
              <a:rPr sz="950" spc="13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Symbol"/>
                <a:cs typeface="Symbol"/>
              </a:rPr>
              <a:t>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1200" baseline="-13888" dirty="0">
                <a:latin typeface="Times New Roman"/>
                <a:cs typeface="Times New Roman"/>
              </a:rPr>
              <a:t>s</a:t>
            </a:r>
            <a:endParaRPr sz="1200" baseline="-13888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06804" y="5964427"/>
            <a:ext cx="3892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0" dirty="0">
                <a:latin typeface="Symbol"/>
                <a:cs typeface="Symbol"/>
              </a:rPr>
              <a:t>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721734" y="5964427"/>
            <a:ext cx="5067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5765" algn="l"/>
              </a:tabLst>
            </a:pPr>
            <a:r>
              <a:rPr sz="2200" spc="-200" dirty="0">
                <a:latin typeface="Symbol"/>
                <a:cs typeface="Symbol"/>
              </a:rPr>
              <a:t></a:t>
            </a:r>
            <a:r>
              <a:rPr sz="2200" spc="-200" dirty="0">
                <a:latin typeface="Times New Roman"/>
                <a:cs typeface="Times New Roman"/>
              </a:rPr>
              <a:t>	</a:t>
            </a:r>
            <a:r>
              <a:rPr sz="2200" spc="-155" dirty="0">
                <a:latin typeface="Symbol"/>
                <a:cs typeface="Symbol"/>
              </a:rPr>
              <a:t>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600453" y="6038087"/>
            <a:ext cx="166370" cy="12700"/>
          </a:xfrm>
          <a:custGeom>
            <a:avLst/>
            <a:gdLst/>
            <a:ahLst/>
            <a:cxnLst/>
            <a:rect l="l" t="t" r="r" b="b"/>
            <a:pathLst>
              <a:path w="166369" h="12700">
                <a:moveTo>
                  <a:pt x="166115" y="0"/>
                </a:moveTo>
                <a:lnTo>
                  <a:pt x="0" y="0"/>
                </a:lnTo>
                <a:lnTo>
                  <a:pt x="0" y="12191"/>
                </a:lnTo>
                <a:lnTo>
                  <a:pt x="166115" y="12191"/>
                </a:lnTo>
                <a:lnTo>
                  <a:pt x="1661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54961" y="6038087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0" y="0"/>
                </a:lnTo>
                <a:lnTo>
                  <a:pt x="0" y="12191"/>
                </a:lnTo>
                <a:lnTo>
                  <a:pt x="76200" y="12191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587753" y="5657798"/>
            <a:ext cx="2129155" cy="675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610"/>
              </a:lnSpc>
              <a:spcBef>
                <a:spcPts val="95"/>
              </a:spcBef>
              <a:tabLst>
                <a:tab pos="1243965" algn="l"/>
              </a:tabLst>
            </a:pPr>
            <a:r>
              <a:rPr sz="2200" spc="-5" dirty="0">
                <a:latin typeface="Symbol"/>
                <a:cs typeface="Symbol"/>
              </a:rPr>
              <a:t></a:t>
            </a:r>
            <a:r>
              <a:rPr sz="2200" spc="-5" dirty="0">
                <a:latin typeface="Times New Roman"/>
                <a:cs typeface="Times New Roman"/>
              </a:rPr>
              <a:t> I	s</a:t>
            </a:r>
            <a:endParaRPr sz="2200">
              <a:latin typeface="Times New Roman"/>
              <a:cs typeface="Times New Roman"/>
            </a:endParaRPr>
          </a:p>
          <a:p>
            <a:pPr marL="203200">
              <a:lnSpc>
                <a:spcPts val="1290"/>
              </a:lnSpc>
              <a:tabLst>
                <a:tab pos="437515" algn="l"/>
                <a:tab pos="2115820" algn="l"/>
              </a:tabLst>
            </a:pPr>
            <a:r>
              <a:rPr sz="1100" spc="-60" dirty="0">
                <a:latin typeface="Times New Roman"/>
                <a:cs typeface="Times New Roman"/>
              </a:rPr>
              <a:t>0	</a:t>
            </a:r>
            <a:r>
              <a:rPr sz="1100" dirty="0">
                <a:latin typeface="Times New Roman"/>
                <a:cs typeface="Times New Roman"/>
              </a:rPr>
              <a:t>0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  <a:p>
            <a:pPr marR="36830" algn="r">
              <a:lnSpc>
                <a:spcPct val="100000"/>
              </a:lnSpc>
              <a:spcBef>
                <a:spcPts val="140"/>
              </a:spcBef>
            </a:pPr>
            <a:r>
              <a:rPr sz="900" spc="5" dirty="0">
                <a:latin typeface="Times New Roman"/>
                <a:cs typeface="Times New Roman"/>
              </a:rPr>
              <a:t>22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994530" y="6136639"/>
            <a:ext cx="958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862451" y="6166103"/>
            <a:ext cx="215265" cy="12700"/>
          </a:xfrm>
          <a:custGeom>
            <a:avLst/>
            <a:gdLst/>
            <a:ahLst/>
            <a:cxnLst/>
            <a:rect l="l" t="t" r="r" b="b"/>
            <a:pathLst>
              <a:path w="215264" h="12700">
                <a:moveTo>
                  <a:pt x="214884" y="0"/>
                </a:moveTo>
                <a:lnTo>
                  <a:pt x="0" y="0"/>
                </a:lnTo>
                <a:lnTo>
                  <a:pt x="0" y="12192"/>
                </a:lnTo>
                <a:lnTo>
                  <a:pt x="214884" y="12192"/>
                </a:lnTo>
                <a:lnTo>
                  <a:pt x="2148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29989" y="6166103"/>
            <a:ext cx="1257300" cy="12700"/>
          </a:xfrm>
          <a:custGeom>
            <a:avLst/>
            <a:gdLst/>
            <a:ahLst/>
            <a:cxnLst/>
            <a:rect l="l" t="t" r="r" b="b"/>
            <a:pathLst>
              <a:path w="1257300" h="12700">
                <a:moveTo>
                  <a:pt x="1168895" y="0"/>
                </a:moveTo>
                <a:lnTo>
                  <a:pt x="316992" y="0"/>
                </a:lnTo>
                <a:lnTo>
                  <a:pt x="304800" y="0"/>
                </a:lnTo>
                <a:lnTo>
                  <a:pt x="0" y="0"/>
                </a:lnTo>
                <a:lnTo>
                  <a:pt x="0" y="12192"/>
                </a:lnTo>
                <a:lnTo>
                  <a:pt x="304800" y="12192"/>
                </a:lnTo>
                <a:lnTo>
                  <a:pt x="316992" y="12192"/>
                </a:lnTo>
                <a:lnTo>
                  <a:pt x="1168895" y="12192"/>
                </a:lnTo>
                <a:lnTo>
                  <a:pt x="1168895" y="0"/>
                </a:lnTo>
                <a:close/>
              </a:path>
              <a:path w="1257300" h="12700">
                <a:moveTo>
                  <a:pt x="1181087" y="0"/>
                </a:moveTo>
                <a:lnTo>
                  <a:pt x="1168908" y="0"/>
                </a:lnTo>
                <a:lnTo>
                  <a:pt x="1168908" y="12192"/>
                </a:lnTo>
                <a:lnTo>
                  <a:pt x="1181087" y="12192"/>
                </a:lnTo>
                <a:lnTo>
                  <a:pt x="1181087" y="0"/>
                </a:lnTo>
                <a:close/>
              </a:path>
              <a:path w="1257300" h="12700">
                <a:moveTo>
                  <a:pt x="1257300" y="0"/>
                </a:moveTo>
                <a:lnTo>
                  <a:pt x="1181100" y="0"/>
                </a:lnTo>
                <a:lnTo>
                  <a:pt x="1181100" y="12192"/>
                </a:lnTo>
                <a:lnTo>
                  <a:pt x="1257300" y="12192"/>
                </a:lnTo>
                <a:lnTo>
                  <a:pt x="1257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017389" y="6170167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416677" y="6170167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719451" y="6202679"/>
            <a:ext cx="952500" cy="12700"/>
          </a:xfrm>
          <a:custGeom>
            <a:avLst/>
            <a:gdLst/>
            <a:ahLst/>
            <a:cxnLst/>
            <a:rect l="l" t="t" r="r" b="b"/>
            <a:pathLst>
              <a:path w="952500" h="12700">
                <a:moveTo>
                  <a:pt x="164579" y="0"/>
                </a:moveTo>
                <a:lnTo>
                  <a:pt x="152400" y="0"/>
                </a:lnTo>
                <a:lnTo>
                  <a:pt x="0" y="0"/>
                </a:lnTo>
                <a:lnTo>
                  <a:pt x="0" y="12192"/>
                </a:lnTo>
                <a:lnTo>
                  <a:pt x="152400" y="12192"/>
                </a:lnTo>
                <a:lnTo>
                  <a:pt x="164579" y="12192"/>
                </a:lnTo>
                <a:lnTo>
                  <a:pt x="164579" y="0"/>
                </a:lnTo>
                <a:close/>
              </a:path>
              <a:path w="952500" h="12700">
                <a:moveTo>
                  <a:pt x="265163" y="0"/>
                </a:moveTo>
                <a:lnTo>
                  <a:pt x="252984" y="0"/>
                </a:lnTo>
                <a:lnTo>
                  <a:pt x="164592" y="0"/>
                </a:lnTo>
                <a:lnTo>
                  <a:pt x="164592" y="12192"/>
                </a:lnTo>
                <a:lnTo>
                  <a:pt x="252984" y="12192"/>
                </a:lnTo>
                <a:lnTo>
                  <a:pt x="265163" y="12192"/>
                </a:lnTo>
                <a:lnTo>
                  <a:pt x="265163" y="0"/>
                </a:lnTo>
                <a:close/>
              </a:path>
              <a:path w="952500" h="12700">
                <a:moveTo>
                  <a:pt x="405371" y="0"/>
                </a:moveTo>
                <a:lnTo>
                  <a:pt x="265176" y="0"/>
                </a:lnTo>
                <a:lnTo>
                  <a:pt x="265176" y="12192"/>
                </a:lnTo>
                <a:lnTo>
                  <a:pt x="405371" y="12192"/>
                </a:lnTo>
                <a:lnTo>
                  <a:pt x="405371" y="0"/>
                </a:lnTo>
                <a:close/>
              </a:path>
              <a:path w="952500" h="12700">
                <a:moveTo>
                  <a:pt x="417563" y="0"/>
                </a:moveTo>
                <a:lnTo>
                  <a:pt x="405384" y="0"/>
                </a:lnTo>
                <a:lnTo>
                  <a:pt x="405384" y="12192"/>
                </a:lnTo>
                <a:lnTo>
                  <a:pt x="417563" y="12192"/>
                </a:lnTo>
                <a:lnTo>
                  <a:pt x="417563" y="0"/>
                </a:lnTo>
                <a:close/>
              </a:path>
              <a:path w="952500" h="12700">
                <a:moveTo>
                  <a:pt x="952500" y="0"/>
                </a:moveTo>
                <a:lnTo>
                  <a:pt x="417576" y="0"/>
                </a:lnTo>
                <a:lnTo>
                  <a:pt x="417576" y="12192"/>
                </a:lnTo>
                <a:lnTo>
                  <a:pt x="952500" y="12192"/>
                </a:lnTo>
                <a:lnTo>
                  <a:pt x="95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34789" y="6202679"/>
            <a:ext cx="952500" cy="12700"/>
          </a:xfrm>
          <a:custGeom>
            <a:avLst/>
            <a:gdLst/>
            <a:ahLst/>
            <a:cxnLst/>
            <a:rect l="l" t="t" r="r" b="b"/>
            <a:pathLst>
              <a:path w="952500" h="12700">
                <a:moveTo>
                  <a:pt x="876287" y="0"/>
                </a:moveTo>
                <a:lnTo>
                  <a:pt x="864108" y="0"/>
                </a:lnTo>
                <a:lnTo>
                  <a:pt x="0" y="0"/>
                </a:lnTo>
                <a:lnTo>
                  <a:pt x="0" y="12192"/>
                </a:lnTo>
                <a:lnTo>
                  <a:pt x="864108" y="12192"/>
                </a:lnTo>
                <a:lnTo>
                  <a:pt x="876287" y="12192"/>
                </a:lnTo>
                <a:lnTo>
                  <a:pt x="876287" y="0"/>
                </a:lnTo>
                <a:close/>
              </a:path>
              <a:path w="952500" h="12700">
                <a:moveTo>
                  <a:pt x="952500" y="0"/>
                </a:moveTo>
                <a:lnTo>
                  <a:pt x="876300" y="0"/>
                </a:lnTo>
                <a:lnTo>
                  <a:pt x="876300" y="12192"/>
                </a:lnTo>
                <a:lnTo>
                  <a:pt x="952500" y="12192"/>
                </a:lnTo>
                <a:lnTo>
                  <a:pt x="95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3495" y="0"/>
            <a:ext cx="156210" cy="2774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9595" y="0"/>
            <a:ext cx="156210" cy="2774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31915" y="0"/>
            <a:ext cx="135518" cy="168274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12138" y="-10317"/>
          <a:ext cx="3912235" cy="878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8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6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ts val="2585"/>
                        </a:lnSpc>
                        <a:spcBef>
                          <a:spcPts val="5"/>
                        </a:spcBef>
                        <a:tabLst>
                          <a:tab pos="1053465" algn="l"/>
                        </a:tabLst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 ct</a:t>
                      </a:r>
                      <a:r>
                        <a:rPr sz="2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2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ct</a:t>
                      </a:r>
                      <a:r>
                        <a:rPr sz="2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4800"/>
                        </a:lnSpc>
                        <a:spcBef>
                          <a:spcPts val="2010"/>
                        </a:spcBef>
                        <a:tabLst>
                          <a:tab pos="957580" algn="l"/>
                          <a:tab pos="1904364" algn="l"/>
                        </a:tabLst>
                      </a:pPr>
                      <a:r>
                        <a:rPr sz="27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750" spc="-2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75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375" spc="-7" baseline="7843" dirty="0">
                          <a:latin typeface="Symbol"/>
                          <a:cs typeface="Symbol"/>
                        </a:rPr>
                        <a:t></a:t>
                      </a:r>
                      <a:r>
                        <a:rPr sz="5325" baseline="48513" dirty="0">
                          <a:latin typeface="Times New Roman"/>
                          <a:cs typeface="Times New Roman"/>
                        </a:rPr>
                        <a:t>s	</a:t>
                      </a:r>
                      <a:r>
                        <a:rPr sz="3150" spc="7" baseline="15873" dirty="0">
                          <a:latin typeface="Symbol"/>
                          <a:cs typeface="Symbol"/>
                        </a:rPr>
                        <a:t></a:t>
                      </a:r>
                      <a:r>
                        <a:rPr sz="5325" baseline="48513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5325" spc="-202" baseline="4851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750" dirty="0">
                          <a:latin typeface="Times New Roman"/>
                          <a:cs typeface="Times New Roman"/>
                        </a:rPr>
                        <a:t>ct</a:t>
                      </a:r>
                      <a:r>
                        <a:rPr sz="275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dirty="0">
                          <a:latin typeface="Microsoft Sans Serif"/>
                          <a:cs typeface="Microsoft Sans Serif"/>
                        </a:rPr>
                        <a:t>)	</a:t>
                      </a:r>
                      <a:r>
                        <a:rPr sz="27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75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dirty="0">
                          <a:latin typeface="Times New Roman"/>
                          <a:cs typeface="Times New Roman"/>
                        </a:rPr>
                        <a:t>s</a:t>
                      </a:r>
                      <a:endParaRPr sz="2750">
                        <a:latin typeface="Times New Roman"/>
                        <a:cs typeface="Times New Roman"/>
                      </a:endParaRPr>
                    </a:p>
                  </a:txBody>
                  <a:tcPr marL="0" marR="0" marT="2552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4910" y="1280160"/>
            <a:ext cx="156210" cy="330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4995" y="875664"/>
            <a:ext cx="156210" cy="330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9154" y="1280160"/>
            <a:ext cx="156210" cy="330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1039" y="2194560"/>
            <a:ext cx="155575" cy="3308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489" y="3232785"/>
            <a:ext cx="156210" cy="3289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6209" y="3405504"/>
            <a:ext cx="156210" cy="2774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7850" y="4262754"/>
            <a:ext cx="156210" cy="27749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88310" y="4737734"/>
            <a:ext cx="156210" cy="27876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76854" y="5141595"/>
            <a:ext cx="156210" cy="2781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50054" y="5141595"/>
            <a:ext cx="155575" cy="27813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17114" y="5926454"/>
            <a:ext cx="156210" cy="6451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0295" y="5926454"/>
            <a:ext cx="156210" cy="328929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559934" y="805180"/>
            <a:ext cx="953135" cy="0"/>
          </a:xfrm>
          <a:custGeom>
            <a:avLst/>
            <a:gdLst/>
            <a:ahLst/>
            <a:cxnLst/>
            <a:rect l="l" t="t" r="r" b="b"/>
            <a:pathLst>
              <a:path w="953135">
                <a:moveTo>
                  <a:pt x="0" y="0"/>
                </a:moveTo>
                <a:lnTo>
                  <a:pt x="953135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15434" y="3335020"/>
            <a:ext cx="635000" cy="0"/>
          </a:xfrm>
          <a:custGeom>
            <a:avLst/>
            <a:gdLst/>
            <a:ahLst/>
            <a:cxnLst/>
            <a:rect l="l" t="t" r="r" b="b"/>
            <a:pathLst>
              <a:path w="635000">
                <a:moveTo>
                  <a:pt x="0" y="0"/>
                </a:moveTo>
                <a:lnTo>
                  <a:pt x="63500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8034" y="5885815"/>
            <a:ext cx="0" cy="12065"/>
          </a:xfrm>
          <a:custGeom>
            <a:avLst/>
            <a:gdLst/>
            <a:ahLst/>
            <a:cxnLst/>
            <a:rect l="l" t="t" r="r" b="b"/>
            <a:pathLst>
              <a:path h="12064">
                <a:moveTo>
                  <a:pt x="0" y="0"/>
                </a:moveTo>
                <a:lnTo>
                  <a:pt x="0" y="120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4255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10.2</a:t>
            </a:r>
            <a:r>
              <a:rPr sz="3200" spc="-45" dirty="0"/>
              <a:t> </a:t>
            </a:r>
            <a:r>
              <a:rPr sz="3200" dirty="0"/>
              <a:t>(7)</a:t>
            </a:r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1270761" y="965961"/>
            <a:ext cx="1631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25" dirty="0">
                <a:latin typeface="Symbol"/>
                <a:cs typeface="Symbol"/>
              </a:rPr>
              <a:t>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85646" y="603249"/>
            <a:ext cx="3486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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I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82034" y="583437"/>
            <a:ext cx="4114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Symbol"/>
                <a:cs typeface="Symbol"/>
              </a:rPr>
              <a:t></a:t>
            </a:r>
            <a:r>
              <a:rPr sz="2200" spc="-10" dirty="0">
                <a:latin typeface="Times New Roman"/>
                <a:cs typeface="Times New Roman"/>
              </a:rPr>
              <a:t>s</a:t>
            </a:r>
            <a:r>
              <a:rPr sz="2850" spc="-15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63954" y="573458"/>
            <a:ext cx="1918970" cy="56515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456565" algn="ctr">
              <a:lnSpc>
                <a:spcPct val="100000"/>
              </a:lnSpc>
              <a:spcBef>
                <a:spcPts val="330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28600" algn="l"/>
                <a:tab pos="1905635" algn="l"/>
              </a:tabLst>
            </a:pPr>
            <a:r>
              <a:rPr sz="550" spc="-95" dirty="0">
                <a:latin typeface="Times New Roman"/>
                <a:cs typeface="Times New Roman"/>
              </a:rPr>
              <a:t>0	</a:t>
            </a:r>
            <a:r>
              <a:rPr sz="1575" u="sng" spc="-202" baseline="26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	</a:t>
            </a:r>
            <a:endParaRPr sz="1575" baseline="2645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57522" y="584961"/>
            <a:ext cx="21685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c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225" dirty="0">
                <a:latin typeface="Times New Roman"/>
                <a:cs typeface="Times New Roman"/>
              </a:rPr>
              <a:t> </a:t>
            </a:r>
            <a:r>
              <a:rPr sz="2150" spc="-155" dirty="0">
                <a:latin typeface="Microsoft Sans Serif"/>
                <a:cs typeface="Microsoft Sans Serif"/>
              </a:rPr>
              <a:t>(</a:t>
            </a:r>
            <a:r>
              <a:rPr sz="2150" spc="-175" dirty="0">
                <a:latin typeface="Times New Roman"/>
                <a:cs typeface="Times New Roman"/>
              </a:rPr>
              <a:t>ct</a:t>
            </a:r>
            <a:r>
              <a:rPr sz="2150" spc="-55" dirty="0">
                <a:latin typeface="Times New Roman"/>
                <a:cs typeface="Times New Roman"/>
              </a:rPr>
              <a:t> </a:t>
            </a:r>
            <a:r>
              <a:rPr sz="2150" spc="-155" dirty="0">
                <a:latin typeface="Microsoft Sans Serif"/>
                <a:cs typeface="Microsoft Sans Serif"/>
              </a:rPr>
              <a:t>)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baseline="38580" dirty="0">
                <a:latin typeface="Times New Roman"/>
                <a:cs typeface="Times New Roman"/>
              </a:rPr>
              <a:t> </a:t>
            </a:r>
            <a:r>
              <a:rPr sz="2700" spc="75" baseline="38580" dirty="0">
                <a:latin typeface="Times New Roman"/>
                <a:cs typeface="Times New Roman"/>
              </a:rPr>
              <a:t> </a:t>
            </a:r>
            <a:r>
              <a:rPr sz="2150" spc="-254" dirty="0">
                <a:latin typeface="Symbol"/>
                <a:cs typeface="Symbol"/>
              </a:rPr>
              <a:t></a:t>
            </a:r>
            <a:r>
              <a:rPr sz="2150" spc="-60" dirty="0">
                <a:latin typeface="Times New Roman"/>
                <a:cs typeface="Times New Roman"/>
              </a:rPr>
              <a:t> </a:t>
            </a:r>
            <a:r>
              <a:rPr sz="2150" spc="-195" dirty="0">
                <a:latin typeface="Times New Roman"/>
                <a:cs typeface="Times New Roman"/>
              </a:rPr>
              <a:t>s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spc="82" baseline="38580" dirty="0">
                <a:latin typeface="Times New Roman"/>
                <a:cs typeface="Times New Roman"/>
              </a:rPr>
              <a:t> </a:t>
            </a:r>
            <a:r>
              <a:rPr sz="2200" spc="-270" dirty="0">
                <a:latin typeface="Symbol"/>
                <a:cs typeface="Symbol"/>
              </a:rPr>
              <a:t>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0" dirty="0">
                <a:latin typeface="Microsoft Sans Serif"/>
                <a:cs typeface="Microsoft Sans Serif"/>
              </a:rPr>
              <a:t>(</a:t>
            </a:r>
            <a:r>
              <a:rPr sz="2200" spc="-229" dirty="0">
                <a:latin typeface="Times New Roman"/>
                <a:cs typeface="Times New Roman"/>
              </a:rPr>
              <a:t>c</a:t>
            </a:r>
            <a:r>
              <a:rPr sz="2200" spc="-135" dirty="0">
                <a:latin typeface="Times New Roman"/>
                <a:cs typeface="Times New Roman"/>
              </a:rPr>
              <a:t>t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0" dirty="0">
                <a:latin typeface="Microsoft Sans Serif"/>
                <a:cs typeface="Microsoft Sans Serif"/>
              </a:rPr>
              <a:t>)</a:t>
            </a:r>
            <a:r>
              <a:rPr sz="2850" spc="-322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72529" y="583437"/>
            <a:ext cx="5854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270" dirty="0">
                <a:latin typeface="Symbol"/>
                <a:cs typeface="Symbol"/>
              </a:rPr>
              <a:t>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85" dirty="0">
                <a:latin typeface="Times New Roman"/>
                <a:cs typeface="Times New Roman"/>
              </a:rPr>
              <a:t>s</a:t>
            </a:r>
            <a:r>
              <a:rPr sz="2850" spc="-322" baseline="38011" dirty="0">
                <a:latin typeface="Times New Roman"/>
                <a:cs typeface="Times New Roman"/>
              </a:rPr>
              <a:t>2</a:t>
            </a:r>
            <a:r>
              <a:rPr sz="2850" spc="30" baseline="38011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19627" y="962913"/>
            <a:ext cx="1257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60" dirty="0">
                <a:latin typeface="Symbol"/>
                <a:cs typeface="Symbol"/>
              </a:rPr>
              <a:t>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7885" y="962913"/>
            <a:ext cx="125730" cy="701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60" dirty="0">
                <a:latin typeface="Symbol"/>
                <a:cs typeface="Symbol"/>
              </a:rPr>
              <a:t>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200" spc="-60" dirty="0">
                <a:latin typeface="Symbol"/>
                <a:cs typeface="Symbol"/>
              </a:rPr>
              <a:t>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99869" y="990853"/>
            <a:ext cx="165100" cy="12700"/>
          </a:xfrm>
          <a:custGeom>
            <a:avLst/>
            <a:gdLst/>
            <a:ahLst/>
            <a:cxnLst/>
            <a:rect l="l" t="t" r="r" b="b"/>
            <a:pathLst>
              <a:path w="165100" h="12700">
                <a:moveTo>
                  <a:pt x="164592" y="0"/>
                </a:moveTo>
                <a:lnTo>
                  <a:pt x="0" y="0"/>
                </a:lnTo>
                <a:lnTo>
                  <a:pt x="0" y="12191"/>
                </a:lnTo>
                <a:lnTo>
                  <a:pt x="164592" y="12191"/>
                </a:lnTo>
                <a:lnTo>
                  <a:pt x="1645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40661" y="990853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0" y="0"/>
                </a:lnTo>
                <a:lnTo>
                  <a:pt x="0" y="12191"/>
                </a:lnTo>
                <a:lnTo>
                  <a:pt x="76200" y="12191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76654" y="1115822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8100" y="0"/>
                </a:moveTo>
                <a:lnTo>
                  <a:pt x="0" y="0"/>
                </a:lnTo>
                <a:lnTo>
                  <a:pt x="0" y="12191"/>
                </a:lnTo>
                <a:lnTo>
                  <a:pt x="38100" y="12191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48151" y="1115821"/>
            <a:ext cx="2959100" cy="12700"/>
          </a:xfrm>
          <a:custGeom>
            <a:avLst/>
            <a:gdLst/>
            <a:ahLst/>
            <a:cxnLst/>
            <a:rect l="l" t="t" r="r" b="b"/>
            <a:pathLst>
              <a:path w="2959100" h="12700">
                <a:moveTo>
                  <a:pt x="24371" y="0"/>
                </a:moveTo>
                <a:lnTo>
                  <a:pt x="12192" y="0"/>
                </a:ln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24371" y="12192"/>
                </a:lnTo>
                <a:lnTo>
                  <a:pt x="24371" y="0"/>
                </a:lnTo>
                <a:close/>
              </a:path>
              <a:path w="2959100" h="12700">
                <a:moveTo>
                  <a:pt x="1091425" y="0"/>
                </a:moveTo>
                <a:lnTo>
                  <a:pt x="1091425" y="0"/>
                </a:lnTo>
                <a:lnTo>
                  <a:pt x="24384" y="0"/>
                </a:lnTo>
                <a:lnTo>
                  <a:pt x="24384" y="12192"/>
                </a:lnTo>
                <a:lnTo>
                  <a:pt x="1091425" y="12192"/>
                </a:lnTo>
                <a:lnTo>
                  <a:pt x="1091425" y="0"/>
                </a:lnTo>
                <a:close/>
              </a:path>
              <a:path w="2959100" h="12700">
                <a:moveTo>
                  <a:pt x="2043925" y="0"/>
                </a:moveTo>
                <a:lnTo>
                  <a:pt x="2031746" y="0"/>
                </a:lnTo>
                <a:lnTo>
                  <a:pt x="1091438" y="0"/>
                </a:lnTo>
                <a:lnTo>
                  <a:pt x="1091438" y="12192"/>
                </a:lnTo>
                <a:lnTo>
                  <a:pt x="2031746" y="12192"/>
                </a:lnTo>
                <a:lnTo>
                  <a:pt x="2043925" y="12192"/>
                </a:lnTo>
                <a:lnTo>
                  <a:pt x="2043925" y="0"/>
                </a:lnTo>
                <a:close/>
              </a:path>
              <a:path w="2959100" h="12700">
                <a:moveTo>
                  <a:pt x="2210358" y="0"/>
                </a:moveTo>
                <a:lnTo>
                  <a:pt x="2043938" y="0"/>
                </a:lnTo>
                <a:lnTo>
                  <a:pt x="2043938" y="12192"/>
                </a:lnTo>
                <a:lnTo>
                  <a:pt x="2210358" y="12192"/>
                </a:lnTo>
                <a:lnTo>
                  <a:pt x="2210358" y="0"/>
                </a:lnTo>
                <a:close/>
              </a:path>
              <a:path w="2959100" h="12700">
                <a:moveTo>
                  <a:pt x="2958719" y="0"/>
                </a:moveTo>
                <a:lnTo>
                  <a:pt x="2222627" y="0"/>
                </a:lnTo>
                <a:lnTo>
                  <a:pt x="2210435" y="0"/>
                </a:lnTo>
                <a:lnTo>
                  <a:pt x="2210435" y="12192"/>
                </a:lnTo>
                <a:lnTo>
                  <a:pt x="2222627" y="12192"/>
                </a:lnTo>
                <a:lnTo>
                  <a:pt x="2958719" y="12192"/>
                </a:lnTo>
                <a:lnTo>
                  <a:pt x="29587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47546" y="1132077"/>
            <a:ext cx="958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47415" y="1141221"/>
            <a:ext cx="958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33927" y="1132077"/>
            <a:ext cx="1657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imes New Roman"/>
                <a:cs typeface="Times New Roman"/>
              </a:rPr>
              <a:t>22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643251" y="1146314"/>
            <a:ext cx="914400" cy="12700"/>
          </a:xfrm>
          <a:custGeom>
            <a:avLst/>
            <a:gdLst/>
            <a:ahLst/>
            <a:cxnLst/>
            <a:rect l="l" t="t" r="r" b="b"/>
            <a:pathLst>
              <a:path w="914400" h="12700">
                <a:moveTo>
                  <a:pt x="914400" y="0"/>
                </a:moveTo>
                <a:lnTo>
                  <a:pt x="697992" y="0"/>
                </a:lnTo>
                <a:lnTo>
                  <a:pt x="685800" y="0"/>
                </a:lnTo>
                <a:lnTo>
                  <a:pt x="0" y="0"/>
                </a:lnTo>
                <a:lnTo>
                  <a:pt x="0" y="12179"/>
                </a:lnTo>
                <a:lnTo>
                  <a:pt x="685800" y="12179"/>
                </a:lnTo>
                <a:lnTo>
                  <a:pt x="697992" y="12179"/>
                </a:lnTo>
                <a:lnTo>
                  <a:pt x="914400" y="12179"/>
                </a:lnTo>
                <a:lnTo>
                  <a:pt x="914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27396" y="1146302"/>
            <a:ext cx="952500" cy="12700"/>
          </a:xfrm>
          <a:custGeom>
            <a:avLst/>
            <a:gdLst/>
            <a:ahLst/>
            <a:cxnLst/>
            <a:rect l="l" t="t" r="r" b="b"/>
            <a:pathLst>
              <a:path w="952500" h="12700">
                <a:moveTo>
                  <a:pt x="952500" y="0"/>
                </a:moveTo>
                <a:lnTo>
                  <a:pt x="0" y="0"/>
                </a:lnTo>
                <a:lnTo>
                  <a:pt x="0" y="12191"/>
                </a:lnTo>
                <a:lnTo>
                  <a:pt x="952500" y="12191"/>
                </a:lnTo>
                <a:lnTo>
                  <a:pt x="95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534413" y="1308861"/>
            <a:ext cx="21463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06475" algn="l"/>
                <a:tab pos="1579245" algn="l"/>
                <a:tab pos="2030730" algn="l"/>
              </a:tabLst>
            </a:pPr>
            <a:r>
              <a:rPr sz="2200" spc="-50" dirty="0">
                <a:latin typeface="Times New Roman"/>
                <a:cs typeface="Times New Roman"/>
              </a:rPr>
              <a:t>2</a:t>
            </a:r>
            <a:r>
              <a:rPr sz="2200" spc="-60" dirty="0">
                <a:latin typeface="Symbol"/>
                <a:cs typeface="Symbol"/>
              </a:rPr>
              <a:t></a:t>
            </a:r>
            <a:r>
              <a:rPr sz="2200" spc="-40" dirty="0">
                <a:latin typeface="Times New Roman"/>
                <a:cs typeface="Times New Roman"/>
              </a:rPr>
              <a:t>s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Times New Roman"/>
                <a:cs typeface="Times New Roman"/>
              </a:rPr>
              <a:t>ct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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40" dirty="0">
                <a:latin typeface="Microsoft Sans Serif"/>
                <a:cs typeface="Microsoft Sans Serif"/>
              </a:rPr>
              <a:t>(</a:t>
            </a:r>
            <a:r>
              <a:rPr sz="2200" spc="-35" dirty="0">
                <a:latin typeface="Times New Roman"/>
                <a:cs typeface="Times New Roman"/>
              </a:rPr>
              <a:t>ct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Microsoft Sans Serif"/>
                <a:cs typeface="Microsoft Sans Serif"/>
              </a:rPr>
              <a:t>)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60" dirty="0">
                <a:latin typeface="Symbol"/>
                <a:cs typeface="Symbol"/>
              </a:rPr>
              <a:t>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Times New Roman"/>
                <a:cs typeface="Times New Roman"/>
              </a:rPr>
              <a:t>s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40" dirty="0">
                <a:latin typeface="Symbol"/>
                <a:cs typeface="Symbol"/>
              </a:rPr>
              <a:t>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14696" y="1308861"/>
            <a:ext cx="9067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ct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27912" y="1660905"/>
            <a:ext cx="5340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u="sng" spc="-127" baseline="3787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</a:t>
            </a:r>
            <a:r>
              <a:rPr sz="3300" spc="-209" baseline="3787" dirty="0">
                <a:latin typeface="Times New Roman"/>
                <a:cs typeface="Times New Roman"/>
              </a:rPr>
              <a:t> </a:t>
            </a:r>
            <a:r>
              <a:rPr sz="1450" spc="-120" dirty="0">
                <a:latin typeface="Times New Roman"/>
                <a:cs typeface="Times New Roman"/>
              </a:rPr>
              <a:t>0</a:t>
            </a:r>
            <a:r>
              <a:rPr sz="1450" spc="-35" dirty="0">
                <a:latin typeface="Times New Roman"/>
                <a:cs typeface="Times New Roman"/>
              </a:rPr>
              <a:t> </a:t>
            </a:r>
            <a:r>
              <a:rPr sz="3300" u="sng" spc="187" baseline="37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1450" spc="-120" dirty="0">
                <a:latin typeface="Times New Roman"/>
                <a:cs typeface="Times New Roman"/>
              </a:rPr>
              <a:t>0</a:t>
            </a:r>
            <a:endParaRPr sz="145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957070" y="2063495"/>
            <a:ext cx="1136015" cy="12700"/>
            <a:chOff x="1957070" y="2063495"/>
            <a:chExt cx="1136015" cy="12700"/>
          </a:xfrm>
        </p:grpSpPr>
        <p:sp>
          <p:nvSpPr>
            <p:cNvPr id="39" name="object 39"/>
            <p:cNvSpPr/>
            <p:nvPr/>
          </p:nvSpPr>
          <p:spPr>
            <a:xfrm>
              <a:off x="1957070" y="2063749"/>
              <a:ext cx="393700" cy="12700"/>
            </a:xfrm>
            <a:custGeom>
              <a:avLst/>
              <a:gdLst/>
              <a:ahLst/>
              <a:cxnLst/>
              <a:rect l="l" t="t" r="r" b="b"/>
              <a:pathLst>
                <a:path w="393700" h="12700">
                  <a:moveTo>
                    <a:pt x="291071" y="0"/>
                  </a:moveTo>
                  <a:lnTo>
                    <a:pt x="291071" y="0"/>
                  </a:lnTo>
                  <a:lnTo>
                    <a:pt x="0" y="0"/>
                  </a:lnTo>
                  <a:lnTo>
                    <a:pt x="0" y="12192"/>
                  </a:lnTo>
                  <a:lnTo>
                    <a:pt x="291071" y="12192"/>
                  </a:lnTo>
                  <a:lnTo>
                    <a:pt x="291071" y="0"/>
                  </a:lnTo>
                  <a:close/>
                </a:path>
                <a:path w="393700" h="12700">
                  <a:moveTo>
                    <a:pt x="316979" y="0"/>
                  </a:moveTo>
                  <a:lnTo>
                    <a:pt x="304800" y="0"/>
                  </a:lnTo>
                  <a:lnTo>
                    <a:pt x="303276" y="0"/>
                  </a:lnTo>
                  <a:lnTo>
                    <a:pt x="291084" y="0"/>
                  </a:lnTo>
                  <a:lnTo>
                    <a:pt x="291084" y="12192"/>
                  </a:lnTo>
                  <a:lnTo>
                    <a:pt x="303276" y="12192"/>
                  </a:lnTo>
                  <a:lnTo>
                    <a:pt x="304800" y="12192"/>
                  </a:lnTo>
                  <a:lnTo>
                    <a:pt x="316979" y="12192"/>
                  </a:lnTo>
                  <a:lnTo>
                    <a:pt x="316979" y="0"/>
                  </a:lnTo>
                  <a:close/>
                </a:path>
                <a:path w="393700" h="12700">
                  <a:moveTo>
                    <a:pt x="355079" y="0"/>
                  </a:moveTo>
                  <a:lnTo>
                    <a:pt x="342900" y="0"/>
                  </a:lnTo>
                  <a:lnTo>
                    <a:pt x="341376" y="0"/>
                  </a:lnTo>
                  <a:lnTo>
                    <a:pt x="329184" y="0"/>
                  </a:lnTo>
                  <a:lnTo>
                    <a:pt x="316992" y="0"/>
                  </a:lnTo>
                  <a:lnTo>
                    <a:pt x="316992" y="12192"/>
                  </a:lnTo>
                  <a:lnTo>
                    <a:pt x="329184" y="12192"/>
                  </a:lnTo>
                  <a:lnTo>
                    <a:pt x="341376" y="12192"/>
                  </a:lnTo>
                  <a:lnTo>
                    <a:pt x="342900" y="12192"/>
                  </a:lnTo>
                  <a:lnTo>
                    <a:pt x="355079" y="12192"/>
                  </a:lnTo>
                  <a:lnTo>
                    <a:pt x="355079" y="0"/>
                  </a:lnTo>
                  <a:close/>
                </a:path>
                <a:path w="393700" h="12700">
                  <a:moveTo>
                    <a:pt x="393179" y="0"/>
                  </a:moveTo>
                  <a:lnTo>
                    <a:pt x="381000" y="0"/>
                  </a:lnTo>
                  <a:lnTo>
                    <a:pt x="355092" y="0"/>
                  </a:lnTo>
                  <a:lnTo>
                    <a:pt x="355092" y="12192"/>
                  </a:lnTo>
                  <a:lnTo>
                    <a:pt x="381000" y="12192"/>
                  </a:lnTo>
                  <a:lnTo>
                    <a:pt x="393179" y="12192"/>
                  </a:lnTo>
                  <a:lnTo>
                    <a:pt x="393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50262" y="2069845"/>
              <a:ext cx="736600" cy="0"/>
            </a:xfrm>
            <a:custGeom>
              <a:avLst/>
              <a:gdLst/>
              <a:ahLst/>
              <a:cxnLst/>
              <a:rect l="l" t="t" r="r" b="b"/>
              <a:pathLst>
                <a:path w="736600">
                  <a:moveTo>
                    <a:pt x="0" y="0"/>
                  </a:moveTo>
                  <a:lnTo>
                    <a:pt x="736473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386838" y="1467891"/>
            <a:ext cx="909955" cy="1047750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80"/>
              </a:spcBef>
              <a:tabLst>
                <a:tab pos="763270" algn="l"/>
              </a:tabLst>
            </a:pPr>
            <a:r>
              <a:rPr sz="2200" spc="-5" dirty="0">
                <a:latin typeface="Times New Roman"/>
                <a:cs typeface="Times New Roman"/>
              </a:rPr>
              <a:t>ct	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324485">
              <a:lnSpc>
                <a:spcPct val="100000"/>
              </a:lnSpc>
              <a:spcBef>
                <a:spcPts val="1385"/>
              </a:spcBef>
            </a:pPr>
            <a:r>
              <a:rPr sz="2200" spc="-335" dirty="0">
                <a:latin typeface="Symbol"/>
                <a:cs typeface="Symbol"/>
              </a:rPr>
              <a:t>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spc="-240" dirty="0">
                <a:latin typeface="Times New Roman"/>
                <a:cs typeface="Times New Roman"/>
              </a:rPr>
              <a:t>s</a:t>
            </a:r>
            <a:r>
              <a:rPr sz="2850" spc="-412" baseline="38011" dirty="0">
                <a:latin typeface="Times New Roman"/>
                <a:cs typeface="Times New Roman"/>
              </a:rPr>
              <a:t>2</a:t>
            </a:r>
            <a:r>
              <a:rPr sz="2850" spc="-75" baseline="38011" dirty="0">
                <a:latin typeface="Times New Roman"/>
                <a:cs typeface="Times New Roman"/>
              </a:rPr>
              <a:t> </a:t>
            </a:r>
            <a:r>
              <a:rPr sz="3300" spc="-7" baseline="-3787" dirty="0">
                <a:latin typeface="Symbol"/>
                <a:cs typeface="Symbol"/>
              </a:rPr>
              <a:t></a:t>
            </a:r>
            <a:endParaRPr sz="3300" baseline="-3787">
              <a:latin typeface="Symbol"/>
              <a:cs typeface="Symbo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121662" y="2100338"/>
            <a:ext cx="953135" cy="12700"/>
          </a:xfrm>
          <a:custGeom>
            <a:avLst/>
            <a:gdLst/>
            <a:ahLst/>
            <a:cxnLst/>
            <a:rect l="l" t="t" r="r" b="b"/>
            <a:pathLst>
              <a:path w="953135" h="12700">
                <a:moveTo>
                  <a:pt x="126479" y="0"/>
                </a:moveTo>
                <a:lnTo>
                  <a:pt x="62484" y="0"/>
                </a:lnTo>
                <a:lnTo>
                  <a:pt x="50292" y="0"/>
                </a:lnTo>
                <a:lnTo>
                  <a:pt x="0" y="0"/>
                </a:lnTo>
                <a:lnTo>
                  <a:pt x="0" y="12179"/>
                </a:lnTo>
                <a:lnTo>
                  <a:pt x="50292" y="12179"/>
                </a:lnTo>
                <a:lnTo>
                  <a:pt x="62484" y="12179"/>
                </a:lnTo>
                <a:lnTo>
                  <a:pt x="126479" y="12179"/>
                </a:lnTo>
                <a:lnTo>
                  <a:pt x="126479" y="0"/>
                </a:lnTo>
                <a:close/>
              </a:path>
              <a:path w="953135" h="12700">
                <a:moveTo>
                  <a:pt x="152387" y="0"/>
                </a:moveTo>
                <a:lnTo>
                  <a:pt x="140208" y="0"/>
                </a:lnTo>
                <a:lnTo>
                  <a:pt x="138684" y="0"/>
                </a:lnTo>
                <a:lnTo>
                  <a:pt x="126492" y="0"/>
                </a:lnTo>
                <a:lnTo>
                  <a:pt x="126492" y="12179"/>
                </a:lnTo>
                <a:lnTo>
                  <a:pt x="138684" y="12179"/>
                </a:lnTo>
                <a:lnTo>
                  <a:pt x="140208" y="12179"/>
                </a:lnTo>
                <a:lnTo>
                  <a:pt x="152387" y="12179"/>
                </a:lnTo>
                <a:lnTo>
                  <a:pt x="152387" y="0"/>
                </a:lnTo>
                <a:close/>
              </a:path>
              <a:path w="953135" h="12700">
                <a:moveTo>
                  <a:pt x="190487" y="0"/>
                </a:moveTo>
                <a:lnTo>
                  <a:pt x="178308" y="0"/>
                </a:lnTo>
                <a:lnTo>
                  <a:pt x="176784" y="0"/>
                </a:lnTo>
                <a:lnTo>
                  <a:pt x="164592" y="0"/>
                </a:lnTo>
                <a:lnTo>
                  <a:pt x="152400" y="0"/>
                </a:lnTo>
                <a:lnTo>
                  <a:pt x="152400" y="12179"/>
                </a:lnTo>
                <a:lnTo>
                  <a:pt x="164592" y="12179"/>
                </a:lnTo>
                <a:lnTo>
                  <a:pt x="176784" y="12179"/>
                </a:lnTo>
                <a:lnTo>
                  <a:pt x="178308" y="12179"/>
                </a:lnTo>
                <a:lnTo>
                  <a:pt x="190487" y="12179"/>
                </a:lnTo>
                <a:lnTo>
                  <a:pt x="190487" y="0"/>
                </a:lnTo>
                <a:close/>
              </a:path>
              <a:path w="953135" h="12700">
                <a:moveTo>
                  <a:pt x="228587" y="0"/>
                </a:moveTo>
                <a:lnTo>
                  <a:pt x="216408" y="0"/>
                </a:lnTo>
                <a:lnTo>
                  <a:pt x="190500" y="0"/>
                </a:lnTo>
                <a:lnTo>
                  <a:pt x="190500" y="12179"/>
                </a:lnTo>
                <a:lnTo>
                  <a:pt x="216408" y="12179"/>
                </a:lnTo>
                <a:lnTo>
                  <a:pt x="228587" y="12179"/>
                </a:lnTo>
                <a:lnTo>
                  <a:pt x="228587" y="0"/>
                </a:lnTo>
                <a:close/>
              </a:path>
              <a:path w="953135" h="12700">
                <a:moveTo>
                  <a:pt x="381304" y="0"/>
                </a:moveTo>
                <a:lnTo>
                  <a:pt x="228600" y="0"/>
                </a:lnTo>
                <a:lnTo>
                  <a:pt x="228600" y="12179"/>
                </a:lnTo>
                <a:lnTo>
                  <a:pt x="381304" y="12179"/>
                </a:lnTo>
                <a:lnTo>
                  <a:pt x="381304" y="0"/>
                </a:lnTo>
                <a:close/>
              </a:path>
              <a:path w="953135" h="12700">
                <a:moveTo>
                  <a:pt x="533768" y="0"/>
                </a:moveTo>
                <a:lnTo>
                  <a:pt x="521589" y="0"/>
                </a:lnTo>
                <a:lnTo>
                  <a:pt x="393573" y="0"/>
                </a:lnTo>
                <a:lnTo>
                  <a:pt x="381381" y="0"/>
                </a:lnTo>
                <a:lnTo>
                  <a:pt x="381381" y="12179"/>
                </a:lnTo>
                <a:lnTo>
                  <a:pt x="393573" y="12179"/>
                </a:lnTo>
                <a:lnTo>
                  <a:pt x="521589" y="12179"/>
                </a:lnTo>
                <a:lnTo>
                  <a:pt x="533768" y="12179"/>
                </a:lnTo>
                <a:lnTo>
                  <a:pt x="533768" y="0"/>
                </a:lnTo>
                <a:close/>
              </a:path>
              <a:path w="953135" h="12700">
                <a:moveTo>
                  <a:pt x="672452" y="0"/>
                </a:moveTo>
                <a:lnTo>
                  <a:pt x="660273" y="0"/>
                </a:lnTo>
                <a:lnTo>
                  <a:pt x="533781" y="0"/>
                </a:lnTo>
                <a:lnTo>
                  <a:pt x="533781" y="12179"/>
                </a:lnTo>
                <a:lnTo>
                  <a:pt x="660273" y="12179"/>
                </a:lnTo>
                <a:lnTo>
                  <a:pt x="672452" y="12179"/>
                </a:lnTo>
                <a:lnTo>
                  <a:pt x="672452" y="0"/>
                </a:lnTo>
                <a:close/>
              </a:path>
              <a:path w="953135" h="12700">
                <a:moveTo>
                  <a:pt x="952881" y="0"/>
                </a:moveTo>
                <a:lnTo>
                  <a:pt x="812673" y="0"/>
                </a:lnTo>
                <a:lnTo>
                  <a:pt x="800481" y="0"/>
                </a:lnTo>
                <a:lnTo>
                  <a:pt x="672465" y="0"/>
                </a:lnTo>
                <a:lnTo>
                  <a:pt x="672465" y="12179"/>
                </a:lnTo>
                <a:lnTo>
                  <a:pt x="800481" y="12179"/>
                </a:lnTo>
                <a:lnTo>
                  <a:pt x="812673" y="12179"/>
                </a:lnTo>
                <a:lnTo>
                  <a:pt x="952881" y="12179"/>
                </a:lnTo>
                <a:lnTo>
                  <a:pt x="9528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71500" y="2173350"/>
            <a:ext cx="2065020" cy="850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600200" algn="l"/>
              </a:tabLst>
            </a:pPr>
            <a:r>
              <a:rPr sz="2200" spc="-10" dirty="0">
                <a:latin typeface="Times New Roman"/>
                <a:cs typeface="Times New Roman"/>
              </a:rPr>
              <a:t>B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10" dirty="0">
                <a:latin typeface="Times New Roman"/>
                <a:cs typeface="Times New Roman"/>
              </a:rPr>
              <a:t>s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2</a:t>
            </a:r>
            <a:r>
              <a:rPr sz="2200" spc="-15" dirty="0">
                <a:latin typeface="Symbol"/>
                <a:cs typeface="Symbol"/>
              </a:rPr>
              <a:t></a:t>
            </a:r>
            <a:r>
              <a:rPr sz="2200" spc="-5" dirty="0">
                <a:latin typeface="Times New Roman"/>
                <a:cs typeface="Times New Roman"/>
              </a:rPr>
              <a:t>s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3300" spc="-292" baseline="3787" dirty="0">
                <a:latin typeface="Microsoft Sans Serif"/>
                <a:cs typeface="Microsoft Sans Serif"/>
              </a:rPr>
              <a:t>(</a:t>
            </a:r>
            <a:r>
              <a:rPr sz="3300" spc="-330" baseline="3787" dirty="0">
                <a:latin typeface="Times New Roman"/>
                <a:cs typeface="Times New Roman"/>
              </a:rPr>
              <a:t>ct</a:t>
            </a:r>
            <a:r>
              <a:rPr sz="3300" spc="-157" baseline="3787" dirty="0">
                <a:latin typeface="Times New Roman"/>
                <a:cs typeface="Times New Roman"/>
              </a:rPr>
              <a:t> </a:t>
            </a:r>
            <a:r>
              <a:rPr sz="3300" spc="-284" baseline="3787" dirty="0">
                <a:latin typeface="Microsoft Sans Serif"/>
                <a:cs typeface="Microsoft Sans Serif"/>
              </a:rPr>
              <a:t>)</a:t>
            </a:r>
            <a:r>
              <a:rPr sz="2850" spc="-412" baseline="42397" dirty="0">
                <a:latin typeface="Times New Roman"/>
                <a:cs typeface="Times New Roman"/>
              </a:rPr>
              <a:t>2</a:t>
            </a:r>
            <a:endParaRPr sz="2850" baseline="42397">
              <a:latin typeface="Times New Roman"/>
              <a:cs typeface="Times New Roman"/>
            </a:endParaRPr>
          </a:p>
          <a:p>
            <a:pPr marL="215900">
              <a:lnSpc>
                <a:spcPct val="100000"/>
              </a:lnSpc>
              <a:spcBef>
                <a:spcPts val="1695"/>
              </a:spcBef>
            </a:pPr>
            <a:r>
              <a:rPr sz="1800" spc="-5" dirty="0">
                <a:latin typeface="Microsoft Sans Serif"/>
                <a:cs typeface="Microsoft Sans Serif"/>
              </a:rPr>
              <a:t>Note: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88560" y="3215767"/>
            <a:ext cx="2660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200" dirty="0">
                <a:latin typeface="Symbol"/>
                <a:cs typeface="Symbol"/>
              </a:rPr>
              <a:t></a:t>
            </a:r>
            <a:r>
              <a:rPr sz="2150" spc="-170" dirty="0">
                <a:latin typeface="Times New Roman"/>
                <a:cs typeface="Times New Roman"/>
              </a:rPr>
              <a:t>1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299970" y="3144647"/>
            <a:ext cx="939165" cy="0"/>
          </a:xfrm>
          <a:custGeom>
            <a:avLst/>
            <a:gdLst/>
            <a:ahLst/>
            <a:cxnLst/>
            <a:rect l="l" t="t" r="r" b="b"/>
            <a:pathLst>
              <a:path w="939164">
                <a:moveTo>
                  <a:pt x="0" y="0"/>
                </a:moveTo>
                <a:lnTo>
                  <a:pt x="939165" y="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90370" y="3516515"/>
            <a:ext cx="1562735" cy="12700"/>
          </a:xfrm>
          <a:custGeom>
            <a:avLst/>
            <a:gdLst/>
            <a:ahLst/>
            <a:cxnLst/>
            <a:rect l="l" t="t" r="r" b="b"/>
            <a:pathLst>
              <a:path w="1562735" h="12700">
                <a:moveTo>
                  <a:pt x="24371" y="0"/>
                </a:moveTo>
                <a:lnTo>
                  <a:pt x="0" y="0"/>
                </a:lnTo>
                <a:lnTo>
                  <a:pt x="0" y="12179"/>
                </a:lnTo>
                <a:lnTo>
                  <a:pt x="24371" y="12179"/>
                </a:lnTo>
                <a:lnTo>
                  <a:pt x="24371" y="0"/>
                </a:lnTo>
                <a:close/>
              </a:path>
              <a:path w="1562735" h="12700">
                <a:moveTo>
                  <a:pt x="278879" y="0"/>
                </a:moveTo>
                <a:lnTo>
                  <a:pt x="278879" y="0"/>
                </a:lnTo>
                <a:lnTo>
                  <a:pt x="24384" y="0"/>
                </a:lnTo>
                <a:lnTo>
                  <a:pt x="24384" y="12179"/>
                </a:lnTo>
                <a:lnTo>
                  <a:pt x="278879" y="12179"/>
                </a:lnTo>
                <a:lnTo>
                  <a:pt x="278879" y="0"/>
                </a:lnTo>
                <a:close/>
              </a:path>
              <a:path w="1562735" h="12700">
                <a:moveTo>
                  <a:pt x="316979" y="0"/>
                </a:moveTo>
                <a:lnTo>
                  <a:pt x="304800" y="0"/>
                </a:lnTo>
                <a:lnTo>
                  <a:pt x="278892" y="0"/>
                </a:lnTo>
                <a:lnTo>
                  <a:pt x="278892" y="12179"/>
                </a:lnTo>
                <a:lnTo>
                  <a:pt x="304800" y="12179"/>
                </a:lnTo>
                <a:lnTo>
                  <a:pt x="316979" y="12179"/>
                </a:lnTo>
                <a:lnTo>
                  <a:pt x="316979" y="0"/>
                </a:lnTo>
                <a:close/>
              </a:path>
              <a:path w="1562735" h="12700">
                <a:moveTo>
                  <a:pt x="557771" y="0"/>
                </a:moveTo>
                <a:lnTo>
                  <a:pt x="557771" y="0"/>
                </a:lnTo>
                <a:lnTo>
                  <a:pt x="316992" y="0"/>
                </a:lnTo>
                <a:lnTo>
                  <a:pt x="316992" y="12179"/>
                </a:lnTo>
                <a:lnTo>
                  <a:pt x="557771" y="12179"/>
                </a:lnTo>
                <a:lnTo>
                  <a:pt x="557771" y="0"/>
                </a:lnTo>
                <a:close/>
              </a:path>
              <a:path w="1562735" h="12700">
                <a:moveTo>
                  <a:pt x="583679" y="0"/>
                </a:moveTo>
                <a:lnTo>
                  <a:pt x="571500" y="0"/>
                </a:lnTo>
                <a:lnTo>
                  <a:pt x="569976" y="0"/>
                </a:lnTo>
                <a:lnTo>
                  <a:pt x="557784" y="0"/>
                </a:lnTo>
                <a:lnTo>
                  <a:pt x="557784" y="12179"/>
                </a:lnTo>
                <a:lnTo>
                  <a:pt x="569976" y="12179"/>
                </a:lnTo>
                <a:lnTo>
                  <a:pt x="571500" y="12179"/>
                </a:lnTo>
                <a:lnTo>
                  <a:pt x="583679" y="12179"/>
                </a:lnTo>
                <a:lnTo>
                  <a:pt x="583679" y="0"/>
                </a:lnTo>
                <a:close/>
              </a:path>
              <a:path w="1562735" h="12700">
                <a:moveTo>
                  <a:pt x="621779" y="0"/>
                </a:moveTo>
                <a:lnTo>
                  <a:pt x="609600" y="0"/>
                </a:lnTo>
                <a:lnTo>
                  <a:pt x="608076" y="0"/>
                </a:lnTo>
                <a:lnTo>
                  <a:pt x="595884" y="0"/>
                </a:lnTo>
                <a:lnTo>
                  <a:pt x="583692" y="0"/>
                </a:lnTo>
                <a:lnTo>
                  <a:pt x="583692" y="12179"/>
                </a:lnTo>
                <a:lnTo>
                  <a:pt x="595884" y="12179"/>
                </a:lnTo>
                <a:lnTo>
                  <a:pt x="608076" y="12179"/>
                </a:lnTo>
                <a:lnTo>
                  <a:pt x="609600" y="12179"/>
                </a:lnTo>
                <a:lnTo>
                  <a:pt x="621779" y="12179"/>
                </a:lnTo>
                <a:lnTo>
                  <a:pt x="621779" y="0"/>
                </a:lnTo>
                <a:close/>
              </a:path>
              <a:path w="1562735" h="12700">
                <a:moveTo>
                  <a:pt x="659879" y="0"/>
                </a:moveTo>
                <a:lnTo>
                  <a:pt x="647700" y="0"/>
                </a:lnTo>
                <a:lnTo>
                  <a:pt x="621792" y="0"/>
                </a:lnTo>
                <a:lnTo>
                  <a:pt x="621792" y="12179"/>
                </a:lnTo>
                <a:lnTo>
                  <a:pt x="647700" y="12179"/>
                </a:lnTo>
                <a:lnTo>
                  <a:pt x="659879" y="12179"/>
                </a:lnTo>
                <a:lnTo>
                  <a:pt x="659879" y="0"/>
                </a:lnTo>
                <a:close/>
              </a:path>
              <a:path w="1562735" h="12700">
                <a:moveTo>
                  <a:pt x="1320088" y="0"/>
                </a:moveTo>
                <a:lnTo>
                  <a:pt x="659892" y="0"/>
                </a:lnTo>
                <a:lnTo>
                  <a:pt x="659892" y="12179"/>
                </a:lnTo>
                <a:lnTo>
                  <a:pt x="1320088" y="12179"/>
                </a:lnTo>
                <a:lnTo>
                  <a:pt x="1320088" y="0"/>
                </a:lnTo>
                <a:close/>
              </a:path>
              <a:path w="1562735" h="12700">
                <a:moveTo>
                  <a:pt x="1332344" y="0"/>
                </a:moveTo>
                <a:lnTo>
                  <a:pt x="1320165" y="0"/>
                </a:lnTo>
                <a:lnTo>
                  <a:pt x="1320165" y="12179"/>
                </a:lnTo>
                <a:lnTo>
                  <a:pt x="1332344" y="12179"/>
                </a:lnTo>
                <a:lnTo>
                  <a:pt x="1332344" y="0"/>
                </a:lnTo>
                <a:close/>
              </a:path>
              <a:path w="1562735" h="12700">
                <a:moveTo>
                  <a:pt x="1408544" y="0"/>
                </a:moveTo>
                <a:lnTo>
                  <a:pt x="1396365" y="0"/>
                </a:lnTo>
                <a:lnTo>
                  <a:pt x="1384173" y="0"/>
                </a:lnTo>
                <a:lnTo>
                  <a:pt x="1332357" y="0"/>
                </a:lnTo>
                <a:lnTo>
                  <a:pt x="1332357" y="12179"/>
                </a:lnTo>
                <a:lnTo>
                  <a:pt x="1384173" y="12179"/>
                </a:lnTo>
                <a:lnTo>
                  <a:pt x="1396365" y="12179"/>
                </a:lnTo>
                <a:lnTo>
                  <a:pt x="1408544" y="12179"/>
                </a:lnTo>
                <a:lnTo>
                  <a:pt x="1408544" y="0"/>
                </a:lnTo>
                <a:close/>
              </a:path>
              <a:path w="1562735" h="12700">
                <a:moveTo>
                  <a:pt x="1460360" y="0"/>
                </a:moveTo>
                <a:lnTo>
                  <a:pt x="1448181" y="0"/>
                </a:lnTo>
                <a:lnTo>
                  <a:pt x="1408557" y="0"/>
                </a:lnTo>
                <a:lnTo>
                  <a:pt x="1408557" y="12179"/>
                </a:lnTo>
                <a:lnTo>
                  <a:pt x="1448181" y="12179"/>
                </a:lnTo>
                <a:lnTo>
                  <a:pt x="1460360" y="12179"/>
                </a:lnTo>
                <a:lnTo>
                  <a:pt x="1460360" y="0"/>
                </a:lnTo>
                <a:close/>
              </a:path>
              <a:path w="1562735" h="12700">
                <a:moveTo>
                  <a:pt x="1560944" y="0"/>
                </a:moveTo>
                <a:lnTo>
                  <a:pt x="1548765" y="0"/>
                </a:lnTo>
                <a:lnTo>
                  <a:pt x="1472565" y="0"/>
                </a:lnTo>
                <a:lnTo>
                  <a:pt x="1460373" y="0"/>
                </a:lnTo>
                <a:lnTo>
                  <a:pt x="1460373" y="12179"/>
                </a:lnTo>
                <a:lnTo>
                  <a:pt x="1472565" y="12179"/>
                </a:lnTo>
                <a:lnTo>
                  <a:pt x="1548765" y="12179"/>
                </a:lnTo>
                <a:lnTo>
                  <a:pt x="1560944" y="12179"/>
                </a:lnTo>
                <a:lnTo>
                  <a:pt x="1560944" y="0"/>
                </a:lnTo>
                <a:close/>
              </a:path>
              <a:path w="1562735" h="12700">
                <a:moveTo>
                  <a:pt x="1562481" y="0"/>
                </a:moveTo>
                <a:lnTo>
                  <a:pt x="1560957" y="0"/>
                </a:lnTo>
                <a:lnTo>
                  <a:pt x="1560957" y="12179"/>
                </a:lnTo>
                <a:lnTo>
                  <a:pt x="1562481" y="12179"/>
                </a:lnTo>
                <a:lnTo>
                  <a:pt x="1562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138224" y="3157854"/>
            <a:ext cx="2121535" cy="925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160145" algn="l"/>
              </a:tabLst>
            </a:pPr>
            <a:r>
              <a:rPr sz="3300" spc="-75" baseline="-13888" dirty="0">
                <a:latin typeface="Times New Roman"/>
                <a:cs typeface="Times New Roman"/>
              </a:rPr>
              <a:t>D</a:t>
            </a:r>
            <a:r>
              <a:rPr sz="3300" spc="-7" baseline="-13888" dirty="0">
                <a:latin typeface="Times New Roman"/>
                <a:cs typeface="Times New Roman"/>
              </a:rPr>
              <a:t> </a:t>
            </a:r>
            <a:r>
              <a:rPr sz="3300" spc="-60" baseline="-13888" dirty="0">
                <a:latin typeface="Symbol"/>
                <a:cs typeface="Symbol"/>
              </a:rPr>
              <a:t></a:t>
            </a:r>
            <a:r>
              <a:rPr sz="3300" spc="187" baseline="-13888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ct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185" dirty="0">
                <a:latin typeface="Microsoft Sans Serif"/>
                <a:cs typeface="Microsoft Sans Serif"/>
              </a:rPr>
              <a:t>(</a:t>
            </a:r>
            <a:r>
              <a:rPr sz="2200" spc="-240" dirty="0">
                <a:latin typeface="Times New Roman"/>
                <a:cs typeface="Times New Roman"/>
              </a:rPr>
              <a:t>c</a:t>
            </a:r>
            <a:r>
              <a:rPr sz="2200" spc="-155" dirty="0">
                <a:latin typeface="Times New Roman"/>
                <a:cs typeface="Times New Roman"/>
              </a:rPr>
              <a:t>t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175" dirty="0">
                <a:latin typeface="Microsoft Sans Serif"/>
                <a:cs typeface="Microsoft Sans Serif"/>
              </a:rPr>
              <a:t>)</a:t>
            </a:r>
            <a:r>
              <a:rPr sz="2850" spc="-367" baseline="38011" dirty="0">
                <a:latin typeface="Times New Roman"/>
                <a:cs typeface="Times New Roman"/>
              </a:rPr>
              <a:t>2</a:t>
            </a:r>
            <a:r>
              <a:rPr sz="2850" baseline="38011" dirty="0">
                <a:latin typeface="Times New Roman"/>
                <a:cs typeface="Times New Roman"/>
              </a:rPr>
              <a:t> </a:t>
            </a:r>
            <a:r>
              <a:rPr sz="2850" spc="-22" baseline="38011" dirty="0">
                <a:latin typeface="Times New Roman"/>
                <a:cs typeface="Times New Roman"/>
              </a:rPr>
              <a:t> </a:t>
            </a:r>
            <a:r>
              <a:rPr sz="2200" spc="-300" dirty="0">
                <a:latin typeface="Symbol"/>
                <a:cs typeface="Symbol"/>
              </a:rPr>
              <a:t>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215" dirty="0">
                <a:latin typeface="Times New Roman"/>
                <a:cs typeface="Times New Roman"/>
              </a:rPr>
              <a:t>s</a:t>
            </a:r>
            <a:r>
              <a:rPr sz="2850" spc="-367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  <a:p>
            <a:pPr marL="113030">
              <a:lnSpc>
                <a:spcPct val="100000"/>
              </a:lnSpc>
              <a:spcBef>
                <a:spcPts val="1814"/>
              </a:spcBef>
            </a:pPr>
            <a:r>
              <a:rPr sz="2200" spc="-170" dirty="0">
                <a:latin typeface="Symbol"/>
                <a:cs typeface="Symbol"/>
              </a:rPr>
              <a:t>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336671" y="3071647"/>
            <a:ext cx="1085215" cy="1010919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35"/>
              </a:spcBef>
              <a:tabLst>
                <a:tab pos="804545" algn="l"/>
              </a:tabLst>
            </a:pP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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3225" spc="-270" baseline="3875" dirty="0">
                <a:latin typeface="Symbol"/>
                <a:cs typeface="Symbol"/>
              </a:rPr>
              <a:t></a:t>
            </a:r>
            <a:r>
              <a:rPr sz="2700" spc="-270" baseline="43209" dirty="0">
                <a:latin typeface="Times New Roman"/>
                <a:cs typeface="Times New Roman"/>
              </a:rPr>
              <a:t>2</a:t>
            </a:r>
            <a:endParaRPr sz="2700" baseline="43209">
              <a:latin typeface="Times New Roman"/>
              <a:cs typeface="Times New Roman"/>
            </a:endParaRPr>
          </a:p>
          <a:p>
            <a:pPr marL="86360">
              <a:lnSpc>
                <a:spcPct val="100000"/>
              </a:lnSpc>
              <a:spcBef>
                <a:spcPts val="1240"/>
              </a:spcBef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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159254" y="3461130"/>
            <a:ext cx="375285" cy="631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239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2390"/>
              </a:lnSpc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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22596" y="3160902"/>
            <a:ext cx="1468120" cy="93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4065">
              <a:lnSpc>
                <a:spcPct val="100000"/>
              </a:lnSpc>
              <a:spcBef>
                <a:spcPts val="95"/>
              </a:spcBef>
            </a:pPr>
            <a:r>
              <a:rPr sz="3300" spc="-7" baseline="-13888" dirty="0">
                <a:latin typeface="Symbol"/>
                <a:cs typeface="Symbol"/>
              </a:rPr>
              <a:t></a:t>
            </a:r>
            <a:r>
              <a:rPr sz="3300" spc="-60" baseline="-13888" dirty="0">
                <a:latin typeface="Times New Roman"/>
                <a:cs typeface="Times New Roman"/>
              </a:rPr>
              <a:t> </a:t>
            </a:r>
            <a:r>
              <a:rPr sz="3300" spc="-7" baseline="-13888" dirty="0">
                <a:latin typeface="Symbol"/>
                <a:cs typeface="Symbol"/>
              </a:rPr>
              <a:t></a:t>
            </a:r>
            <a:r>
              <a:rPr sz="3300" spc="-44" baseline="-13888" dirty="0">
                <a:latin typeface="Times New Roman"/>
                <a:cs typeface="Times New Roman"/>
              </a:rPr>
              <a:t> </a:t>
            </a:r>
            <a:r>
              <a:rPr sz="2200" u="sng" spc="-11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ct</a:t>
            </a:r>
            <a:endParaRPr sz="2200">
              <a:latin typeface="Times New Roman"/>
              <a:cs typeface="Times New Roman"/>
            </a:endParaRPr>
          </a:p>
          <a:p>
            <a:pPr marL="786130">
              <a:lnSpc>
                <a:spcPts val="2080"/>
              </a:lnSpc>
              <a:spcBef>
                <a:spcPts val="45"/>
              </a:spcBef>
            </a:pPr>
            <a:r>
              <a:rPr sz="1950" dirty="0">
                <a:latin typeface="Times New Roman"/>
                <a:cs typeface="Times New Roman"/>
              </a:rPr>
              <a:t>s</a:t>
            </a:r>
            <a:endParaRPr sz="1950">
              <a:latin typeface="Times New Roman"/>
              <a:cs typeface="Times New Roman"/>
            </a:endParaRPr>
          </a:p>
          <a:p>
            <a:pPr marL="38100">
              <a:lnSpc>
                <a:spcPts val="2380"/>
              </a:lnSpc>
              <a:tabLst>
                <a:tab pos="679450" algn="l"/>
              </a:tabLst>
            </a:pPr>
            <a:r>
              <a:rPr sz="3300" baseline="2525" dirty="0">
                <a:latin typeface="Times New Roman"/>
                <a:cs typeface="Times New Roman"/>
              </a:rPr>
              <a:t>2</a:t>
            </a:r>
            <a:r>
              <a:rPr sz="3300" baseline="2525" dirty="0">
                <a:latin typeface="Symbol"/>
                <a:cs typeface="Symbol"/>
              </a:rPr>
              <a:t></a:t>
            </a:r>
            <a:r>
              <a:rPr sz="3300" baseline="2525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34338" y="4032884"/>
            <a:ext cx="27152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220470" algn="l"/>
                <a:tab pos="2362200" algn="l"/>
              </a:tabLst>
            </a:pPr>
            <a:r>
              <a:rPr sz="2100" spc="-85" dirty="0">
                <a:latin typeface="Microsoft Sans Serif"/>
                <a:cs typeface="Microsoft Sans Serif"/>
              </a:rPr>
              <a:t>ln</a:t>
            </a:r>
            <a:r>
              <a:rPr sz="2100" spc="-30" dirty="0">
                <a:latin typeface="Microsoft Sans Serif"/>
                <a:cs typeface="Microsoft Sans Serif"/>
              </a:rPr>
              <a:t> </a:t>
            </a:r>
            <a:r>
              <a:rPr sz="2100" spc="-155" dirty="0">
                <a:latin typeface="Times New Roman"/>
                <a:cs typeface="Times New Roman"/>
              </a:rPr>
              <a:t>D</a:t>
            </a:r>
            <a:r>
              <a:rPr sz="2100" spc="20" dirty="0">
                <a:latin typeface="Times New Roman"/>
                <a:cs typeface="Times New Roman"/>
              </a:rPr>
              <a:t> </a:t>
            </a:r>
            <a:r>
              <a:rPr sz="2100" spc="-110" dirty="0">
                <a:latin typeface="Symbol"/>
                <a:cs typeface="Symbol"/>
              </a:rPr>
              <a:t></a:t>
            </a:r>
            <a:r>
              <a:rPr sz="2100" spc="-110" dirty="0">
                <a:latin typeface="Times New Roman"/>
                <a:cs typeface="Times New Roman"/>
              </a:rPr>
              <a:t>	</a:t>
            </a:r>
            <a:r>
              <a:rPr sz="2100" spc="-70" dirty="0">
                <a:latin typeface="Microsoft Sans Serif"/>
                <a:cs typeface="Microsoft Sans Serif"/>
              </a:rPr>
              <a:t>ln</a:t>
            </a:r>
            <a:r>
              <a:rPr sz="2100" spc="-25" dirty="0">
                <a:latin typeface="Microsoft Sans Serif"/>
                <a:cs typeface="Microsoft Sans Serif"/>
              </a:rPr>
              <a:t> </a:t>
            </a:r>
            <a:r>
              <a:rPr sz="2100" spc="-110" dirty="0">
                <a:latin typeface="Times New Roman"/>
                <a:cs typeface="Times New Roman"/>
              </a:rPr>
              <a:t>D</a:t>
            </a:r>
            <a:r>
              <a:rPr sz="2100" spc="25" dirty="0">
                <a:latin typeface="Times New Roman"/>
                <a:cs typeface="Times New Roman"/>
              </a:rPr>
              <a:t> </a:t>
            </a:r>
            <a:r>
              <a:rPr sz="2100" spc="-90" dirty="0">
                <a:latin typeface="Symbol"/>
                <a:cs typeface="Symbol"/>
              </a:rPr>
              <a:t></a:t>
            </a:r>
            <a:r>
              <a:rPr sz="2100" spc="-90" dirty="0">
                <a:latin typeface="Times New Roman"/>
                <a:cs typeface="Times New Roman"/>
              </a:rPr>
              <a:t>	</a:t>
            </a:r>
            <a:r>
              <a:rPr sz="2400" spc="-7" baseline="-12152" dirty="0">
                <a:latin typeface="Symbol"/>
                <a:cs typeface="Symbol"/>
              </a:rPr>
              <a:t></a:t>
            </a:r>
            <a:r>
              <a:rPr sz="1350" spc="-5" dirty="0">
                <a:latin typeface="Times New Roman"/>
                <a:cs typeface="Times New Roman"/>
              </a:rPr>
              <a:t>1</a:t>
            </a:r>
            <a:r>
              <a:rPr sz="1350" spc="-4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194172" y="4032884"/>
            <a:ext cx="1282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Symbol"/>
                <a:cs typeface="Symbol"/>
              </a:rPr>
              <a:t>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19504" y="4204093"/>
            <a:ext cx="216535" cy="12700"/>
          </a:xfrm>
          <a:custGeom>
            <a:avLst/>
            <a:gdLst/>
            <a:ahLst/>
            <a:cxnLst/>
            <a:rect l="l" t="t" r="r" b="b"/>
            <a:pathLst>
              <a:path w="216534" h="12700">
                <a:moveTo>
                  <a:pt x="216357" y="0"/>
                </a:moveTo>
                <a:lnTo>
                  <a:pt x="216357" y="0"/>
                </a:lnTo>
                <a:lnTo>
                  <a:pt x="0" y="0"/>
                </a:lnTo>
                <a:lnTo>
                  <a:pt x="0" y="12179"/>
                </a:lnTo>
                <a:lnTo>
                  <a:pt x="216357" y="12179"/>
                </a:lnTo>
                <a:lnTo>
                  <a:pt x="2163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171954" y="4204093"/>
            <a:ext cx="114300" cy="12700"/>
          </a:xfrm>
          <a:custGeom>
            <a:avLst/>
            <a:gdLst/>
            <a:ahLst/>
            <a:cxnLst/>
            <a:rect l="l" t="t" r="r" b="b"/>
            <a:pathLst>
              <a:path w="114300" h="12700">
                <a:moveTo>
                  <a:pt x="102095" y="0"/>
                </a:moveTo>
                <a:lnTo>
                  <a:pt x="89916" y="0"/>
                </a:lnTo>
                <a:lnTo>
                  <a:pt x="88392" y="0"/>
                </a:lnTo>
                <a:lnTo>
                  <a:pt x="76200" y="0"/>
                </a:lnTo>
                <a:lnTo>
                  <a:pt x="0" y="0"/>
                </a:lnTo>
                <a:lnTo>
                  <a:pt x="0" y="12179"/>
                </a:lnTo>
                <a:lnTo>
                  <a:pt x="76200" y="12179"/>
                </a:lnTo>
                <a:lnTo>
                  <a:pt x="88392" y="12179"/>
                </a:lnTo>
                <a:lnTo>
                  <a:pt x="89916" y="12179"/>
                </a:lnTo>
                <a:lnTo>
                  <a:pt x="102095" y="12179"/>
                </a:lnTo>
                <a:lnTo>
                  <a:pt x="102095" y="0"/>
                </a:lnTo>
                <a:close/>
              </a:path>
              <a:path w="114300" h="12700">
                <a:moveTo>
                  <a:pt x="114300" y="0"/>
                </a:moveTo>
                <a:lnTo>
                  <a:pt x="102108" y="0"/>
                </a:lnTo>
                <a:lnTo>
                  <a:pt x="102108" y="12179"/>
                </a:lnTo>
                <a:lnTo>
                  <a:pt x="114300" y="12179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38070" y="4204093"/>
            <a:ext cx="305435" cy="12700"/>
          </a:xfrm>
          <a:custGeom>
            <a:avLst/>
            <a:gdLst/>
            <a:ahLst/>
            <a:cxnLst/>
            <a:rect l="l" t="t" r="r" b="b"/>
            <a:pathLst>
              <a:path w="305435" h="12700">
                <a:moveTo>
                  <a:pt x="164896" y="0"/>
                </a:moveTo>
                <a:lnTo>
                  <a:pt x="0" y="0"/>
                </a:lnTo>
                <a:lnTo>
                  <a:pt x="0" y="12179"/>
                </a:lnTo>
                <a:lnTo>
                  <a:pt x="164896" y="12179"/>
                </a:lnTo>
                <a:lnTo>
                  <a:pt x="164896" y="0"/>
                </a:lnTo>
                <a:close/>
              </a:path>
              <a:path w="305435" h="12700">
                <a:moveTo>
                  <a:pt x="305181" y="0"/>
                </a:moveTo>
                <a:lnTo>
                  <a:pt x="177165" y="0"/>
                </a:lnTo>
                <a:lnTo>
                  <a:pt x="164973" y="0"/>
                </a:lnTo>
                <a:lnTo>
                  <a:pt x="164973" y="12179"/>
                </a:lnTo>
                <a:lnTo>
                  <a:pt x="177165" y="12179"/>
                </a:lnTo>
                <a:lnTo>
                  <a:pt x="305181" y="12179"/>
                </a:lnTo>
                <a:lnTo>
                  <a:pt x="305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67151" y="4204080"/>
            <a:ext cx="127000" cy="1270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126491" y="0"/>
                </a:moveTo>
                <a:lnTo>
                  <a:pt x="0" y="0"/>
                </a:lnTo>
                <a:lnTo>
                  <a:pt x="0" y="12191"/>
                </a:lnTo>
                <a:lnTo>
                  <a:pt x="126491" y="12191"/>
                </a:lnTo>
                <a:lnTo>
                  <a:pt x="1264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57651" y="4204093"/>
            <a:ext cx="190500" cy="12700"/>
          </a:xfrm>
          <a:custGeom>
            <a:avLst/>
            <a:gdLst/>
            <a:ahLst/>
            <a:cxnLst/>
            <a:rect l="l" t="t" r="r" b="b"/>
            <a:pathLst>
              <a:path w="190500" h="12700">
                <a:moveTo>
                  <a:pt x="24371" y="0"/>
                </a:moveTo>
                <a:lnTo>
                  <a:pt x="12192" y="0"/>
                </a:lnTo>
                <a:lnTo>
                  <a:pt x="0" y="0"/>
                </a:lnTo>
                <a:lnTo>
                  <a:pt x="0" y="12179"/>
                </a:lnTo>
                <a:lnTo>
                  <a:pt x="12192" y="12179"/>
                </a:lnTo>
                <a:lnTo>
                  <a:pt x="24371" y="12179"/>
                </a:lnTo>
                <a:lnTo>
                  <a:pt x="24371" y="0"/>
                </a:lnTo>
                <a:close/>
              </a:path>
              <a:path w="190500" h="12700">
                <a:moveTo>
                  <a:pt x="74663" y="0"/>
                </a:moveTo>
                <a:lnTo>
                  <a:pt x="62484" y="0"/>
                </a:lnTo>
                <a:lnTo>
                  <a:pt x="24384" y="0"/>
                </a:lnTo>
                <a:lnTo>
                  <a:pt x="24384" y="12179"/>
                </a:lnTo>
                <a:lnTo>
                  <a:pt x="62484" y="12179"/>
                </a:lnTo>
                <a:lnTo>
                  <a:pt x="74663" y="12179"/>
                </a:lnTo>
                <a:lnTo>
                  <a:pt x="74663" y="0"/>
                </a:lnTo>
                <a:close/>
              </a:path>
              <a:path w="190500" h="12700">
                <a:moveTo>
                  <a:pt x="190500" y="0"/>
                </a:moveTo>
                <a:lnTo>
                  <a:pt x="74676" y="0"/>
                </a:lnTo>
                <a:lnTo>
                  <a:pt x="74676" y="12179"/>
                </a:lnTo>
                <a:lnTo>
                  <a:pt x="190500" y="12179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4255896" y="4203827"/>
            <a:ext cx="933450" cy="12700"/>
            <a:chOff x="4255896" y="4203827"/>
            <a:chExt cx="933450" cy="12700"/>
          </a:xfrm>
        </p:grpSpPr>
        <p:sp>
          <p:nvSpPr>
            <p:cNvPr id="59" name="object 59"/>
            <p:cNvSpPr/>
            <p:nvPr/>
          </p:nvSpPr>
          <p:spPr>
            <a:xfrm>
              <a:off x="4255896" y="4204081"/>
              <a:ext cx="292735" cy="12700"/>
            </a:xfrm>
            <a:custGeom>
              <a:avLst/>
              <a:gdLst/>
              <a:ahLst/>
              <a:cxnLst/>
              <a:rect l="l" t="t" r="r" b="b"/>
              <a:pathLst>
                <a:path w="292735" h="12700">
                  <a:moveTo>
                    <a:pt x="292608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292608" y="12191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548504" y="4210177"/>
              <a:ext cx="634365" cy="0"/>
            </a:xfrm>
            <a:custGeom>
              <a:avLst/>
              <a:gdLst/>
              <a:ahLst/>
              <a:cxnLst/>
              <a:rect l="l" t="t" r="r" b="b"/>
              <a:pathLst>
                <a:path w="634364">
                  <a:moveTo>
                    <a:pt x="0" y="0"/>
                  </a:moveTo>
                  <a:lnTo>
                    <a:pt x="633983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721733" y="4199001"/>
            <a:ext cx="92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548505" y="4240669"/>
            <a:ext cx="622300" cy="12700"/>
          </a:xfrm>
          <a:custGeom>
            <a:avLst/>
            <a:gdLst/>
            <a:ahLst/>
            <a:cxnLst/>
            <a:rect l="l" t="t" r="r" b="b"/>
            <a:pathLst>
              <a:path w="622300" h="12700">
                <a:moveTo>
                  <a:pt x="202679" y="0"/>
                </a:moveTo>
                <a:lnTo>
                  <a:pt x="190500" y="0"/>
                </a:lnTo>
                <a:lnTo>
                  <a:pt x="0" y="0"/>
                </a:lnTo>
                <a:lnTo>
                  <a:pt x="0" y="12179"/>
                </a:lnTo>
                <a:lnTo>
                  <a:pt x="190500" y="12179"/>
                </a:lnTo>
                <a:lnTo>
                  <a:pt x="202679" y="12179"/>
                </a:lnTo>
                <a:lnTo>
                  <a:pt x="202679" y="0"/>
                </a:lnTo>
                <a:close/>
              </a:path>
              <a:path w="622300" h="12700">
                <a:moveTo>
                  <a:pt x="214871" y="0"/>
                </a:moveTo>
                <a:lnTo>
                  <a:pt x="202692" y="0"/>
                </a:lnTo>
                <a:lnTo>
                  <a:pt x="202692" y="12179"/>
                </a:lnTo>
                <a:lnTo>
                  <a:pt x="214871" y="12179"/>
                </a:lnTo>
                <a:lnTo>
                  <a:pt x="214871" y="0"/>
                </a:lnTo>
                <a:close/>
              </a:path>
              <a:path w="622300" h="12700">
                <a:moveTo>
                  <a:pt x="278879" y="0"/>
                </a:moveTo>
                <a:lnTo>
                  <a:pt x="227076" y="0"/>
                </a:lnTo>
                <a:lnTo>
                  <a:pt x="214884" y="0"/>
                </a:lnTo>
                <a:lnTo>
                  <a:pt x="214884" y="12179"/>
                </a:lnTo>
                <a:lnTo>
                  <a:pt x="227076" y="12179"/>
                </a:lnTo>
                <a:lnTo>
                  <a:pt x="278879" y="12179"/>
                </a:lnTo>
                <a:lnTo>
                  <a:pt x="278879" y="0"/>
                </a:lnTo>
                <a:close/>
              </a:path>
              <a:path w="622300" h="12700">
                <a:moveTo>
                  <a:pt x="291071" y="0"/>
                </a:moveTo>
                <a:lnTo>
                  <a:pt x="278892" y="0"/>
                </a:lnTo>
                <a:lnTo>
                  <a:pt x="278892" y="12179"/>
                </a:lnTo>
                <a:lnTo>
                  <a:pt x="291071" y="12179"/>
                </a:lnTo>
                <a:lnTo>
                  <a:pt x="291071" y="0"/>
                </a:lnTo>
                <a:close/>
              </a:path>
              <a:path w="622300" h="12700">
                <a:moveTo>
                  <a:pt x="507479" y="0"/>
                </a:moveTo>
                <a:lnTo>
                  <a:pt x="495300" y="0"/>
                </a:lnTo>
                <a:lnTo>
                  <a:pt x="291084" y="0"/>
                </a:lnTo>
                <a:lnTo>
                  <a:pt x="291084" y="12179"/>
                </a:lnTo>
                <a:lnTo>
                  <a:pt x="495300" y="12179"/>
                </a:lnTo>
                <a:lnTo>
                  <a:pt x="507479" y="12179"/>
                </a:lnTo>
                <a:lnTo>
                  <a:pt x="507479" y="0"/>
                </a:lnTo>
                <a:close/>
              </a:path>
              <a:path w="622300" h="12700">
                <a:moveTo>
                  <a:pt x="621792" y="0"/>
                </a:moveTo>
                <a:lnTo>
                  <a:pt x="507492" y="0"/>
                </a:lnTo>
                <a:lnTo>
                  <a:pt x="507492" y="12179"/>
                </a:lnTo>
                <a:lnTo>
                  <a:pt x="621792" y="12179"/>
                </a:lnTo>
                <a:lnTo>
                  <a:pt x="6217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156004" y="4324883"/>
            <a:ext cx="5709920" cy="76327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65"/>
              </a:spcBef>
              <a:tabLst>
                <a:tab pos="1015365" algn="l"/>
                <a:tab pos="1982470" algn="l"/>
                <a:tab pos="2259330" algn="l"/>
                <a:tab pos="3227705" algn="l"/>
              </a:tabLst>
            </a:pPr>
            <a:r>
              <a:rPr sz="2200" spc="-60" dirty="0">
                <a:latin typeface="Symbol"/>
                <a:cs typeface="Symbol"/>
              </a:rPr>
              <a:t></a:t>
            </a:r>
            <a:r>
              <a:rPr sz="2200" spc="-60" dirty="0">
                <a:latin typeface="Times New Roman"/>
                <a:cs typeface="Times New Roman"/>
              </a:rPr>
              <a:t>t	</a:t>
            </a:r>
            <a:r>
              <a:rPr sz="3300" spc="-7" baseline="1262" dirty="0">
                <a:latin typeface="Times New Roman"/>
                <a:cs typeface="Times New Roman"/>
              </a:rPr>
              <a:t>s </a:t>
            </a:r>
            <a:r>
              <a:rPr sz="3300" spc="-15" baseline="1262" dirty="0">
                <a:latin typeface="Symbol"/>
                <a:cs typeface="Symbol"/>
              </a:rPr>
              <a:t></a:t>
            </a:r>
            <a:r>
              <a:rPr sz="3300" spc="-15" baseline="1262" dirty="0">
                <a:latin typeface="Times New Roman"/>
                <a:cs typeface="Times New Roman"/>
              </a:rPr>
              <a:t>	</a:t>
            </a:r>
            <a:r>
              <a:rPr sz="3300" u="sng" spc="-67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300" u="sng" spc="-15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300" u="sng" spc="-75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3300" u="sng" spc="-52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300" u="sng" spc="-142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3300" spc="-37" baseline="1262" dirty="0">
                <a:latin typeface="Times New Roman"/>
                <a:cs typeface="Times New Roman"/>
              </a:rPr>
              <a:t> </a:t>
            </a:r>
            <a:r>
              <a:rPr sz="3300" spc="-75" baseline="1262" dirty="0">
                <a:latin typeface="Symbol"/>
                <a:cs typeface="Symbol"/>
              </a:rPr>
              <a:t></a:t>
            </a:r>
            <a:r>
              <a:rPr sz="3300" spc="-75" baseline="1262" dirty="0">
                <a:latin typeface="Times New Roman"/>
                <a:cs typeface="Times New Roman"/>
              </a:rPr>
              <a:t>	</a:t>
            </a:r>
            <a:r>
              <a:rPr sz="3300" spc="-7" baseline="1262" dirty="0">
                <a:latin typeface="Times New Roman"/>
                <a:cs typeface="Times New Roman"/>
              </a:rPr>
              <a:t>2</a:t>
            </a:r>
            <a:r>
              <a:rPr sz="3300" spc="-30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</a:t>
            </a:r>
            <a:r>
              <a:rPr sz="3300" spc="-37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</a:t>
            </a:r>
            <a:r>
              <a:rPr sz="3300" spc="-44" baseline="1262" dirty="0">
                <a:latin typeface="Times New Roman"/>
                <a:cs typeface="Times New Roman"/>
              </a:rPr>
              <a:t> </a:t>
            </a:r>
            <a:r>
              <a:rPr sz="3300" baseline="1262" dirty="0">
                <a:latin typeface="Times New Roman"/>
                <a:cs typeface="Times New Roman"/>
              </a:rPr>
              <a:t>1</a:t>
            </a:r>
            <a:r>
              <a:rPr sz="3300" baseline="1262" dirty="0">
                <a:latin typeface="Symbol"/>
                <a:cs typeface="Symbol"/>
              </a:rPr>
              <a:t></a:t>
            </a:r>
            <a:endParaRPr sz="3300" baseline="1262">
              <a:latin typeface="Symbol"/>
              <a:cs typeface="Symbol"/>
            </a:endParaRPr>
          </a:p>
          <a:p>
            <a:pPr marL="711835" algn="ctr">
              <a:lnSpc>
                <a:spcPct val="100000"/>
              </a:lnSpc>
              <a:spcBef>
                <a:spcPts val="260"/>
              </a:spcBef>
              <a:tabLst>
                <a:tab pos="1943735" algn="l"/>
                <a:tab pos="3365500" algn="l"/>
                <a:tab pos="5607685" algn="l"/>
              </a:tabLst>
            </a:pPr>
            <a:r>
              <a:rPr sz="3300" spc="-284" baseline="-26515" dirty="0">
                <a:latin typeface="Symbol"/>
                <a:cs typeface="Symbol"/>
              </a:rPr>
              <a:t></a:t>
            </a:r>
            <a:r>
              <a:rPr sz="3300" spc="630" baseline="-26515" dirty="0">
                <a:latin typeface="Times New Roman"/>
                <a:cs typeface="Times New Roman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 1</a:t>
            </a:r>
            <a:r>
              <a:rPr sz="2200" spc="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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3300" spc="-337" baseline="1262" dirty="0">
                <a:latin typeface="Symbol"/>
                <a:cs typeface="Symbol"/>
              </a:rPr>
              <a:t></a:t>
            </a:r>
            <a:r>
              <a:rPr sz="2850" spc="-337" baseline="39473" dirty="0">
                <a:latin typeface="Times New Roman"/>
                <a:cs typeface="Times New Roman"/>
              </a:rPr>
              <a:t>2</a:t>
            </a:r>
            <a:r>
              <a:rPr sz="2850" spc="622" baseline="39473" dirty="0">
                <a:latin typeface="Times New Roman"/>
                <a:cs typeface="Times New Roman"/>
              </a:rPr>
              <a:t> </a:t>
            </a:r>
            <a:r>
              <a:rPr sz="3300" spc="-337" baseline="1262" dirty="0">
                <a:latin typeface="Symbol"/>
                <a:cs typeface="Symbol"/>
              </a:rPr>
              <a:t></a:t>
            </a:r>
            <a:r>
              <a:rPr sz="3300" spc="-337" baseline="1262" dirty="0">
                <a:latin typeface="Times New Roman"/>
                <a:cs typeface="Times New Roman"/>
              </a:rPr>
              <a:t>1</a:t>
            </a:r>
            <a:r>
              <a:rPr sz="3300" spc="450" baseline="1262" dirty="0">
                <a:latin typeface="Times New Roman"/>
                <a:cs typeface="Times New Roman"/>
              </a:rPr>
              <a:t> </a:t>
            </a:r>
            <a:r>
              <a:rPr sz="3300" spc="-187" baseline="-26515" dirty="0">
                <a:latin typeface="Symbol"/>
                <a:cs typeface="Symbol"/>
              </a:rPr>
              <a:t></a:t>
            </a:r>
            <a:r>
              <a:rPr sz="3300" spc="97" baseline="-26515" dirty="0">
                <a:latin typeface="Times New Roman"/>
                <a:cs typeface="Times New Roman"/>
              </a:rPr>
              <a:t>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	1	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637155" y="5081904"/>
            <a:ext cx="1117600" cy="13970"/>
          </a:xfrm>
          <a:custGeom>
            <a:avLst/>
            <a:gdLst/>
            <a:ahLst/>
            <a:cxnLst/>
            <a:rect l="l" t="t" r="r" b="b"/>
            <a:pathLst>
              <a:path w="1117600" h="13970">
                <a:moveTo>
                  <a:pt x="1097280" y="0"/>
                </a:moveTo>
                <a:lnTo>
                  <a:pt x="12192" y="0"/>
                </a:lnTo>
                <a:lnTo>
                  <a:pt x="4572" y="0"/>
                </a:lnTo>
                <a:lnTo>
                  <a:pt x="0" y="0"/>
                </a:lnTo>
                <a:lnTo>
                  <a:pt x="0" y="13716"/>
                </a:lnTo>
                <a:lnTo>
                  <a:pt x="4572" y="13716"/>
                </a:lnTo>
                <a:lnTo>
                  <a:pt x="12192" y="13716"/>
                </a:lnTo>
                <a:lnTo>
                  <a:pt x="1097280" y="13716"/>
                </a:lnTo>
                <a:lnTo>
                  <a:pt x="1097280" y="1536"/>
                </a:lnTo>
                <a:lnTo>
                  <a:pt x="12192" y="1536"/>
                </a:lnTo>
                <a:lnTo>
                  <a:pt x="1097280" y="1524"/>
                </a:lnTo>
                <a:lnTo>
                  <a:pt x="1097280" y="0"/>
                </a:lnTo>
                <a:close/>
              </a:path>
              <a:path w="1117600" h="13970">
                <a:moveTo>
                  <a:pt x="1117079" y="0"/>
                </a:moveTo>
                <a:lnTo>
                  <a:pt x="1104900" y="0"/>
                </a:lnTo>
                <a:lnTo>
                  <a:pt x="1104900" y="13716"/>
                </a:lnTo>
                <a:lnTo>
                  <a:pt x="1117079" y="13716"/>
                </a:lnTo>
                <a:lnTo>
                  <a:pt x="1117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2133854" y="5145785"/>
            <a:ext cx="10528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110" dirty="0">
                <a:latin typeface="Times New Roman"/>
                <a:cs typeface="Times New Roman"/>
              </a:rPr>
              <a:t>s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Times New Roman"/>
                <a:cs typeface="Times New Roman"/>
              </a:rPr>
              <a:t>D</a:t>
            </a:r>
            <a:r>
              <a:rPr sz="2200" spc="-170" dirty="0">
                <a:latin typeface="Symbol"/>
                <a:cs typeface="Symbol"/>
              </a:rPr>
              <a:t></a:t>
            </a:r>
            <a:r>
              <a:rPr sz="2850" spc="-187" baseline="38011" dirty="0">
                <a:latin typeface="Times New Roman"/>
                <a:cs typeface="Times New Roman"/>
              </a:rPr>
              <a:t>2</a:t>
            </a:r>
            <a:r>
              <a:rPr sz="2850" baseline="38011" dirty="0">
                <a:latin typeface="Times New Roman"/>
                <a:cs typeface="Times New Roman"/>
              </a:rPr>
              <a:t> </a:t>
            </a:r>
            <a:r>
              <a:rPr sz="2850" spc="30" baseline="38011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Symbol"/>
                <a:cs typeface="Symbol"/>
              </a:rPr>
              <a:t></a:t>
            </a:r>
            <a:r>
              <a:rPr sz="2200" spc="-140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064634" y="5168646"/>
            <a:ext cx="1339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367148" y="4983860"/>
            <a:ext cx="3308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300" spc="-262" baseline="-32828" dirty="0">
                <a:latin typeface="Symbol"/>
                <a:cs typeface="Symbol"/>
              </a:rPr>
              <a:t></a:t>
            </a:r>
            <a:r>
              <a:rPr sz="1900" spc="-175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767453" y="5148833"/>
            <a:ext cx="2768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70" dirty="0">
                <a:latin typeface="Symbol"/>
                <a:cs typeface="Symbol"/>
              </a:rPr>
              <a:t></a:t>
            </a:r>
            <a:r>
              <a:rPr sz="2200" spc="-170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880870" y="5522163"/>
            <a:ext cx="29210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447800" algn="l"/>
                <a:tab pos="2882265" algn="l"/>
              </a:tabLst>
            </a:pPr>
            <a:r>
              <a:rPr sz="3300" spc="-7" baseline="-23989" dirty="0">
                <a:latin typeface="Symbol"/>
                <a:cs typeface="Symbol"/>
              </a:rPr>
              <a:t></a:t>
            </a:r>
            <a:r>
              <a:rPr sz="3300" spc="352" baseline="-23989" dirty="0">
                <a:latin typeface="Times New Roman"/>
                <a:cs typeface="Times New Roman"/>
              </a:rPr>
              <a:t> </a:t>
            </a:r>
            <a:r>
              <a:rPr sz="1900" u="sng" spc="-2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900" spc="229" dirty="0">
                <a:latin typeface="Times New Roman"/>
                <a:cs typeface="Times New Roman"/>
              </a:rPr>
              <a:t> </a:t>
            </a:r>
            <a:r>
              <a:rPr sz="3300" u="sng" spc="-30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3300" spc="-89" baseline="-23989" dirty="0">
                <a:latin typeface="Symbol"/>
                <a:cs typeface="Symbol"/>
              </a:rPr>
              <a:t></a:t>
            </a:r>
            <a:r>
              <a:rPr sz="3300" spc="165" baseline="-23989" dirty="0">
                <a:latin typeface="Times New Roman"/>
                <a:cs typeface="Times New Roman"/>
              </a:rPr>
              <a:t> </a:t>
            </a:r>
            <a:r>
              <a:rPr sz="3300" u="sng" spc="-7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	</a:t>
            </a:r>
            <a:endParaRPr sz="3300" baseline="1262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133854" y="5715711"/>
            <a:ext cx="123126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46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s</a:t>
            </a:r>
            <a:endParaRPr sz="2400">
              <a:latin typeface="Times New Roman"/>
              <a:cs typeface="Times New Roman"/>
            </a:endParaRPr>
          </a:p>
          <a:p>
            <a:pPr marL="294005">
              <a:lnSpc>
                <a:spcPts val="2220"/>
              </a:lnSpc>
              <a:tabLst>
                <a:tab pos="514984" algn="l"/>
              </a:tabLst>
            </a:pPr>
            <a:r>
              <a:rPr sz="2925" baseline="4273" dirty="0">
                <a:latin typeface="Microsoft Sans Serif"/>
                <a:cs typeface="Microsoft Sans Serif"/>
              </a:rPr>
              <a:t>(	</a:t>
            </a:r>
            <a:r>
              <a:rPr sz="2925" u="sng" spc="-405" baseline="142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2925" u="sng" spc="-254" baseline="142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925" spc="-434" baseline="14245" dirty="0">
                <a:latin typeface="Times New Roman"/>
                <a:cs typeface="Times New Roman"/>
              </a:rPr>
              <a:t> </a:t>
            </a:r>
            <a:r>
              <a:rPr sz="2200" spc="-185" dirty="0">
                <a:latin typeface="Microsoft Sans Serif"/>
                <a:cs typeface="Microsoft Sans Serif"/>
              </a:rPr>
              <a:t>)</a:t>
            </a:r>
            <a:r>
              <a:rPr sz="2200" spc="-130" dirty="0">
                <a:latin typeface="Microsoft Sans Serif"/>
                <a:cs typeface="Microsoft Sans Serif"/>
              </a:rPr>
              <a:t> </a:t>
            </a:r>
            <a:r>
              <a:rPr sz="2175" spc="-254" baseline="38314" dirty="0">
                <a:latin typeface="Times New Roman"/>
                <a:cs typeface="Times New Roman"/>
              </a:rPr>
              <a:t>2</a:t>
            </a:r>
            <a:r>
              <a:rPr sz="2175" spc="-112" baseline="38314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Symbol"/>
                <a:cs typeface="Symbol"/>
              </a:rPr>
              <a:t></a:t>
            </a: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758819" y="5906211"/>
            <a:ext cx="12001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ct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850" spc="-7" baseline="38011" dirty="0">
                <a:latin typeface="Times New Roman"/>
                <a:cs typeface="Times New Roman"/>
              </a:rPr>
              <a:t>2</a:t>
            </a:r>
            <a:r>
              <a:rPr sz="2850" spc="165" baseline="38011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</a:t>
            </a:r>
            <a:r>
              <a:rPr sz="2850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503043" y="5906731"/>
            <a:ext cx="812800" cy="12700"/>
          </a:xfrm>
          <a:custGeom>
            <a:avLst/>
            <a:gdLst/>
            <a:ahLst/>
            <a:cxnLst/>
            <a:rect l="l" t="t" r="r" b="b"/>
            <a:pathLst>
              <a:path w="812800" h="12700">
                <a:moveTo>
                  <a:pt x="152387" y="0"/>
                </a:moveTo>
                <a:lnTo>
                  <a:pt x="140208" y="0"/>
                </a:lnTo>
                <a:lnTo>
                  <a:pt x="0" y="0"/>
                </a:lnTo>
                <a:lnTo>
                  <a:pt x="0" y="12179"/>
                </a:lnTo>
                <a:lnTo>
                  <a:pt x="140208" y="12179"/>
                </a:lnTo>
                <a:lnTo>
                  <a:pt x="152387" y="12179"/>
                </a:lnTo>
                <a:lnTo>
                  <a:pt x="152387" y="0"/>
                </a:lnTo>
                <a:close/>
              </a:path>
              <a:path w="812800" h="12700">
                <a:moveTo>
                  <a:pt x="291071" y="0"/>
                </a:moveTo>
                <a:lnTo>
                  <a:pt x="278892" y="0"/>
                </a:lnTo>
                <a:lnTo>
                  <a:pt x="152400" y="0"/>
                </a:lnTo>
                <a:lnTo>
                  <a:pt x="152400" y="12179"/>
                </a:lnTo>
                <a:lnTo>
                  <a:pt x="278892" y="12179"/>
                </a:lnTo>
                <a:lnTo>
                  <a:pt x="291071" y="12179"/>
                </a:lnTo>
                <a:lnTo>
                  <a:pt x="291071" y="0"/>
                </a:lnTo>
                <a:close/>
              </a:path>
              <a:path w="812800" h="12700">
                <a:moveTo>
                  <a:pt x="507479" y="0"/>
                </a:moveTo>
                <a:lnTo>
                  <a:pt x="291084" y="0"/>
                </a:lnTo>
                <a:lnTo>
                  <a:pt x="291084" y="12179"/>
                </a:lnTo>
                <a:lnTo>
                  <a:pt x="507479" y="12179"/>
                </a:lnTo>
                <a:lnTo>
                  <a:pt x="507479" y="0"/>
                </a:lnTo>
                <a:close/>
              </a:path>
              <a:path w="812800" h="12700">
                <a:moveTo>
                  <a:pt x="519671" y="0"/>
                </a:moveTo>
                <a:lnTo>
                  <a:pt x="507492" y="0"/>
                </a:lnTo>
                <a:lnTo>
                  <a:pt x="507492" y="12179"/>
                </a:lnTo>
                <a:lnTo>
                  <a:pt x="519671" y="12179"/>
                </a:lnTo>
                <a:lnTo>
                  <a:pt x="519671" y="0"/>
                </a:lnTo>
                <a:close/>
              </a:path>
              <a:path w="812800" h="12700">
                <a:moveTo>
                  <a:pt x="595871" y="0"/>
                </a:moveTo>
                <a:lnTo>
                  <a:pt x="583692" y="0"/>
                </a:lnTo>
                <a:lnTo>
                  <a:pt x="571500" y="0"/>
                </a:lnTo>
                <a:lnTo>
                  <a:pt x="519684" y="0"/>
                </a:lnTo>
                <a:lnTo>
                  <a:pt x="519684" y="12179"/>
                </a:lnTo>
                <a:lnTo>
                  <a:pt x="571500" y="12179"/>
                </a:lnTo>
                <a:lnTo>
                  <a:pt x="583692" y="12179"/>
                </a:lnTo>
                <a:lnTo>
                  <a:pt x="595871" y="12179"/>
                </a:lnTo>
                <a:lnTo>
                  <a:pt x="595871" y="0"/>
                </a:lnTo>
                <a:close/>
              </a:path>
              <a:path w="812800" h="12700">
                <a:moveTo>
                  <a:pt x="647687" y="0"/>
                </a:moveTo>
                <a:lnTo>
                  <a:pt x="635508" y="0"/>
                </a:lnTo>
                <a:lnTo>
                  <a:pt x="595884" y="0"/>
                </a:lnTo>
                <a:lnTo>
                  <a:pt x="595884" y="12179"/>
                </a:lnTo>
                <a:lnTo>
                  <a:pt x="635508" y="12179"/>
                </a:lnTo>
                <a:lnTo>
                  <a:pt x="647687" y="12179"/>
                </a:lnTo>
                <a:lnTo>
                  <a:pt x="647687" y="0"/>
                </a:lnTo>
                <a:close/>
              </a:path>
              <a:path w="812800" h="12700">
                <a:moveTo>
                  <a:pt x="748271" y="0"/>
                </a:moveTo>
                <a:lnTo>
                  <a:pt x="736092" y="0"/>
                </a:lnTo>
                <a:lnTo>
                  <a:pt x="659892" y="0"/>
                </a:lnTo>
                <a:lnTo>
                  <a:pt x="647700" y="0"/>
                </a:lnTo>
                <a:lnTo>
                  <a:pt x="647700" y="12179"/>
                </a:lnTo>
                <a:lnTo>
                  <a:pt x="659892" y="12179"/>
                </a:lnTo>
                <a:lnTo>
                  <a:pt x="736092" y="12179"/>
                </a:lnTo>
                <a:lnTo>
                  <a:pt x="748271" y="12179"/>
                </a:lnTo>
                <a:lnTo>
                  <a:pt x="748271" y="0"/>
                </a:lnTo>
                <a:close/>
              </a:path>
              <a:path w="812800" h="12700">
                <a:moveTo>
                  <a:pt x="812279" y="0"/>
                </a:moveTo>
                <a:lnTo>
                  <a:pt x="762000" y="0"/>
                </a:lnTo>
                <a:lnTo>
                  <a:pt x="749808" y="0"/>
                </a:lnTo>
                <a:lnTo>
                  <a:pt x="748284" y="0"/>
                </a:lnTo>
                <a:lnTo>
                  <a:pt x="748284" y="12179"/>
                </a:lnTo>
                <a:lnTo>
                  <a:pt x="749808" y="12179"/>
                </a:lnTo>
                <a:lnTo>
                  <a:pt x="761987" y="12179"/>
                </a:lnTo>
                <a:lnTo>
                  <a:pt x="812279" y="12179"/>
                </a:lnTo>
                <a:lnTo>
                  <a:pt x="8122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786251" y="5906731"/>
            <a:ext cx="953135" cy="12700"/>
          </a:xfrm>
          <a:custGeom>
            <a:avLst/>
            <a:gdLst/>
            <a:ahLst/>
            <a:cxnLst/>
            <a:rect l="l" t="t" r="r" b="b"/>
            <a:pathLst>
              <a:path w="953135" h="12700">
                <a:moveTo>
                  <a:pt x="291071" y="0"/>
                </a:moveTo>
                <a:lnTo>
                  <a:pt x="278892" y="0"/>
                </a:lnTo>
                <a:lnTo>
                  <a:pt x="0" y="0"/>
                </a:lnTo>
                <a:lnTo>
                  <a:pt x="0" y="12179"/>
                </a:lnTo>
                <a:lnTo>
                  <a:pt x="278892" y="12179"/>
                </a:lnTo>
                <a:lnTo>
                  <a:pt x="291071" y="12179"/>
                </a:lnTo>
                <a:lnTo>
                  <a:pt x="291071" y="0"/>
                </a:lnTo>
                <a:close/>
              </a:path>
              <a:path w="953135" h="12700">
                <a:moveTo>
                  <a:pt x="341363" y="0"/>
                </a:moveTo>
                <a:lnTo>
                  <a:pt x="329184" y="0"/>
                </a:lnTo>
                <a:lnTo>
                  <a:pt x="291084" y="0"/>
                </a:lnTo>
                <a:lnTo>
                  <a:pt x="291084" y="12179"/>
                </a:lnTo>
                <a:lnTo>
                  <a:pt x="329184" y="12179"/>
                </a:lnTo>
                <a:lnTo>
                  <a:pt x="341363" y="12179"/>
                </a:lnTo>
                <a:lnTo>
                  <a:pt x="341363" y="0"/>
                </a:lnTo>
                <a:close/>
              </a:path>
              <a:path w="953135" h="12700">
                <a:moveTo>
                  <a:pt x="405625" y="0"/>
                </a:moveTo>
                <a:lnTo>
                  <a:pt x="393496" y="0"/>
                </a:lnTo>
                <a:lnTo>
                  <a:pt x="341376" y="0"/>
                </a:lnTo>
                <a:lnTo>
                  <a:pt x="341376" y="12179"/>
                </a:lnTo>
                <a:lnTo>
                  <a:pt x="393446" y="12179"/>
                </a:lnTo>
                <a:lnTo>
                  <a:pt x="405625" y="12179"/>
                </a:lnTo>
                <a:lnTo>
                  <a:pt x="405625" y="0"/>
                </a:lnTo>
                <a:close/>
              </a:path>
              <a:path w="953135" h="12700">
                <a:moveTo>
                  <a:pt x="481825" y="0"/>
                </a:moveTo>
                <a:lnTo>
                  <a:pt x="469646" y="0"/>
                </a:lnTo>
                <a:lnTo>
                  <a:pt x="405638" y="0"/>
                </a:lnTo>
                <a:lnTo>
                  <a:pt x="405638" y="12179"/>
                </a:lnTo>
                <a:lnTo>
                  <a:pt x="469646" y="12179"/>
                </a:lnTo>
                <a:lnTo>
                  <a:pt x="481825" y="12179"/>
                </a:lnTo>
                <a:lnTo>
                  <a:pt x="481825" y="0"/>
                </a:lnTo>
                <a:close/>
              </a:path>
              <a:path w="953135" h="12700">
                <a:moveTo>
                  <a:pt x="774433" y="0"/>
                </a:moveTo>
                <a:lnTo>
                  <a:pt x="762254" y="0"/>
                </a:lnTo>
                <a:lnTo>
                  <a:pt x="481838" y="0"/>
                </a:lnTo>
                <a:lnTo>
                  <a:pt x="481838" y="12179"/>
                </a:lnTo>
                <a:lnTo>
                  <a:pt x="762254" y="12179"/>
                </a:lnTo>
                <a:lnTo>
                  <a:pt x="774433" y="12179"/>
                </a:lnTo>
                <a:lnTo>
                  <a:pt x="774433" y="0"/>
                </a:lnTo>
                <a:close/>
              </a:path>
              <a:path w="953135" h="12700">
                <a:moveTo>
                  <a:pt x="786625" y="0"/>
                </a:moveTo>
                <a:lnTo>
                  <a:pt x="774446" y="0"/>
                </a:lnTo>
                <a:lnTo>
                  <a:pt x="774446" y="12179"/>
                </a:lnTo>
                <a:lnTo>
                  <a:pt x="786625" y="12179"/>
                </a:lnTo>
                <a:lnTo>
                  <a:pt x="786625" y="0"/>
                </a:lnTo>
                <a:close/>
              </a:path>
              <a:path w="953135" h="12700">
                <a:moveTo>
                  <a:pt x="952754" y="0"/>
                </a:moveTo>
                <a:lnTo>
                  <a:pt x="786638" y="0"/>
                </a:lnTo>
                <a:lnTo>
                  <a:pt x="786638" y="12179"/>
                </a:lnTo>
                <a:lnTo>
                  <a:pt x="952754" y="12179"/>
                </a:lnTo>
                <a:lnTo>
                  <a:pt x="952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596900" y="6296355"/>
            <a:ext cx="1339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1037166"/>
            <a:ext cx="228600" cy="80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5434" y="1033144"/>
            <a:ext cx="673735" cy="120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23185" y="2686685"/>
            <a:ext cx="156210" cy="3308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4759" y="3842384"/>
            <a:ext cx="102412" cy="95123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4255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10.2</a:t>
            </a:r>
            <a:r>
              <a:rPr sz="3200" spc="-45" dirty="0"/>
              <a:t> </a:t>
            </a:r>
            <a:r>
              <a:rPr sz="3200" dirty="0"/>
              <a:t>(8)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61848" y="371347"/>
            <a:ext cx="195770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87120" algn="l"/>
              </a:tabLst>
            </a:pPr>
            <a:r>
              <a:rPr sz="2850" dirty="0">
                <a:latin typeface="Symbol"/>
                <a:cs typeface="Symbol"/>
              </a:rPr>
              <a:t></a:t>
            </a:r>
            <a:r>
              <a:rPr sz="2850" dirty="0">
                <a:latin typeface="Times New Roman"/>
                <a:cs typeface="Times New Roman"/>
              </a:rPr>
              <a:t>	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</a:t>
            </a:r>
            <a:r>
              <a:rPr sz="2850" spc="-40" dirty="0">
                <a:latin typeface="Times New Roman"/>
                <a:cs typeface="Times New Roman"/>
              </a:rPr>
              <a:t> </a:t>
            </a:r>
            <a:r>
              <a:rPr sz="2850" spc="-10" dirty="0">
                <a:latin typeface="Symbol"/>
                <a:cs typeface="Symbol"/>
              </a:rPr>
              <a:t>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50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9624" y="648360"/>
            <a:ext cx="2327910" cy="80581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1586865" algn="l"/>
              </a:tabLst>
            </a:pPr>
            <a:r>
              <a:rPr sz="2200" spc="-10" dirty="0">
                <a:latin typeface="Microsoft Sans Serif"/>
                <a:cs typeface="Microsoft Sans Serif"/>
              </a:rPr>
              <a:t>ln</a:t>
            </a:r>
            <a:r>
              <a:rPr sz="2200" spc="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D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Microsoft Sans Serif"/>
                <a:cs typeface="Microsoft Sans Serif"/>
              </a:rPr>
              <a:t>ln</a:t>
            </a:r>
            <a:r>
              <a:rPr sz="2200" spc="-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D</a:t>
            </a:r>
            <a:r>
              <a:rPr sz="2200" spc="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endParaRPr sz="2200">
              <a:latin typeface="Symbol"/>
              <a:cs typeface="Symbol"/>
            </a:endParaRPr>
          </a:p>
          <a:p>
            <a:pPr marL="385445">
              <a:lnSpc>
                <a:spcPct val="100000"/>
              </a:lnSpc>
              <a:spcBef>
                <a:spcPts val="434"/>
              </a:spcBef>
            </a:pP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81298" y="371347"/>
            <a:ext cx="2054860" cy="1083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015"/>
              </a:lnSpc>
              <a:spcBef>
                <a:spcPts val="105"/>
              </a:spcBef>
              <a:tabLst>
                <a:tab pos="715010" algn="l"/>
                <a:tab pos="1289685" algn="l"/>
              </a:tabLst>
            </a:pPr>
            <a:r>
              <a:rPr sz="285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</a:t>
            </a:r>
            <a:r>
              <a:rPr sz="2850" spc="-5" dirty="0">
                <a:latin typeface="Times New Roman"/>
                <a:cs typeface="Times New Roman"/>
              </a:rPr>
              <a:t>	</a:t>
            </a:r>
            <a:r>
              <a:rPr sz="2850" dirty="0">
                <a:latin typeface="Symbol"/>
                <a:cs typeface="Symbol"/>
              </a:rPr>
              <a:t></a:t>
            </a:r>
            <a:r>
              <a:rPr sz="2850" dirty="0">
                <a:latin typeface="Times New Roman"/>
                <a:cs typeface="Times New Roman"/>
              </a:rPr>
              <a:t>t	</a:t>
            </a:r>
            <a:r>
              <a:rPr sz="2850" dirty="0">
                <a:latin typeface="Symbol"/>
                <a:cs typeface="Symbol"/>
              </a:rPr>
              <a:t></a:t>
            </a:r>
            <a:endParaRPr sz="2850">
              <a:latin typeface="Symbol"/>
              <a:cs typeface="Symbol"/>
            </a:endParaRPr>
          </a:p>
          <a:p>
            <a:pPr marL="497205">
              <a:lnSpc>
                <a:spcPts val="2235"/>
              </a:lnSpc>
              <a:tabLst>
                <a:tab pos="1073150" algn="l"/>
                <a:tab pos="1545590" algn="l"/>
              </a:tabLst>
            </a:pP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15" dirty="0">
                <a:latin typeface="Microsoft Sans Serif"/>
                <a:cs typeface="Microsoft Sans Serif"/>
              </a:rPr>
              <a:t>ln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D</a:t>
            </a:r>
            <a:endParaRPr sz="2200">
              <a:latin typeface="Times New Roman"/>
              <a:cs typeface="Times New Roman"/>
            </a:endParaRPr>
          </a:p>
          <a:p>
            <a:pPr marL="402590">
              <a:lnSpc>
                <a:spcPct val="100000"/>
              </a:lnSpc>
              <a:spcBef>
                <a:spcPts val="430"/>
              </a:spcBef>
              <a:tabLst>
                <a:tab pos="788035" algn="l"/>
              </a:tabLst>
            </a:pP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s	</a:t>
            </a:r>
            <a:r>
              <a:rPr sz="2200" spc="-5" dirty="0">
                <a:latin typeface="Symbol"/>
                <a:cs typeface="Symbol"/>
              </a:rPr>
              <a:t>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5745" y="1093978"/>
            <a:ext cx="6572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s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Symbol"/>
                <a:cs typeface="Symbol"/>
              </a:rPr>
              <a:t>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44954" y="1532890"/>
            <a:ext cx="22117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40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c</a:t>
            </a:r>
            <a:r>
              <a:rPr sz="2200" spc="-30" dirty="0">
                <a:latin typeface="Times New Roman"/>
                <a:cs typeface="Times New Roman"/>
              </a:rPr>
              <a:t>t</a:t>
            </a:r>
            <a:r>
              <a:rPr sz="2200" spc="-15" dirty="0">
                <a:latin typeface="Microsoft Sans Serif"/>
                <a:cs typeface="Microsoft Sans Serif"/>
              </a:rPr>
              <a:t>(</a:t>
            </a:r>
            <a:r>
              <a:rPr sz="2200" spc="105" dirty="0">
                <a:latin typeface="Symbol"/>
                <a:cs typeface="Symbol"/>
              </a:rPr>
              <a:t>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sng" spc="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50" spc="-210" dirty="0">
                <a:latin typeface="Microsoft Sans Serif"/>
                <a:cs typeface="Microsoft Sans Serif"/>
              </a:rPr>
              <a:t>)</a:t>
            </a:r>
            <a:r>
              <a:rPr sz="2150" spc="-155" dirty="0">
                <a:latin typeface="Microsoft Sans Serif"/>
                <a:cs typeface="Microsoft Sans Serif"/>
              </a:rPr>
              <a:t> </a:t>
            </a:r>
            <a:r>
              <a:rPr sz="2150" spc="-165" dirty="0">
                <a:latin typeface="Symbol"/>
                <a:cs typeface="Symbol"/>
              </a:rPr>
              <a:t></a:t>
            </a:r>
            <a:r>
              <a:rPr sz="2150" spc="105" dirty="0">
                <a:latin typeface="Times New Roman"/>
                <a:cs typeface="Times New Roman"/>
              </a:rPr>
              <a:t> </a:t>
            </a:r>
            <a:r>
              <a:rPr sz="2200" u="sng" spc="-7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160" dirty="0">
                <a:latin typeface="Symbol"/>
                <a:cs typeface="Symbol"/>
              </a:rPr>
              <a:t></a:t>
            </a:r>
            <a:r>
              <a:rPr sz="2200" spc="120" dirty="0">
                <a:latin typeface="Times New Roman"/>
                <a:cs typeface="Times New Roman"/>
              </a:rPr>
              <a:t> </a:t>
            </a:r>
            <a:r>
              <a:rPr sz="2200" u="sng" spc="-17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18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ln</a:t>
            </a:r>
            <a:r>
              <a:rPr sz="2200" spc="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D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05735" y="1904745"/>
            <a:ext cx="3321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900" spc="-284" baseline="-11752" dirty="0">
                <a:latin typeface="Times New Roman"/>
                <a:cs typeface="Times New Roman"/>
              </a:rPr>
              <a:t>s</a:t>
            </a:r>
            <a:r>
              <a:rPr sz="1000" spc="-110" dirty="0">
                <a:latin typeface="Times New Roman"/>
                <a:cs typeface="Times New Roman"/>
              </a:rPr>
              <a:t>2</a:t>
            </a:r>
            <a:r>
              <a:rPr sz="2200" spc="-190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1046" y="1980945"/>
            <a:ext cx="2374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5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44954" y="2307462"/>
            <a:ext cx="17024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65530" algn="l"/>
                <a:tab pos="1689100" algn="l"/>
              </a:tabLst>
            </a:pP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100" dirty="0">
                <a:latin typeface="Symbol"/>
                <a:cs typeface="Symbol"/>
              </a:rPr>
              <a:t></a:t>
            </a:r>
            <a:r>
              <a:rPr sz="2200" u="sng" spc="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	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	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38145" y="2755518"/>
            <a:ext cx="1339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7175" y="2737230"/>
            <a:ext cx="10668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690245" algn="l"/>
              </a:tabLst>
            </a:pPr>
            <a:r>
              <a:rPr sz="2200" spc="-185" dirty="0">
                <a:latin typeface="Microsoft Sans Serif"/>
                <a:cs typeface="Microsoft Sans Serif"/>
              </a:rPr>
              <a:t>(</a:t>
            </a:r>
            <a:r>
              <a:rPr sz="2200" spc="-250" dirty="0">
                <a:latin typeface="Times New Roman"/>
                <a:cs typeface="Times New Roman"/>
              </a:rPr>
              <a:t>c</a:t>
            </a:r>
            <a:r>
              <a:rPr sz="2200" spc="-160" dirty="0">
                <a:latin typeface="Times New Roman"/>
                <a:cs typeface="Times New Roman"/>
              </a:rPr>
              <a:t>t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200" dirty="0">
                <a:latin typeface="Microsoft Sans Serif"/>
                <a:cs typeface="Microsoft Sans Serif"/>
              </a:rPr>
              <a:t>)</a:t>
            </a:r>
            <a:r>
              <a:rPr sz="2850" spc="-367" baseline="38011" dirty="0">
                <a:latin typeface="Times New Roman"/>
                <a:cs typeface="Times New Roman"/>
              </a:rPr>
              <a:t>2</a:t>
            </a:r>
            <a:r>
              <a:rPr sz="2850" baseline="38011" dirty="0">
                <a:latin typeface="Times New Roman"/>
                <a:cs typeface="Times New Roman"/>
              </a:rPr>
              <a:t>	</a:t>
            </a:r>
            <a:r>
              <a:rPr sz="2200" spc="-310" dirty="0">
                <a:latin typeface="Symbol"/>
                <a:cs typeface="Symbol"/>
              </a:rPr>
              <a:t></a:t>
            </a:r>
            <a:r>
              <a:rPr sz="2200" spc="-130" dirty="0">
                <a:latin typeface="Times New Roman"/>
                <a:cs typeface="Times New Roman"/>
              </a:rPr>
              <a:t> </a:t>
            </a:r>
            <a:r>
              <a:rPr sz="2200" spc="-225" dirty="0">
                <a:latin typeface="Times New Roman"/>
                <a:cs typeface="Times New Roman"/>
              </a:rPr>
              <a:t>s</a:t>
            </a:r>
            <a:r>
              <a:rPr sz="2850" spc="-367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81935" y="2684398"/>
            <a:ext cx="940435" cy="12700"/>
          </a:xfrm>
          <a:custGeom>
            <a:avLst/>
            <a:gdLst/>
            <a:ahLst/>
            <a:cxnLst/>
            <a:rect l="l" t="t" r="r" b="b"/>
            <a:pathLst>
              <a:path w="940435" h="12700">
                <a:moveTo>
                  <a:pt x="940308" y="0"/>
                </a:moveTo>
                <a:lnTo>
                  <a:pt x="559308" y="0"/>
                </a:lnTo>
                <a:lnTo>
                  <a:pt x="547116" y="0"/>
                </a:lnTo>
                <a:lnTo>
                  <a:pt x="0" y="0"/>
                </a:lnTo>
                <a:lnTo>
                  <a:pt x="0" y="12192"/>
                </a:lnTo>
                <a:lnTo>
                  <a:pt x="547116" y="12192"/>
                </a:lnTo>
                <a:lnTo>
                  <a:pt x="559308" y="12192"/>
                </a:lnTo>
                <a:lnTo>
                  <a:pt x="940308" y="12192"/>
                </a:lnTo>
                <a:lnTo>
                  <a:pt x="940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2731135" y="4183063"/>
          <a:ext cx="3937000" cy="401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9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813">
                <a:tc>
                  <a:txBody>
                    <a:bodyPr/>
                    <a:lstStyle/>
                    <a:p>
                      <a:pPr marL="127000">
                        <a:lnSpc>
                          <a:spcPts val="2585"/>
                        </a:lnSpc>
                        <a:spcBef>
                          <a:spcPts val="470"/>
                        </a:spcBef>
                      </a:pPr>
                      <a:r>
                        <a:rPr sz="2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ymbol"/>
                          <a:cs typeface="Symbol"/>
                        </a:rPr>
                        <a:t>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ts val="1265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2510"/>
                        </a:lnSpc>
                        <a:spcBef>
                          <a:spcPts val="545"/>
                        </a:spcBef>
                      </a:pPr>
                      <a:r>
                        <a:rPr sz="145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50" spc="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spc="-5" dirty="0">
                          <a:latin typeface="Microsoft Sans Serif"/>
                          <a:cs typeface="Microsoft Sans Serif"/>
                        </a:rPr>
                        <a:t>ˆ</a:t>
                      </a:r>
                      <a:endParaRPr sz="2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215" marB="0"/>
                </a:tc>
                <a:tc>
                  <a:txBody>
                    <a:bodyPr/>
                    <a:lstStyle/>
                    <a:p>
                      <a:pPr marL="427355">
                        <a:lnSpc>
                          <a:spcPts val="1989"/>
                        </a:lnSpc>
                      </a:pP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recover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static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case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1283969" y="3168606"/>
            <a:ext cx="2524760" cy="220916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45"/>
              </a:spcBef>
            </a:pP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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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endParaRPr sz="2200">
              <a:latin typeface="Microsoft Sans Serif"/>
              <a:cs typeface="Microsoft Sans Serif"/>
            </a:endParaRPr>
          </a:p>
          <a:p>
            <a:pPr marL="1142365">
              <a:lnSpc>
                <a:spcPct val="100000"/>
              </a:lnSpc>
              <a:spcBef>
                <a:spcPts val="1190"/>
              </a:spcBef>
            </a:pPr>
            <a:r>
              <a:rPr sz="2250" dirty="0">
                <a:latin typeface="Times New Roman"/>
                <a:cs typeface="Times New Roman"/>
              </a:rPr>
              <a:t>E</a:t>
            </a:r>
            <a:r>
              <a:rPr sz="2250" spc="-2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</a:t>
            </a:r>
            <a:r>
              <a:rPr sz="2250" spc="-3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0</a:t>
            </a:r>
            <a:endParaRPr sz="2250">
              <a:latin typeface="Times New Roman"/>
              <a:cs typeface="Times New Roman"/>
            </a:endParaRPr>
          </a:p>
          <a:p>
            <a:pPr marR="638175" algn="r">
              <a:lnSpc>
                <a:spcPct val="100000"/>
              </a:lnSpc>
              <a:spcBef>
                <a:spcPts val="1320"/>
              </a:spcBef>
            </a:pPr>
            <a:r>
              <a:rPr sz="1650" u="sng" spc="-1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endParaRPr sz="1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Times New Roman"/>
              <a:cs typeface="Times New Roman"/>
            </a:endParaRPr>
          </a:p>
          <a:p>
            <a:pPr marL="1142365">
              <a:lnSpc>
                <a:spcPct val="100000"/>
              </a:lnSpc>
            </a:pPr>
            <a:r>
              <a:rPr sz="2200" spc="235" dirty="0">
                <a:latin typeface="Times New Roman"/>
                <a:cs typeface="Times New Roman"/>
              </a:rPr>
              <a:t>B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5550" spc="-7" baseline="-12012" dirty="0">
                <a:latin typeface="Times New Roman"/>
                <a:cs typeface="Times New Roman"/>
              </a:rPr>
              <a:t>2</a:t>
            </a:r>
            <a:r>
              <a:rPr sz="5550" spc="-15" baseline="-12012" dirty="0">
                <a:latin typeface="Symbol"/>
                <a:cs typeface="Symbol"/>
              </a:rPr>
              <a:t></a:t>
            </a:r>
            <a:r>
              <a:rPr sz="5550" spc="-7" baseline="-12012" dirty="0">
                <a:latin typeface="Times New Roman"/>
                <a:cs typeface="Times New Roman"/>
              </a:rPr>
              <a:t>s</a:t>
            </a:r>
            <a:r>
              <a:rPr sz="5550" spc="-547" baseline="-12012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</a:t>
            </a:r>
            <a:endParaRPr sz="22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2308" y="0"/>
            <a:ext cx="35064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</a:t>
            </a:r>
            <a:r>
              <a:rPr sz="3200" spc="5" dirty="0"/>
              <a:t> </a:t>
            </a:r>
            <a:r>
              <a:rPr sz="3200" spc="-5" dirty="0"/>
              <a:t>Point</a:t>
            </a:r>
            <a:r>
              <a:rPr sz="3200" spc="5" dirty="0"/>
              <a:t> </a:t>
            </a:r>
            <a:r>
              <a:rPr sz="3200" dirty="0"/>
              <a:t>Charges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58800" y="615442"/>
            <a:ext cx="676084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00455" lvl="2" indent="-108839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110109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Lienard-Wiechert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Potentials</a:t>
            </a:r>
            <a:endParaRPr sz="2800">
              <a:latin typeface="Microsoft Sans Serif"/>
              <a:cs typeface="Microsoft Sans Serif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AutoNum type="arabicPeriod"/>
            </a:pPr>
            <a:endParaRPr sz="3000">
              <a:latin typeface="Microsoft Sans Serif"/>
              <a:cs typeface="Microsoft Sans Serif"/>
            </a:endParaRPr>
          </a:p>
          <a:p>
            <a:pPr marL="1079500" lvl="2" indent="-1067435">
              <a:lnSpc>
                <a:spcPct val="100000"/>
              </a:lnSpc>
              <a:buAutoNum type="arabicPeriod"/>
              <a:tabLst>
                <a:tab pos="1080135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The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Fields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of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Moving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Point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Charge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2907" y="1067435"/>
            <a:ext cx="3190122" cy="27673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2889" y="2710180"/>
            <a:ext cx="196849" cy="57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4791" y="16255"/>
            <a:ext cx="54425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10.3.1</a:t>
            </a:r>
            <a:r>
              <a:rPr sz="2800" spc="20" dirty="0"/>
              <a:t> </a:t>
            </a:r>
            <a:r>
              <a:rPr sz="2800" spc="-5" dirty="0"/>
              <a:t>Lienard-Wiechert</a:t>
            </a:r>
            <a:r>
              <a:rPr sz="2800" spc="20" dirty="0"/>
              <a:t> </a:t>
            </a:r>
            <a:r>
              <a:rPr sz="2800" spc="-5" dirty="0"/>
              <a:t>potentials</a:t>
            </a:r>
            <a:endParaRPr sz="28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47191" y="838387"/>
          <a:ext cx="6970395" cy="992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8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215">
                <a:tc grid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Consider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18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point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charge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q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moving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on</a:t>
                      </a:r>
                      <a:r>
                        <a:rPr sz="18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trajectory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0">
                        <a:lnSpc>
                          <a:spcPts val="2375"/>
                        </a:lnSpc>
                      </a:pPr>
                      <a:r>
                        <a:rPr sz="2150" spc="-30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2150" spc="-3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150" spc="-3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150" spc="-3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2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52400">
                        <a:lnSpc>
                          <a:spcPts val="2085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retarded position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412750">
                        <a:lnSpc>
                          <a:spcPts val="2585"/>
                        </a:lnSpc>
                        <a:spcBef>
                          <a:spcPts val="1360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22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27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85800" y="2565018"/>
            <a:ext cx="99186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29895" algn="l"/>
              </a:tabLst>
            </a:pP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3525" baseline="-11820" dirty="0">
                <a:latin typeface="Times New Roman"/>
                <a:cs typeface="Times New Roman"/>
              </a:rPr>
              <a:t>r	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5957" y="1846833"/>
            <a:ext cx="4271645" cy="1238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>
              <a:lnSpc>
                <a:spcPts val="2175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location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of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the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observer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at</a:t>
            </a:r>
            <a:r>
              <a:rPr sz="2200" spc="3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time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t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lnSpc>
                <a:spcPts val="3454"/>
              </a:lnSpc>
            </a:pPr>
            <a:r>
              <a:rPr sz="3700" spc="-5" dirty="0">
                <a:latin typeface="Times New Roman"/>
                <a:cs typeface="Times New Roman"/>
              </a:rPr>
              <a:t>R</a:t>
            </a:r>
            <a:endParaRPr sz="3700">
              <a:latin typeface="Times New Roman"/>
              <a:cs typeface="Times New Roman"/>
            </a:endParaRPr>
          </a:p>
          <a:p>
            <a:pPr marL="324485">
              <a:lnSpc>
                <a:spcPts val="3925"/>
              </a:lnSpc>
            </a:pPr>
            <a:r>
              <a:rPr sz="3700" spc="-5" dirty="0">
                <a:latin typeface="Times New Roman"/>
                <a:cs typeface="Times New Roman"/>
              </a:rPr>
              <a:t>c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400" y="2950507"/>
            <a:ext cx="5882640" cy="79883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800" spc="-10" dirty="0">
                <a:latin typeface="Microsoft Sans Serif"/>
                <a:cs typeface="Microsoft Sans Serif"/>
              </a:rPr>
              <a:t>Two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issues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750" spc="-5" dirty="0">
                <a:latin typeface="Microsoft Sans Serif"/>
                <a:cs typeface="Microsoft Sans Serif"/>
              </a:rPr>
              <a:t>•There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is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at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most</a:t>
            </a:r>
            <a:r>
              <a:rPr sz="1750" spc="3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one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point</a:t>
            </a:r>
            <a:r>
              <a:rPr sz="1750" spc="3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on</a:t>
            </a:r>
            <a:r>
              <a:rPr sz="1750" dirty="0">
                <a:latin typeface="Microsoft Sans Serif"/>
                <a:cs typeface="Microsoft Sans Serif"/>
              </a:rPr>
              <a:t> the</a:t>
            </a:r>
            <a:r>
              <a:rPr sz="1750" spc="3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trajectory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communicating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4196" y="3714114"/>
            <a:ext cx="1001394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59765" algn="l"/>
              </a:tabLst>
            </a:pPr>
            <a:r>
              <a:rPr sz="450" spc="-5" dirty="0">
                <a:latin typeface="Microsoft Sans Serif"/>
                <a:cs typeface="Microsoft Sans Serif"/>
              </a:rPr>
              <a:t>w</a:t>
            </a:r>
            <a:r>
              <a:rPr sz="450" dirty="0">
                <a:latin typeface="Microsoft Sans Serif"/>
                <a:cs typeface="Microsoft Sans Serif"/>
              </a:rPr>
              <a:t>ith	</a:t>
            </a:r>
            <a:r>
              <a:rPr sz="450" spc="-5" dirty="0">
                <a:latin typeface="Microsoft Sans Serif"/>
                <a:cs typeface="Microsoft Sans Serif"/>
              </a:rPr>
              <a:t>a</a:t>
            </a:r>
            <a:r>
              <a:rPr sz="450" dirty="0">
                <a:latin typeface="Microsoft Sans Serif"/>
                <a:cs typeface="Microsoft Sans Serif"/>
              </a:rPr>
              <a:t>t</a:t>
            </a:r>
            <a:r>
              <a:rPr sz="450" spc="15" dirty="0">
                <a:latin typeface="Microsoft Sans Serif"/>
                <a:cs typeface="Microsoft Sans Serif"/>
              </a:rPr>
              <a:t> </a:t>
            </a:r>
            <a:r>
              <a:rPr sz="450" spc="-15" dirty="0">
                <a:latin typeface="Microsoft Sans Serif"/>
                <a:cs typeface="Microsoft Sans Serif"/>
              </a:rPr>
              <a:t>a</a:t>
            </a:r>
            <a:r>
              <a:rPr sz="450" spc="-5" dirty="0">
                <a:latin typeface="Microsoft Sans Serif"/>
                <a:cs typeface="Microsoft Sans Serif"/>
              </a:rPr>
              <a:t>n</a:t>
            </a:r>
            <a:r>
              <a:rPr sz="450" dirty="0">
                <a:latin typeface="Microsoft Sans Serif"/>
                <a:cs typeface="Microsoft Sans Serif"/>
              </a:rPr>
              <a:t>y </a:t>
            </a:r>
            <a:r>
              <a:rPr sz="450" spc="-10" dirty="0">
                <a:latin typeface="Microsoft Sans Serif"/>
                <a:cs typeface="Microsoft Sans Serif"/>
              </a:rPr>
              <a:t>ti</a:t>
            </a:r>
            <a:r>
              <a:rPr sz="450" spc="20" dirty="0">
                <a:latin typeface="Microsoft Sans Serif"/>
                <a:cs typeface="Microsoft Sans Serif"/>
              </a:rPr>
              <a:t>m</a:t>
            </a:r>
            <a:r>
              <a:rPr sz="450" dirty="0">
                <a:latin typeface="Microsoft Sans Serif"/>
                <a:cs typeface="Microsoft Sans Serif"/>
              </a:rPr>
              <a:t>e</a:t>
            </a:r>
            <a:r>
              <a:rPr sz="450" spc="-15" dirty="0">
                <a:latin typeface="Microsoft Sans Serif"/>
                <a:cs typeface="Microsoft Sans Serif"/>
              </a:rPr>
              <a:t> </a:t>
            </a:r>
            <a:r>
              <a:rPr sz="450" dirty="0">
                <a:latin typeface="Microsoft Sans Serif"/>
                <a:cs typeface="Microsoft Sans Serif"/>
              </a:rPr>
              <a:t>t.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6388" y="3817391"/>
            <a:ext cx="3736975" cy="8483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700"/>
              </a:spcBef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200" spc="-5" dirty="0">
                <a:latin typeface="Microsoft Sans Serif"/>
                <a:cs typeface="Microsoft Sans Serif"/>
              </a:rPr>
              <a:t>Suppose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there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are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two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points: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160" y="4634960"/>
            <a:ext cx="3348990" cy="976630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920239">
              <a:lnSpc>
                <a:spcPct val="100000"/>
              </a:lnSpc>
              <a:spcBef>
                <a:spcPts val="1190"/>
              </a:spcBef>
            </a:pPr>
            <a:r>
              <a:rPr sz="1150" dirty="0">
                <a:latin typeface="Times New Roman"/>
                <a:cs typeface="Times New Roman"/>
              </a:rPr>
              <a:t>1  </a:t>
            </a:r>
            <a:r>
              <a:rPr sz="115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3525" spc="-7" baseline="-11820" dirty="0">
                <a:latin typeface="Times New Roman"/>
                <a:cs typeface="Times New Roman"/>
              </a:rPr>
              <a:t>1</a:t>
            </a:r>
            <a:r>
              <a:rPr sz="3525" spc="-75" baseline="-118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</a:pPr>
            <a:r>
              <a:rPr sz="2000" spc="-5" dirty="0">
                <a:latin typeface="Times New Roman"/>
                <a:cs typeface="Times New Roman"/>
              </a:rPr>
              <a:t>R</a:t>
            </a:r>
            <a:r>
              <a:rPr sz="3225" spc="-7" baseline="-11627" dirty="0">
                <a:latin typeface="Times New Roman"/>
                <a:cs typeface="Times New Roman"/>
              </a:rPr>
              <a:t>1</a:t>
            </a:r>
            <a:r>
              <a:rPr sz="3225" spc="-60" baseline="-1162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</a:t>
            </a:r>
            <a:r>
              <a:rPr sz="2000" dirty="0">
                <a:latin typeface="Times New Roman"/>
                <a:cs typeface="Times New Roman"/>
              </a:rPr>
              <a:t> 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3225" spc="-7" baseline="-11627" dirty="0">
                <a:latin typeface="Times New Roman"/>
                <a:cs typeface="Times New Roman"/>
              </a:rPr>
              <a:t>2</a:t>
            </a:r>
            <a:r>
              <a:rPr sz="3225" spc="-75" baseline="-1162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</a:t>
            </a:r>
            <a:r>
              <a:rPr sz="2000" spc="-5" dirty="0">
                <a:latin typeface="Microsoft Sans Serif"/>
                <a:cs typeface="Microsoft Sans Serif"/>
              </a:rPr>
              <a:t>(</a:t>
            </a:r>
            <a:r>
              <a:rPr sz="2000" spc="-5" dirty="0">
                <a:latin typeface="Times New Roman"/>
                <a:cs typeface="Times New Roman"/>
              </a:rPr>
              <a:t>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3225" spc="-7" baseline="-11627" dirty="0">
                <a:latin typeface="Times New Roman"/>
                <a:cs typeface="Times New Roman"/>
              </a:rPr>
              <a:t>2</a:t>
            </a:r>
            <a:r>
              <a:rPr sz="3225" spc="-52" baseline="-1162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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</a:t>
            </a:r>
            <a:r>
              <a:rPr sz="3225" spc="-7" baseline="-11627" dirty="0">
                <a:latin typeface="Times New Roman"/>
                <a:cs typeface="Times New Roman"/>
              </a:rPr>
              <a:t>1</a:t>
            </a:r>
            <a:r>
              <a:rPr sz="3225" spc="-67" baseline="-1162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82619" y="4843653"/>
            <a:ext cx="1377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41935" algn="l"/>
              </a:tabLst>
            </a:pPr>
            <a:r>
              <a:rPr sz="1150" dirty="0">
                <a:latin typeface="Times New Roman"/>
                <a:cs typeface="Times New Roman"/>
              </a:rPr>
              <a:t>2	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dirty="0">
                <a:latin typeface="Microsoft Sans Serif"/>
                <a:cs typeface="Microsoft Sans Serif"/>
              </a:rPr>
              <a:t>(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2700" baseline="-12345" dirty="0">
                <a:latin typeface="Times New Roman"/>
                <a:cs typeface="Times New Roman"/>
              </a:rPr>
              <a:t>2</a:t>
            </a:r>
            <a:r>
              <a:rPr sz="2700" spc="-37" baseline="-12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),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40021" y="5767527"/>
            <a:ext cx="102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R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1216" y="5436819"/>
            <a:ext cx="708025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145" indent="-233679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271780" algn="l"/>
              </a:tabLst>
            </a:pPr>
            <a:r>
              <a:rPr sz="2450" spc="-5" dirty="0">
                <a:latin typeface="Times New Roman"/>
                <a:cs typeface="Times New Roman"/>
              </a:rPr>
              <a:t>R</a:t>
            </a:r>
            <a:r>
              <a:rPr sz="2450" spc="-110" dirty="0">
                <a:latin typeface="Times New Roman"/>
                <a:cs typeface="Times New Roman"/>
              </a:rPr>
              <a:t> </a:t>
            </a:r>
            <a:r>
              <a:rPr sz="3000" baseline="-8333" dirty="0">
                <a:latin typeface="Times New Roman"/>
                <a:cs typeface="Times New Roman"/>
              </a:rPr>
              <a:t>2</a:t>
            </a:r>
            <a:endParaRPr sz="3000" baseline="-83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95827" y="5709615"/>
            <a:ext cx="22790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7064" algn="l"/>
              </a:tabLst>
            </a:pPr>
            <a:r>
              <a:rPr sz="2000" dirty="0">
                <a:latin typeface="Symbol"/>
                <a:cs typeface="Symbol"/>
              </a:rPr>
              <a:t>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 </a:t>
            </a:r>
            <a:r>
              <a:rPr sz="2000" dirty="0">
                <a:latin typeface="Symbol"/>
                <a:cs typeface="Symbol"/>
              </a:rPr>
              <a:t></a:t>
            </a:r>
            <a:r>
              <a:rPr sz="2000" strike="sngStrike" spc="600" dirty="0">
                <a:latin typeface="Times New Roman"/>
                <a:cs typeface="Times New Roman"/>
              </a:rPr>
              <a:t> </a:t>
            </a:r>
            <a:r>
              <a:rPr sz="900" strike="sngStrike" dirty="0">
                <a:latin typeface="Times New Roman"/>
                <a:cs typeface="Times New Roman"/>
              </a:rPr>
              <a:t>1	</a:t>
            </a:r>
            <a:r>
              <a:rPr sz="2000" strike="noStrike" dirty="0">
                <a:latin typeface="Symbol"/>
                <a:cs typeface="Symbol"/>
              </a:rPr>
              <a:t></a:t>
            </a:r>
            <a:r>
              <a:rPr sz="2000" strike="noStrike" spc="-70" dirty="0">
                <a:latin typeface="Times New Roman"/>
                <a:cs typeface="Times New Roman"/>
              </a:rPr>
              <a:t> </a:t>
            </a:r>
            <a:r>
              <a:rPr sz="2000" strike="noStrike" dirty="0">
                <a:latin typeface="Times New Roman"/>
                <a:cs typeface="Times New Roman"/>
              </a:rPr>
              <a:t>c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8527" y="6060135"/>
            <a:ext cx="6877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Times New Roman"/>
                <a:cs typeface="Times New Roman"/>
              </a:rPr>
              <a:t>t</a:t>
            </a:r>
            <a:r>
              <a:rPr sz="1650" spc="-25" dirty="0">
                <a:latin typeface="Times New Roman"/>
                <a:cs typeface="Times New Roman"/>
              </a:rPr>
              <a:t> </a:t>
            </a:r>
            <a:r>
              <a:rPr sz="2625" baseline="-12698" dirty="0">
                <a:latin typeface="Times New Roman"/>
                <a:cs typeface="Times New Roman"/>
              </a:rPr>
              <a:t>2</a:t>
            </a:r>
            <a:r>
              <a:rPr sz="2625" spc="-82" baseline="-12698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-20" dirty="0">
                <a:latin typeface="Times New Roman"/>
                <a:cs typeface="Times New Roman"/>
              </a:rPr>
              <a:t> </a:t>
            </a:r>
            <a:r>
              <a:rPr sz="1650" spc="-5" dirty="0">
                <a:latin typeface="Times New Roman"/>
                <a:cs typeface="Times New Roman"/>
              </a:rPr>
              <a:t>t</a:t>
            </a:r>
            <a:r>
              <a:rPr sz="2625" spc="-7" baseline="-12698" dirty="0">
                <a:latin typeface="Times New Roman"/>
                <a:cs typeface="Times New Roman"/>
              </a:rPr>
              <a:t>1</a:t>
            </a:r>
            <a:endParaRPr sz="2625" baseline="-12698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1920" y="19303"/>
            <a:ext cx="4226560" cy="54419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582295" marR="5080" indent="-570230">
              <a:lnSpc>
                <a:spcPts val="1980"/>
              </a:lnSpc>
              <a:spcBef>
                <a:spcPts val="265"/>
              </a:spcBef>
            </a:pPr>
            <a:r>
              <a:rPr sz="1750" spc="-5" dirty="0">
                <a:latin typeface="Microsoft Sans Serif"/>
                <a:cs typeface="Microsoft Sans Serif"/>
              </a:rPr>
              <a:t>Since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q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can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not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move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at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speed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of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light,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there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only</a:t>
            </a:r>
            <a:r>
              <a:rPr sz="1750" spc="-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one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point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at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meet.</a:t>
            </a:r>
            <a:endParaRPr sz="1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125" y="5211445"/>
            <a:ext cx="5710189" cy="14677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791" y="16255"/>
            <a:ext cx="1547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10.3.1</a:t>
            </a:r>
            <a:r>
              <a:rPr sz="2800" spc="-25" dirty="0"/>
              <a:t> </a:t>
            </a:r>
            <a:r>
              <a:rPr sz="2800" spc="-5" dirty="0"/>
              <a:t>(2)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482600" y="773937"/>
            <a:ext cx="1035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Sans Serif"/>
                <a:cs typeface="Microsoft Sans Serif"/>
              </a:rPr>
              <a:t>•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5061" y="816610"/>
            <a:ext cx="61594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Symbol"/>
                <a:cs typeface="Symbol"/>
              </a:rPr>
              <a:t>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8461" y="655066"/>
            <a:ext cx="946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400" y="1020826"/>
            <a:ext cx="31115" cy="49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50" dirty="0">
                <a:latin typeface="Symbol"/>
                <a:cs typeface="Symbol"/>
              </a:rPr>
              <a:t></a:t>
            </a:r>
            <a:endParaRPr sz="1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7542" y="985773"/>
            <a:ext cx="37211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Microsoft Sans Serif"/>
                <a:cs typeface="Microsoft Sans Serif"/>
              </a:rPr>
              <a:t>the</a:t>
            </a:r>
            <a:r>
              <a:rPr sz="400" spc="-25" dirty="0">
                <a:latin typeface="Microsoft Sans Serif"/>
                <a:cs typeface="Microsoft Sans Serif"/>
              </a:rPr>
              <a:t> </a:t>
            </a:r>
            <a:r>
              <a:rPr sz="400" spc="-5" dirty="0">
                <a:latin typeface="Microsoft Sans Serif"/>
                <a:cs typeface="Microsoft Sans Serif"/>
              </a:rPr>
              <a:t>point</a:t>
            </a:r>
            <a:r>
              <a:rPr sz="400" spc="-20" dirty="0">
                <a:latin typeface="Microsoft Sans Serif"/>
                <a:cs typeface="Microsoft Sans Serif"/>
              </a:rPr>
              <a:t> </a:t>
            </a:r>
            <a:r>
              <a:rPr sz="400" spc="-5" dirty="0">
                <a:latin typeface="Microsoft Sans Serif"/>
                <a:cs typeface="Microsoft Sans Serif"/>
              </a:rPr>
              <a:t>chage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1361" y="1241805"/>
            <a:ext cx="1169035" cy="607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10"/>
              </a:lnSpc>
              <a:spcBef>
                <a:spcPts val="95"/>
              </a:spcBef>
              <a:tabLst>
                <a:tab pos="514350" algn="l"/>
                <a:tab pos="1155700" algn="l"/>
              </a:tabLst>
            </a:pP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200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	</a:t>
            </a:r>
            <a:endParaRPr sz="2200">
              <a:latin typeface="Times New Roman"/>
              <a:cs typeface="Times New Roman"/>
            </a:endParaRPr>
          </a:p>
          <a:p>
            <a:pPr marR="263525" algn="ctr">
              <a:lnSpc>
                <a:spcPts val="2170"/>
              </a:lnSpc>
            </a:pPr>
            <a:r>
              <a:rPr sz="2000" dirty="0">
                <a:latin typeface="Microsoft Sans Serif"/>
                <a:cs typeface="Microsoft Sans Serif"/>
              </a:rPr>
              <a:t>ˆ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9300" y="1250264"/>
            <a:ext cx="1289050" cy="5829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610235">
              <a:lnSpc>
                <a:spcPct val="100000"/>
              </a:lnSpc>
              <a:spcBef>
                <a:spcPts val="300"/>
              </a:spcBef>
              <a:tabLst>
                <a:tab pos="1181735" algn="l"/>
              </a:tabLst>
            </a:pPr>
            <a:r>
              <a:rPr sz="2250" dirty="0">
                <a:latin typeface="Symbol"/>
                <a:cs typeface="Symbol"/>
              </a:rPr>
              <a:t></a:t>
            </a:r>
            <a:r>
              <a:rPr sz="225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105"/>
              </a:spcBef>
            </a:pPr>
            <a:r>
              <a:rPr sz="1575" spc="-7" baseline="-13227" dirty="0">
                <a:latin typeface="Symbol"/>
                <a:cs typeface="Symbol"/>
              </a:rPr>
              <a:t></a:t>
            </a:r>
            <a:r>
              <a:rPr sz="1150" spc="-5" dirty="0">
                <a:latin typeface="Symbol"/>
                <a:cs typeface="Symbol"/>
              </a:rPr>
              <a:t></a:t>
            </a:r>
            <a:r>
              <a:rPr sz="1150" spc="-5" dirty="0">
                <a:latin typeface="Microsoft Sans Serif"/>
                <a:cs typeface="Microsoft Sans Serif"/>
              </a:rPr>
              <a:t>(</a:t>
            </a:r>
            <a:r>
              <a:rPr sz="1150" spc="-5" dirty="0">
                <a:latin typeface="Times New Roman"/>
                <a:cs typeface="Times New Roman"/>
              </a:rPr>
              <a:t>r</a:t>
            </a:r>
            <a:r>
              <a:rPr sz="1150" spc="2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,</a:t>
            </a:r>
            <a:r>
              <a:rPr sz="1150" spc="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t</a:t>
            </a:r>
            <a:r>
              <a:rPr sz="1150" spc="15" dirty="0">
                <a:latin typeface="Times New Roman"/>
                <a:cs typeface="Times New Roman"/>
              </a:rPr>
              <a:t> </a:t>
            </a:r>
            <a:r>
              <a:rPr sz="1500" spc="-7" baseline="-11111" dirty="0">
                <a:latin typeface="Times New Roman"/>
                <a:cs typeface="Times New Roman"/>
              </a:rPr>
              <a:t>r</a:t>
            </a:r>
            <a:r>
              <a:rPr sz="1500" spc="89" baseline="-11111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)</a:t>
            </a:r>
            <a:r>
              <a:rPr sz="1150" dirty="0">
                <a:latin typeface="Times New Roman"/>
                <a:cs typeface="Times New Roman"/>
              </a:rPr>
              <a:t>d</a:t>
            </a:r>
            <a:r>
              <a:rPr sz="1150" dirty="0">
                <a:latin typeface="Symbol"/>
                <a:cs typeface="Symbol"/>
              </a:rPr>
              <a:t></a:t>
            </a:r>
            <a:r>
              <a:rPr sz="1150" spc="-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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5208" y="1752345"/>
            <a:ext cx="4993005" cy="852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25575">
              <a:lnSpc>
                <a:spcPts val="2470"/>
              </a:lnSpc>
              <a:spcBef>
                <a:spcPts val="95"/>
              </a:spcBef>
            </a:pPr>
            <a:r>
              <a:rPr sz="2150" spc="-50" dirty="0">
                <a:latin typeface="Times New Roman"/>
                <a:cs typeface="Times New Roman"/>
              </a:rPr>
              <a:t>1</a:t>
            </a:r>
            <a:r>
              <a:rPr sz="2150" spc="-35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Symbol"/>
                <a:cs typeface="Symbol"/>
              </a:rPr>
              <a:t></a:t>
            </a:r>
            <a:r>
              <a:rPr sz="2050" spc="5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Times New Roman"/>
                <a:cs typeface="Times New Roman"/>
              </a:rPr>
              <a:t>R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Symbol"/>
                <a:cs typeface="Symbol"/>
              </a:rPr>
              <a:t>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-65" dirty="0">
                <a:latin typeface="Times New Roman"/>
                <a:cs typeface="Times New Roman"/>
              </a:rPr>
              <a:t>V</a:t>
            </a:r>
            <a:r>
              <a:rPr sz="2050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Microsoft Sans Serif"/>
                <a:cs typeface="Microsoft Sans Serif"/>
              </a:rPr>
              <a:t>/</a:t>
            </a:r>
            <a:r>
              <a:rPr sz="2050" spc="-50" dirty="0">
                <a:latin typeface="Microsoft Sans Serif"/>
                <a:cs typeface="Microsoft Sans Serif"/>
              </a:rPr>
              <a:t> </a:t>
            </a:r>
            <a:r>
              <a:rPr sz="2050" spc="-40" dirty="0">
                <a:latin typeface="Times New Roman"/>
                <a:cs typeface="Times New Roman"/>
              </a:rPr>
              <a:t>c</a:t>
            </a:r>
            <a:endParaRPr sz="2050">
              <a:latin typeface="Times New Roman"/>
              <a:cs typeface="Times New Roman"/>
            </a:endParaRPr>
          </a:p>
          <a:p>
            <a:pPr marL="12700" marR="5080">
              <a:lnSpc>
                <a:spcPts val="1989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due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Doppler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70" dirty="0">
                <a:latin typeface="Microsoft Sans Serif"/>
                <a:cs typeface="Microsoft Sans Serif"/>
              </a:rPr>
              <a:t>–shift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effect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point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charge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considered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as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extended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charge.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000" y="3307207"/>
            <a:ext cx="7343140" cy="336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2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Proof.</a:t>
            </a:r>
            <a:endParaRPr sz="1800">
              <a:latin typeface="Microsoft Sans Serif"/>
              <a:cs typeface="Microsoft Sans Serif"/>
            </a:endParaRPr>
          </a:p>
          <a:p>
            <a:pPr marL="1216025">
              <a:lnSpc>
                <a:spcPts val="2120"/>
              </a:lnSpc>
            </a:pPr>
            <a:r>
              <a:rPr sz="1800" spc="-5" dirty="0">
                <a:latin typeface="Microsoft Sans Serif"/>
                <a:cs typeface="Microsoft Sans Serif"/>
              </a:rPr>
              <a:t>consider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extended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charge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has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length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  <a:p>
            <a:pPr marL="800100">
              <a:lnSpc>
                <a:spcPct val="100000"/>
              </a:lnSpc>
              <a:spcBef>
                <a:spcPts val="1320"/>
              </a:spcBef>
            </a:pPr>
            <a:r>
              <a:rPr sz="1800" spc="-5" dirty="0">
                <a:latin typeface="Microsoft Sans Serif"/>
                <a:cs typeface="Microsoft Sans Serif"/>
              </a:rPr>
              <a:t>train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(a)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moving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directly</a:t>
            </a:r>
            <a:r>
              <a:rPr sz="1800" dirty="0">
                <a:latin typeface="Microsoft Sans Serif"/>
                <a:cs typeface="Microsoft Sans Serif"/>
              </a:rPr>
              <a:t> to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observer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12192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Microsoft Sans Serif"/>
                <a:cs typeface="Microsoft Sans Serif"/>
              </a:rPr>
              <a:t>time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light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arrive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observer.</a:t>
            </a:r>
            <a:endParaRPr sz="1800">
              <a:latin typeface="Microsoft Sans Serif"/>
              <a:cs typeface="Microsoft Sans Serif"/>
            </a:endParaRPr>
          </a:p>
          <a:p>
            <a:pPr marL="4526915" marR="55880" indent="-600710">
              <a:lnSpc>
                <a:spcPct val="76200"/>
              </a:lnSpc>
              <a:spcBef>
                <a:spcPts val="1635"/>
              </a:spcBef>
              <a:tabLst>
                <a:tab pos="4827270" algn="l"/>
                <a:tab pos="5149215" algn="l"/>
                <a:tab pos="5436870" algn="l"/>
                <a:tab pos="6037580" algn="l"/>
                <a:tab pos="6358890" algn="l"/>
                <a:tab pos="6720205" algn="l"/>
                <a:tab pos="6936740" algn="l"/>
                <a:tab pos="7118350" algn="l"/>
              </a:tabLst>
            </a:pPr>
            <a:r>
              <a:rPr sz="28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r>
              <a:rPr sz="285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</a:t>
            </a:r>
            <a:r>
              <a:rPr sz="2850" dirty="0">
                <a:latin typeface="Times New Roman"/>
                <a:cs typeface="Times New Roman"/>
              </a:rPr>
              <a:t>		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</a:t>
            </a:r>
            <a:r>
              <a:rPr sz="2850" dirty="0">
                <a:latin typeface="Times New Roman"/>
                <a:cs typeface="Times New Roman"/>
              </a:rPr>
              <a:t>		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r>
              <a:rPr sz="285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</a:t>
            </a:r>
            <a:r>
              <a:rPr sz="2850" dirty="0">
                <a:latin typeface="Times New Roman"/>
                <a:cs typeface="Times New Roman"/>
              </a:rPr>
              <a:t>		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2850" dirty="0">
                <a:latin typeface="Times New Roman"/>
                <a:cs typeface="Times New Roman"/>
              </a:rPr>
              <a:t>		</a:t>
            </a:r>
            <a:r>
              <a:rPr sz="28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 </a:t>
            </a:r>
            <a:r>
              <a:rPr sz="2850" spc="5" dirty="0">
                <a:latin typeface="Times New Roman"/>
                <a:cs typeface="Times New Roman"/>
              </a:rPr>
              <a:t> </a:t>
            </a:r>
            <a:r>
              <a:rPr sz="2850" dirty="0">
                <a:latin typeface="Times New Roman"/>
                <a:cs typeface="Times New Roman"/>
              </a:rPr>
              <a:t>c		</a:t>
            </a:r>
            <a:r>
              <a:rPr sz="3225" spc="-7" baseline="16795" dirty="0">
                <a:latin typeface="Symbol"/>
                <a:cs typeface="Symbol"/>
              </a:rPr>
              <a:t></a:t>
            </a:r>
            <a:r>
              <a:rPr sz="3225" baseline="16795" dirty="0">
                <a:latin typeface="Times New Roman"/>
                <a:cs typeface="Times New Roman"/>
              </a:rPr>
              <a:t>		</a:t>
            </a:r>
            <a:r>
              <a:rPr sz="2850" dirty="0">
                <a:latin typeface="Times New Roman"/>
                <a:cs typeface="Times New Roman"/>
              </a:rPr>
              <a:t>v		</a:t>
            </a:r>
            <a:r>
              <a:rPr sz="3225" spc="-7" baseline="16795" dirty="0">
                <a:latin typeface="Symbol"/>
                <a:cs typeface="Symbol"/>
              </a:rPr>
              <a:t></a:t>
            </a:r>
            <a:r>
              <a:rPr sz="3225" baseline="16795" dirty="0">
                <a:latin typeface="Times New Roman"/>
                <a:cs typeface="Times New Roman"/>
              </a:rPr>
              <a:t>		</a:t>
            </a:r>
            <a:r>
              <a:rPr sz="2850" dirty="0">
                <a:latin typeface="Times New Roman"/>
                <a:cs typeface="Times New Roman"/>
              </a:rPr>
              <a:t>c</a:t>
            </a:r>
            <a:endParaRPr sz="2850">
              <a:latin typeface="Times New Roman"/>
              <a:cs typeface="Times New Roman"/>
            </a:endParaRPr>
          </a:p>
          <a:p>
            <a:pPr marL="4819650" algn="ctr">
              <a:lnSpc>
                <a:spcPts val="1660"/>
              </a:lnSpc>
              <a:spcBef>
                <a:spcPts val="165"/>
              </a:spcBef>
              <a:tabLst>
                <a:tab pos="5746115" algn="l"/>
              </a:tabLst>
            </a:pPr>
            <a:r>
              <a:rPr sz="1400" dirty="0">
                <a:latin typeface="Microsoft Sans Serif"/>
                <a:cs typeface="Microsoft Sans Serif"/>
              </a:rPr>
              <a:t>E	F</a:t>
            </a:r>
            <a:endParaRPr sz="1400">
              <a:latin typeface="Microsoft Sans Serif"/>
              <a:cs typeface="Microsoft Sans Serif"/>
            </a:endParaRPr>
          </a:p>
          <a:p>
            <a:pPr marR="991235" algn="r">
              <a:lnSpc>
                <a:spcPts val="2620"/>
              </a:lnSpc>
            </a:pPr>
            <a:r>
              <a:rPr sz="2200" spc="-5" dirty="0">
                <a:latin typeface="Times New Roman"/>
                <a:cs typeface="Times New Roman"/>
              </a:rPr>
              <a:t>L</a:t>
            </a:r>
            <a:endParaRPr sz="2200">
              <a:latin typeface="Times New Roman"/>
              <a:cs typeface="Times New Roman"/>
            </a:endParaRPr>
          </a:p>
          <a:p>
            <a:pPr marL="4851400" algn="ctr">
              <a:lnSpc>
                <a:spcPct val="100000"/>
              </a:lnSpc>
              <a:spcBef>
                <a:spcPts val="420"/>
              </a:spcBef>
            </a:pPr>
            <a:r>
              <a:rPr sz="2200" spc="-10" dirty="0">
                <a:latin typeface="Times New Roman"/>
                <a:cs typeface="Times New Roman"/>
              </a:rPr>
              <a:t>L</a:t>
            </a:r>
            <a:r>
              <a:rPr sz="2200" spc="-10" dirty="0">
                <a:latin typeface="Symbol"/>
                <a:cs typeface="Symbol"/>
              </a:rPr>
              <a:t>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1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v </a:t>
            </a:r>
            <a:r>
              <a:rPr sz="2200" spc="-5" dirty="0">
                <a:latin typeface="Microsoft Sans Serif"/>
                <a:cs typeface="Microsoft Sans Serif"/>
              </a:rPr>
              <a:t>/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967" y="1269522"/>
            <a:ext cx="3659080" cy="19802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02864" y="4691379"/>
            <a:ext cx="1651000" cy="0"/>
          </a:xfrm>
          <a:custGeom>
            <a:avLst/>
            <a:gdLst/>
            <a:ahLst/>
            <a:cxnLst/>
            <a:rect l="l" t="t" r="r" b="b"/>
            <a:pathLst>
              <a:path w="1651000">
                <a:moveTo>
                  <a:pt x="0" y="0"/>
                </a:moveTo>
                <a:lnTo>
                  <a:pt x="165100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65700" y="5547359"/>
            <a:ext cx="850265" cy="0"/>
          </a:xfrm>
          <a:custGeom>
            <a:avLst/>
            <a:gdLst/>
            <a:ahLst/>
            <a:cxnLst/>
            <a:rect l="l" t="t" r="r" b="b"/>
            <a:pathLst>
              <a:path w="850264">
                <a:moveTo>
                  <a:pt x="0" y="0"/>
                </a:moveTo>
                <a:lnTo>
                  <a:pt x="85026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8600" y="5943600"/>
            <a:ext cx="495300" cy="0"/>
          </a:xfrm>
          <a:custGeom>
            <a:avLst/>
            <a:gdLst/>
            <a:ahLst/>
            <a:cxnLst/>
            <a:rect l="l" t="t" r="r" b="b"/>
            <a:pathLst>
              <a:path w="495300">
                <a:moveTo>
                  <a:pt x="0" y="0"/>
                </a:moveTo>
                <a:lnTo>
                  <a:pt x="4953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4791" y="22352"/>
            <a:ext cx="3151505" cy="902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Microsoft Sans Serif"/>
                <a:cs typeface="Microsoft Sans Serif"/>
              </a:rPr>
              <a:t>10.3.1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(3)</a:t>
            </a:r>
            <a:endParaRPr sz="2800">
              <a:latin typeface="Microsoft Sans Serif"/>
              <a:cs typeface="Microsoft Sans Serif"/>
            </a:endParaRPr>
          </a:p>
          <a:p>
            <a:pPr marL="712470">
              <a:lnSpc>
                <a:spcPct val="100000"/>
              </a:lnSpc>
              <a:spcBef>
                <a:spcPts val="1385"/>
              </a:spcBef>
            </a:pPr>
            <a:r>
              <a:rPr sz="1800" spc="-5" dirty="0">
                <a:latin typeface="Microsoft Sans Serif"/>
                <a:cs typeface="Microsoft Sans Serif"/>
              </a:rPr>
              <a:t>(b)moving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with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angle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38142" y="604773"/>
            <a:ext cx="150876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latin typeface="Microsoft Sans Serif"/>
                <a:cs typeface="Microsoft Sans Serif"/>
              </a:rPr>
              <a:t>to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the</a:t>
            </a:r>
            <a:r>
              <a:rPr sz="1950" spc="-5" dirty="0">
                <a:latin typeface="Symbol"/>
                <a:cs typeface="Symbol"/>
              </a:rPr>
              <a:t></a:t>
            </a:r>
            <a:r>
              <a:rPr sz="1950" spc="-6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observer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1454" y="3327272"/>
            <a:ext cx="32391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500" i="1" spc="-5" dirty="0">
                <a:latin typeface="Times New Roman"/>
                <a:cs typeface="Times New Roman"/>
              </a:rPr>
              <a:t>L</a:t>
            </a:r>
            <a:r>
              <a:rPr sz="2500" i="1" spc="-25" dirty="0">
                <a:latin typeface="Times New Roman"/>
                <a:cs typeface="Times New Roman"/>
              </a:rPr>
              <a:t> 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r>
              <a:rPr sz="2500" spc="-10" dirty="0">
                <a:latin typeface="Times New Roman"/>
                <a:cs typeface="Times New Roman"/>
              </a:rPr>
              <a:t> 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</a:t>
            </a:r>
            <a:r>
              <a:rPr sz="2500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2600" u="heavy" spc="-5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</a:t>
            </a:r>
            <a:r>
              <a:rPr sz="2500" spc="5" dirty="0">
                <a:latin typeface="Times New Roman"/>
                <a:cs typeface="Times New Roman"/>
              </a:rPr>
              <a:t> </a:t>
            </a:r>
            <a:r>
              <a:rPr sz="2500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</a:t>
            </a:r>
            <a:r>
              <a:rPr sz="2500" i="1" spc="-5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Symbol"/>
                <a:cs typeface="Symbol"/>
              </a:rPr>
              <a:t></a:t>
            </a:r>
            <a:r>
              <a:rPr sz="2500" spc="5" dirty="0">
                <a:latin typeface="Times New Roman"/>
                <a:cs typeface="Times New Roman"/>
              </a:rPr>
              <a:t> </a:t>
            </a:r>
            <a:r>
              <a:rPr sz="2500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2500" i="1" dirty="0">
                <a:latin typeface="Times New Roman"/>
                <a:cs typeface="Times New Roman"/>
              </a:rPr>
              <a:t> 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</a:t>
            </a:r>
            <a:r>
              <a:rPr sz="2500" spc="245" dirty="0">
                <a:latin typeface="Times New Roman"/>
                <a:cs typeface="Times New Roman"/>
              </a:rPr>
              <a:t> </a:t>
            </a:r>
            <a:r>
              <a:rPr sz="4050" i="1" spc="-7" baseline="-11316" dirty="0">
                <a:latin typeface="Times New Roman"/>
                <a:cs typeface="Times New Roman"/>
              </a:rPr>
              <a:t>L</a:t>
            </a:r>
            <a:r>
              <a:rPr sz="4050" i="1" spc="-517" baseline="-11316" dirty="0">
                <a:latin typeface="Times New Roman"/>
                <a:cs typeface="Times New Roman"/>
              </a:rPr>
              <a:t> </a:t>
            </a:r>
            <a:r>
              <a:rPr sz="4050" baseline="-11316" dirty="0">
                <a:latin typeface="Symbol"/>
                <a:cs typeface="Symbol"/>
              </a:rPr>
              <a:t></a:t>
            </a:r>
            <a:r>
              <a:rPr sz="4050" spc="-15" baseline="-11316" dirty="0">
                <a:latin typeface="Times New Roman"/>
                <a:cs typeface="Times New Roman"/>
              </a:rPr>
              <a:t> </a:t>
            </a:r>
            <a:r>
              <a:rPr sz="4050" i="1" u="sng" baseline="-1131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</a:t>
            </a:r>
            <a:endParaRPr sz="4050" baseline="-11316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4935" y="3787521"/>
            <a:ext cx="1713864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6700" algn="l"/>
              </a:tabLst>
            </a:pPr>
            <a:r>
              <a:rPr sz="2900" i="1" dirty="0">
                <a:latin typeface="Times New Roman"/>
                <a:cs typeface="Times New Roman"/>
              </a:rPr>
              <a:t>c	v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27019" y="4186809"/>
            <a:ext cx="222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spc="-5" dirty="0">
                <a:latin typeface="Times New Roman"/>
                <a:cs typeface="Times New Roman"/>
              </a:rPr>
              <a:t>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6512" y="4659702"/>
            <a:ext cx="3263265" cy="1109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6930">
              <a:lnSpc>
                <a:spcPct val="100000"/>
              </a:lnSpc>
              <a:spcBef>
                <a:spcPts val="95"/>
              </a:spcBef>
            </a:pPr>
            <a:r>
              <a:rPr sz="2650" i="1" dirty="0">
                <a:latin typeface="Times New Roman"/>
                <a:cs typeface="Times New Roman"/>
              </a:rPr>
              <a:t>L</a:t>
            </a:r>
            <a:r>
              <a:rPr sz="2650" dirty="0">
                <a:latin typeface="Symbol"/>
                <a:cs typeface="Symbol"/>
              </a:rPr>
              <a:t></a:t>
            </a:r>
            <a:r>
              <a:rPr sz="2650" spc="-15" dirty="0">
                <a:latin typeface="Times New Roman"/>
                <a:cs typeface="Times New Roman"/>
              </a:rPr>
              <a:t> </a:t>
            </a:r>
            <a:r>
              <a:rPr sz="2650" dirty="0">
                <a:latin typeface="Symbol"/>
                <a:cs typeface="Symbol"/>
              </a:rPr>
              <a:t></a:t>
            </a:r>
            <a:r>
              <a:rPr sz="2650" dirty="0">
                <a:latin typeface="Times New Roman"/>
                <a:cs typeface="Times New Roman"/>
              </a:rPr>
              <a:t>1</a:t>
            </a:r>
            <a:r>
              <a:rPr sz="2650" spc="-10" dirty="0">
                <a:latin typeface="Times New Roman"/>
                <a:cs typeface="Times New Roman"/>
              </a:rPr>
              <a:t> </a:t>
            </a:r>
            <a:r>
              <a:rPr sz="2650" dirty="0">
                <a:latin typeface="Symbol"/>
                <a:cs typeface="Symbol"/>
              </a:rPr>
              <a:t></a:t>
            </a:r>
            <a:r>
              <a:rPr sz="2650" spc="-25" dirty="0">
                <a:latin typeface="Times New Roman"/>
                <a:cs typeface="Times New Roman"/>
              </a:rPr>
              <a:t> </a:t>
            </a:r>
            <a:r>
              <a:rPr sz="2650" i="1" dirty="0">
                <a:latin typeface="Times New Roman"/>
                <a:cs typeface="Times New Roman"/>
              </a:rPr>
              <a:t>v</a:t>
            </a:r>
            <a:r>
              <a:rPr sz="2650" i="1" spc="-15" dirty="0">
                <a:latin typeface="Times New Roman"/>
                <a:cs typeface="Times New Roman"/>
              </a:rPr>
              <a:t> </a:t>
            </a:r>
            <a:r>
              <a:rPr sz="2650" dirty="0">
                <a:latin typeface="Times New Roman"/>
                <a:cs typeface="Times New Roman"/>
              </a:rPr>
              <a:t>cos</a:t>
            </a:r>
            <a:r>
              <a:rPr sz="2650" spc="-15" dirty="0">
                <a:latin typeface="Times New Roman"/>
                <a:cs typeface="Times New Roman"/>
              </a:rPr>
              <a:t> </a:t>
            </a:r>
            <a:r>
              <a:rPr sz="2800" spc="-80" dirty="0">
                <a:latin typeface="Symbol"/>
                <a:cs typeface="Symbol"/>
              </a:rPr>
              <a:t>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650" dirty="0">
                <a:latin typeface="Times New Roman"/>
                <a:cs typeface="Times New Roman"/>
              </a:rPr>
              <a:t>/</a:t>
            </a:r>
            <a:r>
              <a:rPr sz="2650" spc="-25" dirty="0">
                <a:latin typeface="Times New Roman"/>
                <a:cs typeface="Times New Roman"/>
              </a:rPr>
              <a:t> </a:t>
            </a:r>
            <a:r>
              <a:rPr sz="2650" i="1" dirty="0">
                <a:latin typeface="Times New Roman"/>
                <a:cs typeface="Times New Roman"/>
              </a:rPr>
              <a:t>c</a:t>
            </a:r>
            <a:endParaRPr sz="2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05"/>
              </a:spcBef>
            </a:pPr>
            <a:r>
              <a:rPr sz="1900" spc="-5" dirty="0">
                <a:latin typeface="Symbol"/>
                <a:cs typeface="Symbol"/>
              </a:rPr>
              <a:t>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The</a:t>
            </a:r>
            <a:r>
              <a:rPr sz="1550" spc="15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apparent</a:t>
            </a:r>
            <a:r>
              <a:rPr sz="1550" spc="10" dirty="0">
                <a:latin typeface="Microsoft Sans Serif"/>
                <a:cs typeface="Microsoft Sans Serif"/>
              </a:rPr>
              <a:t> </a:t>
            </a:r>
            <a:r>
              <a:rPr sz="1550" spc="-10" dirty="0">
                <a:latin typeface="Microsoft Sans Serif"/>
                <a:cs typeface="Microsoft Sans Serif"/>
              </a:rPr>
              <a:t>volume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95726" y="6061964"/>
            <a:ext cx="1207135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3800" algn="l"/>
              </a:tabLst>
            </a:pPr>
            <a:r>
              <a:rPr sz="2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290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042212" y="6072683"/>
          <a:ext cx="2616200" cy="789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2681">
                <a:tc>
                  <a:txBody>
                    <a:bodyPr/>
                    <a:lstStyle/>
                    <a:p>
                      <a:pPr marL="23876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900" dirty="0">
                          <a:latin typeface="Symbol"/>
                          <a:cs typeface="Symbol"/>
                        </a:rPr>
                        <a:t></a:t>
                      </a:r>
                      <a:endParaRPr sz="2900">
                        <a:latin typeface="Symbol"/>
                        <a:cs typeface="Symbol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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0922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2255"/>
                        </a:lnSpc>
                        <a:spcBef>
                          <a:spcPts val="5"/>
                        </a:spcBef>
                      </a:pPr>
                      <a:r>
                        <a:rPr sz="1950" dirty="0">
                          <a:latin typeface="Microsoft Sans Serif"/>
                          <a:cs typeface="Microsoft Sans Serif"/>
                        </a:rPr>
                        <a:t>ˆ</a:t>
                      </a:r>
                      <a:endParaRPr sz="1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q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079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85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300" spc="-10" dirty="0">
                          <a:latin typeface="Symbol"/>
                          <a:cs typeface="Symbol"/>
                        </a:rPr>
                        <a:t></a:t>
                      </a:r>
                      <a:r>
                        <a:rPr sz="1800" spc="-15" baseline="-11574" dirty="0">
                          <a:latin typeface="Symbol"/>
                          <a:cs typeface="Symbol"/>
                        </a:rPr>
                        <a:t></a:t>
                      </a:r>
                      <a:r>
                        <a:rPr sz="1300" spc="-10" dirty="0">
                          <a:latin typeface="Symbol"/>
                          <a:cs typeface="Symbol"/>
                        </a:rPr>
                        <a:t>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3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3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baseline="-12626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650" spc="112" baseline="-1262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300" dirty="0">
                          <a:latin typeface="Symbol"/>
                          <a:cs typeface="Symbol"/>
                        </a:rPr>
                        <a:t>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Symbol"/>
                          <a:cs typeface="Symbol"/>
                        </a:rPr>
                        <a:t></a:t>
                      </a:r>
                      <a:endParaRPr sz="1300">
                        <a:latin typeface="Symbol"/>
                        <a:cs typeface="Symbol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ts val="680"/>
                        </a:lnSpc>
                      </a:pPr>
                      <a:r>
                        <a:rPr sz="750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650" spc="-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6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6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spc="-5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6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6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spc="-5" dirty="0"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65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650" spc="-5" dirty="0">
                          <a:latin typeface="Times New Roman"/>
                          <a:cs typeface="Times New Roman"/>
                        </a:rPr>
                        <a:t>c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5017389" y="3865245"/>
            <a:ext cx="177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i="1" dirty="0">
                <a:latin typeface="Times New Roman"/>
                <a:cs typeface="Times New Roman"/>
              </a:rPr>
              <a:t>c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24196" y="5145785"/>
            <a:ext cx="946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22189" y="5145785"/>
            <a:ext cx="1479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</a:t>
            </a:r>
            <a:endParaRPr sz="2200">
              <a:latin typeface="Symbol"/>
              <a:cs typeface="Symbo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5770" y="5299075"/>
            <a:ext cx="728979" cy="13300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320790" y="5145785"/>
            <a:ext cx="17481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actual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volume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24780" y="5478508"/>
            <a:ext cx="529590" cy="77914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200" dirty="0">
                <a:latin typeface="Symbol"/>
                <a:cs typeface="Symbol"/>
              </a:rPr>
              <a:t>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  <a:p>
            <a:pPr marL="152400">
              <a:lnSpc>
                <a:spcPct val="100000"/>
              </a:lnSpc>
              <a:spcBef>
                <a:spcPts val="119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21172" y="5561787"/>
            <a:ext cx="659765" cy="586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1425"/>
              </a:lnSpc>
              <a:spcBef>
                <a:spcPts val="95"/>
              </a:spcBef>
            </a:pPr>
            <a:r>
              <a:rPr sz="1550" spc="-5" dirty="0">
                <a:latin typeface="Microsoft Sans Serif"/>
                <a:cs typeface="Microsoft Sans Serif"/>
              </a:rPr>
              <a:t>ˆ</a:t>
            </a:r>
            <a:endParaRPr sz="1550">
              <a:latin typeface="Microsoft Sans Serif"/>
              <a:cs typeface="Microsoft Sans Serif"/>
            </a:endParaRPr>
          </a:p>
          <a:p>
            <a:pPr marL="59055">
              <a:lnSpc>
                <a:spcPts val="2985"/>
              </a:lnSpc>
            </a:pPr>
            <a:r>
              <a:rPr sz="1450" dirty="0">
                <a:latin typeface="Times New Roman"/>
                <a:cs typeface="Times New Roman"/>
              </a:rPr>
              <a:t>R</a:t>
            </a:r>
            <a:r>
              <a:rPr sz="1450" spc="14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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4275" spc="-7" baseline="-31189" dirty="0">
                <a:latin typeface="Times New Roman"/>
                <a:cs typeface="Times New Roman"/>
              </a:rPr>
              <a:t>c</a:t>
            </a:r>
            <a:r>
              <a:rPr sz="1450" spc="-5" dirty="0">
                <a:latin typeface="Times New Roman"/>
                <a:cs typeface="Times New Roman"/>
              </a:rPr>
              <a:t>v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3280" y="2390775"/>
            <a:ext cx="0" cy="3432175"/>
          </a:xfrm>
          <a:custGeom>
            <a:avLst/>
            <a:gdLst/>
            <a:ahLst/>
            <a:cxnLst/>
            <a:rect l="l" t="t" r="r" b="b"/>
            <a:pathLst>
              <a:path h="3432175">
                <a:moveTo>
                  <a:pt x="0" y="0"/>
                </a:moveTo>
                <a:lnTo>
                  <a:pt x="0" y="343217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6864" y="2359024"/>
            <a:ext cx="1028700" cy="571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413125" y="3470274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6349" y="0"/>
                </a:lnTo>
              </a:path>
              <a:path w="83185">
                <a:moveTo>
                  <a:pt x="34925" y="0"/>
                </a:moveTo>
                <a:lnTo>
                  <a:pt x="39369" y="0"/>
                </a:lnTo>
              </a:path>
              <a:path w="83185">
                <a:moveTo>
                  <a:pt x="50164" y="0"/>
                </a:moveTo>
                <a:lnTo>
                  <a:pt x="56514" y="0"/>
                </a:lnTo>
              </a:path>
              <a:path w="83185">
                <a:moveTo>
                  <a:pt x="78739" y="0"/>
                </a:moveTo>
                <a:lnTo>
                  <a:pt x="8318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6354" y="4861560"/>
            <a:ext cx="1199515" cy="571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4791" y="16255"/>
            <a:ext cx="1547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10.3.1</a:t>
            </a:r>
            <a:r>
              <a:rPr sz="2800" spc="-25" dirty="0"/>
              <a:t> </a:t>
            </a:r>
            <a:r>
              <a:rPr sz="2800" spc="-5" dirty="0"/>
              <a:t>(4)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2127250" y="895858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32226" y="798322"/>
            <a:ext cx="367665" cy="46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5"/>
              </a:spcBef>
            </a:pPr>
            <a:r>
              <a:rPr sz="650" spc="-5" dirty="0">
                <a:latin typeface="Symbol"/>
                <a:cs typeface="Symbol"/>
              </a:rPr>
              <a:t></a:t>
            </a:r>
            <a:r>
              <a:rPr sz="650" spc="-5" dirty="0">
                <a:latin typeface="Microsoft Sans Serif"/>
                <a:cs typeface="Microsoft Sans Serif"/>
              </a:rPr>
              <a:t>(</a:t>
            </a:r>
            <a:r>
              <a:rPr sz="650" spc="-5" dirty="0">
                <a:latin typeface="Times New Roman"/>
                <a:cs typeface="Times New Roman"/>
              </a:rPr>
              <a:t>r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Microsoft Sans Serif"/>
                <a:cs typeface="Microsoft Sans Serif"/>
              </a:rPr>
              <a:t>,</a:t>
            </a:r>
            <a:r>
              <a:rPr sz="650" spc="-10" dirty="0">
                <a:latin typeface="Microsoft Sans Serif"/>
                <a:cs typeface="Microsoft Sans Serif"/>
              </a:rPr>
              <a:t> </a:t>
            </a:r>
            <a:r>
              <a:rPr sz="650" spc="-5" dirty="0">
                <a:latin typeface="Times New Roman"/>
                <a:cs typeface="Times New Roman"/>
              </a:rPr>
              <a:t>t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900" baseline="-13888" dirty="0">
                <a:latin typeface="Times New Roman"/>
                <a:cs typeface="Times New Roman"/>
              </a:rPr>
              <a:t>r</a:t>
            </a:r>
            <a:r>
              <a:rPr sz="900" spc="22" baseline="-13888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Microsoft Sans Serif"/>
                <a:cs typeface="Microsoft Sans Serif"/>
              </a:rPr>
              <a:t>)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5865" y="895858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q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28542" y="898905"/>
            <a:ext cx="989330" cy="579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>
              <a:lnSpc>
                <a:spcPts val="2420"/>
              </a:lnSpc>
              <a:spcBef>
                <a:spcPts val="95"/>
              </a:spcBef>
              <a:tabLst>
                <a:tab pos="836930" algn="l"/>
              </a:tabLst>
            </a:pPr>
            <a:r>
              <a:rPr sz="2200" spc="-5" dirty="0">
                <a:latin typeface="Symbol"/>
                <a:cs typeface="Symbol"/>
              </a:rPr>
              <a:t></a:t>
            </a:r>
            <a:r>
              <a:rPr sz="2200" spc="-5" dirty="0">
                <a:latin typeface="Times New Roman"/>
                <a:cs typeface="Times New Roman"/>
              </a:rPr>
              <a:t>	1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1939"/>
              </a:lnSpc>
            </a:pPr>
            <a:r>
              <a:rPr sz="1800" spc="-10" dirty="0">
                <a:latin typeface="Times New Roman"/>
                <a:cs typeface="Times New Roman"/>
              </a:rPr>
              <a:t>d</a:t>
            </a:r>
            <a:r>
              <a:rPr sz="1800" spc="-10" dirty="0">
                <a:latin typeface="Symbol"/>
                <a:cs typeface="Symbol"/>
              </a:rPr>
              <a:t>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7912" y="1177797"/>
            <a:ext cx="788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V</a:t>
            </a:r>
            <a:r>
              <a:rPr sz="1800" spc="-5" dirty="0">
                <a:latin typeface="Microsoft Sans Serif"/>
                <a:cs typeface="Microsoft Sans Serif"/>
              </a:rPr>
              <a:t>(</a:t>
            </a:r>
            <a:r>
              <a:rPr sz="1800" spc="-5" dirty="0">
                <a:latin typeface="Times New Roman"/>
                <a:cs typeface="Times New Roman"/>
              </a:rPr>
              <a:t>r</a:t>
            </a:r>
            <a:r>
              <a:rPr sz="1800" spc="-5" dirty="0">
                <a:latin typeface="Microsoft Sans Serif"/>
                <a:cs typeface="Microsoft Sans Serif"/>
              </a:rPr>
              <a:t>,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25954" y="1177797"/>
            <a:ext cx="8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ymbol"/>
                <a:cs typeface="Symbol"/>
              </a:rPr>
              <a:t>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69819" y="1286002"/>
            <a:ext cx="2114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55489" y="1231137"/>
            <a:ext cx="8699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Microsoft Sans Serif"/>
                <a:cs typeface="Microsoft Sans Serif"/>
              </a:rPr>
              <a:t>ˆ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79346" y="1286509"/>
            <a:ext cx="508000" cy="12700"/>
          </a:xfrm>
          <a:custGeom>
            <a:avLst/>
            <a:gdLst/>
            <a:ahLst/>
            <a:cxnLst/>
            <a:rect l="l" t="t" r="r" b="b"/>
            <a:pathLst>
              <a:path w="508000" h="12700">
                <a:moveTo>
                  <a:pt x="292595" y="0"/>
                </a:moveTo>
                <a:lnTo>
                  <a:pt x="0" y="0"/>
                </a:lnTo>
                <a:lnTo>
                  <a:pt x="0" y="12192"/>
                </a:lnTo>
                <a:lnTo>
                  <a:pt x="292595" y="12192"/>
                </a:lnTo>
                <a:lnTo>
                  <a:pt x="292595" y="0"/>
                </a:lnTo>
                <a:close/>
              </a:path>
              <a:path w="508000" h="12700">
                <a:moveTo>
                  <a:pt x="406895" y="0"/>
                </a:moveTo>
                <a:lnTo>
                  <a:pt x="304800" y="0"/>
                </a:lnTo>
                <a:lnTo>
                  <a:pt x="292608" y="0"/>
                </a:lnTo>
                <a:lnTo>
                  <a:pt x="292608" y="12192"/>
                </a:lnTo>
                <a:lnTo>
                  <a:pt x="304800" y="12192"/>
                </a:lnTo>
                <a:lnTo>
                  <a:pt x="406895" y="12192"/>
                </a:lnTo>
                <a:lnTo>
                  <a:pt x="406895" y="0"/>
                </a:lnTo>
                <a:close/>
              </a:path>
              <a:path w="508000" h="12700">
                <a:moveTo>
                  <a:pt x="507492" y="0"/>
                </a:moveTo>
                <a:lnTo>
                  <a:pt x="419100" y="0"/>
                </a:lnTo>
                <a:lnTo>
                  <a:pt x="406908" y="0"/>
                </a:lnTo>
                <a:lnTo>
                  <a:pt x="406908" y="12192"/>
                </a:lnTo>
                <a:lnTo>
                  <a:pt x="419100" y="12192"/>
                </a:lnTo>
                <a:lnTo>
                  <a:pt x="507492" y="12192"/>
                </a:lnTo>
                <a:lnTo>
                  <a:pt x="507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65527" y="1286509"/>
            <a:ext cx="774700" cy="12700"/>
          </a:xfrm>
          <a:custGeom>
            <a:avLst/>
            <a:gdLst/>
            <a:ahLst/>
            <a:cxnLst/>
            <a:rect l="l" t="t" r="r" b="b"/>
            <a:pathLst>
              <a:path w="774700" h="12700">
                <a:moveTo>
                  <a:pt x="380987" y="0"/>
                </a:moveTo>
                <a:lnTo>
                  <a:pt x="380987" y="0"/>
                </a:lnTo>
                <a:lnTo>
                  <a:pt x="0" y="0"/>
                </a:lnTo>
                <a:lnTo>
                  <a:pt x="0" y="12192"/>
                </a:lnTo>
                <a:lnTo>
                  <a:pt x="380987" y="12192"/>
                </a:lnTo>
                <a:lnTo>
                  <a:pt x="380987" y="0"/>
                </a:lnTo>
                <a:close/>
              </a:path>
              <a:path w="774700" h="12700">
                <a:moveTo>
                  <a:pt x="495287" y="0"/>
                </a:moveTo>
                <a:lnTo>
                  <a:pt x="483108" y="0"/>
                </a:lnTo>
                <a:lnTo>
                  <a:pt x="431292" y="0"/>
                </a:lnTo>
                <a:lnTo>
                  <a:pt x="419100" y="0"/>
                </a:lnTo>
                <a:lnTo>
                  <a:pt x="381000" y="0"/>
                </a:lnTo>
                <a:lnTo>
                  <a:pt x="381000" y="12192"/>
                </a:lnTo>
                <a:lnTo>
                  <a:pt x="419100" y="12192"/>
                </a:lnTo>
                <a:lnTo>
                  <a:pt x="431292" y="12192"/>
                </a:lnTo>
                <a:lnTo>
                  <a:pt x="483108" y="12192"/>
                </a:lnTo>
                <a:lnTo>
                  <a:pt x="495287" y="12192"/>
                </a:lnTo>
                <a:lnTo>
                  <a:pt x="495287" y="0"/>
                </a:lnTo>
                <a:close/>
              </a:path>
              <a:path w="774700" h="12700">
                <a:moveTo>
                  <a:pt x="774192" y="0"/>
                </a:moveTo>
                <a:lnTo>
                  <a:pt x="621792" y="0"/>
                </a:lnTo>
                <a:lnTo>
                  <a:pt x="609600" y="0"/>
                </a:lnTo>
                <a:lnTo>
                  <a:pt x="495300" y="0"/>
                </a:lnTo>
                <a:lnTo>
                  <a:pt x="495300" y="12192"/>
                </a:lnTo>
                <a:lnTo>
                  <a:pt x="609600" y="12192"/>
                </a:lnTo>
                <a:lnTo>
                  <a:pt x="621792" y="12192"/>
                </a:lnTo>
                <a:lnTo>
                  <a:pt x="774192" y="12192"/>
                </a:lnTo>
                <a:lnTo>
                  <a:pt x="774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11219" y="1286509"/>
            <a:ext cx="509905" cy="12700"/>
          </a:xfrm>
          <a:custGeom>
            <a:avLst/>
            <a:gdLst/>
            <a:ahLst/>
            <a:cxnLst/>
            <a:rect l="l" t="t" r="r" b="b"/>
            <a:pathLst>
              <a:path w="509904" h="12700">
                <a:moveTo>
                  <a:pt x="202679" y="0"/>
                </a:moveTo>
                <a:lnTo>
                  <a:pt x="190500" y="0"/>
                </a:lnTo>
                <a:lnTo>
                  <a:pt x="0" y="0"/>
                </a:lnTo>
                <a:lnTo>
                  <a:pt x="0" y="12192"/>
                </a:lnTo>
                <a:lnTo>
                  <a:pt x="190500" y="12192"/>
                </a:lnTo>
                <a:lnTo>
                  <a:pt x="202679" y="12192"/>
                </a:lnTo>
                <a:lnTo>
                  <a:pt x="202679" y="0"/>
                </a:lnTo>
                <a:close/>
              </a:path>
              <a:path w="509904" h="12700">
                <a:moveTo>
                  <a:pt x="509320" y="0"/>
                </a:moveTo>
                <a:lnTo>
                  <a:pt x="202692" y="0"/>
                </a:lnTo>
                <a:lnTo>
                  <a:pt x="202692" y="12192"/>
                </a:lnTo>
                <a:lnTo>
                  <a:pt x="509320" y="12192"/>
                </a:lnTo>
                <a:lnTo>
                  <a:pt x="5093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70781" y="1286509"/>
            <a:ext cx="1066800" cy="12700"/>
          </a:xfrm>
          <a:custGeom>
            <a:avLst/>
            <a:gdLst/>
            <a:ahLst/>
            <a:cxnLst/>
            <a:rect l="l" t="t" r="r" b="b"/>
            <a:pathLst>
              <a:path w="1066800" h="12700">
                <a:moveTo>
                  <a:pt x="88379" y="0"/>
                </a:moveTo>
                <a:lnTo>
                  <a:pt x="76200" y="0"/>
                </a:lnTo>
                <a:lnTo>
                  <a:pt x="0" y="0"/>
                </a:lnTo>
                <a:lnTo>
                  <a:pt x="0" y="12192"/>
                </a:lnTo>
                <a:lnTo>
                  <a:pt x="76200" y="12192"/>
                </a:lnTo>
                <a:lnTo>
                  <a:pt x="88379" y="12192"/>
                </a:lnTo>
                <a:lnTo>
                  <a:pt x="88379" y="0"/>
                </a:lnTo>
                <a:close/>
              </a:path>
              <a:path w="1066800" h="12700">
                <a:moveTo>
                  <a:pt x="367271" y="0"/>
                </a:moveTo>
                <a:lnTo>
                  <a:pt x="355092" y="0"/>
                </a:lnTo>
                <a:lnTo>
                  <a:pt x="88392" y="0"/>
                </a:lnTo>
                <a:lnTo>
                  <a:pt x="88392" y="12192"/>
                </a:lnTo>
                <a:lnTo>
                  <a:pt x="355092" y="12192"/>
                </a:lnTo>
                <a:lnTo>
                  <a:pt x="367271" y="12192"/>
                </a:lnTo>
                <a:lnTo>
                  <a:pt x="367271" y="0"/>
                </a:lnTo>
                <a:close/>
              </a:path>
              <a:path w="1066800" h="12700">
                <a:moveTo>
                  <a:pt x="431279" y="0"/>
                </a:moveTo>
                <a:lnTo>
                  <a:pt x="419100" y="0"/>
                </a:lnTo>
                <a:lnTo>
                  <a:pt x="367284" y="0"/>
                </a:lnTo>
                <a:lnTo>
                  <a:pt x="367284" y="12192"/>
                </a:lnTo>
                <a:lnTo>
                  <a:pt x="419100" y="12192"/>
                </a:lnTo>
                <a:lnTo>
                  <a:pt x="431279" y="12192"/>
                </a:lnTo>
                <a:lnTo>
                  <a:pt x="431279" y="0"/>
                </a:lnTo>
                <a:close/>
              </a:path>
              <a:path w="1066800" h="12700">
                <a:moveTo>
                  <a:pt x="557771" y="0"/>
                </a:moveTo>
                <a:lnTo>
                  <a:pt x="545592" y="0"/>
                </a:lnTo>
                <a:lnTo>
                  <a:pt x="431292" y="0"/>
                </a:lnTo>
                <a:lnTo>
                  <a:pt x="431292" y="12192"/>
                </a:lnTo>
                <a:lnTo>
                  <a:pt x="545592" y="12192"/>
                </a:lnTo>
                <a:lnTo>
                  <a:pt x="557771" y="12192"/>
                </a:lnTo>
                <a:lnTo>
                  <a:pt x="557771" y="0"/>
                </a:lnTo>
                <a:close/>
              </a:path>
              <a:path w="1066800" h="12700">
                <a:moveTo>
                  <a:pt x="621779" y="0"/>
                </a:moveTo>
                <a:lnTo>
                  <a:pt x="609600" y="0"/>
                </a:lnTo>
                <a:lnTo>
                  <a:pt x="557784" y="0"/>
                </a:lnTo>
                <a:lnTo>
                  <a:pt x="557784" y="12192"/>
                </a:lnTo>
                <a:lnTo>
                  <a:pt x="609600" y="12192"/>
                </a:lnTo>
                <a:lnTo>
                  <a:pt x="621779" y="12192"/>
                </a:lnTo>
                <a:lnTo>
                  <a:pt x="621779" y="0"/>
                </a:lnTo>
                <a:close/>
              </a:path>
              <a:path w="1066800" h="12700">
                <a:moveTo>
                  <a:pt x="710171" y="0"/>
                </a:moveTo>
                <a:lnTo>
                  <a:pt x="697992" y="0"/>
                </a:lnTo>
                <a:lnTo>
                  <a:pt x="621792" y="0"/>
                </a:lnTo>
                <a:lnTo>
                  <a:pt x="621792" y="12192"/>
                </a:lnTo>
                <a:lnTo>
                  <a:pt x="697992" y="12192"/>
                </a:lnTo>
                <a:lnTo>
                  <a:pt x="710171" y="12192"/>
                </a:lnTo>
                <a:lnTo>
                  <a:pt x="710171" y="0"/>
                </a:lnTo>
                <a:close/>
              </a:path>
              <a:path w="1066800" h="12700">
                <a:moveTo>
                  <a:pt x="1066800" y="0"/>
                </a:moveTo>
                <a:lnTo>
                  <a:pt x="990600" y="0"/>
                </a:lnTo>
                <a:lnTo>
                  <a:pt x="978408" y="0"/>
                </a:lnTo>
                <a:lnTo>
                  <a:pt x="710184" y="0"/>
                </a:lnTo>
                <a:lnTo>
                  <a:pt x="710184" y="12192"/>
                </a:lnTo>
                <a:lnTo>
                  <a:pt x="978408" y="12192"/>
                </a:lnTo>
                <a:lnTo>
                  <a:pt x="990600" y="12192"/>
                </a:lnTo>
                <a:lnTo>
                  <a:pt x="1066800" y="12192"/>
                </a:lnTo>
                <a:lnTo>
                  <a:pt x="1066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82394" y="1453642"/>
            <a:ext cx="4749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4</a:t>
            </a:r>
            <a:r>
              <a:rPr sz="1600" spc="-10" dirty="0">
                <a:latin typeface="Symbol"/>
                <a:cs typeface="Symbol"/>
              </a:rPr>
              <a:t></a:t>
            </a:r>
            <a:r>
              <a:rPr sz="2325" spc="-15" baseline="-12544" dirty="0">
                <a:latin typeface="Times New Roman"/>
                <a:cs typeface="Times New Roman"/>
              </a:rPr>
              <a:t>0</a:t>
            </a:r>
            <a:endParaRPr sz="2325" baseline="-12544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4642" y="1378966"/>
            <a:ext cx="170180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2520"/>
              </a:lnSpc>
              <a:spcBef>
                <a:spcPts val="95"/>
              </a:spcBef>
            </a:pPr>
            <a:r>
              <a:rPr sz="2200" spc="-170" dirty="0">
                <a:latin typeface="Times New Roman"/>
                <a:cs typeface="Times New Roman"/>
              </a:rPr>
              <a:t>4</a:t>
            </a:r>
            <a:r>
              <a:rPr sz="2200" spc="-180" dirty="0">
                <a:latin typeface="Symbol"/>
                <a:cs typeface="Symbol"/>
              </a:rPr>
              <a:t></a:t>
            </a:r>
            <a:r>
              <a:rPr sz="2200" spc="-130" dirty="0">
                <a:latin typeface="Symbol"/>
                <a:cs typeface="Symbol"/>
              </a:rPr>
              <a:t></a:t>
            </a:r>
            <a:r>
              <a:rPr sz="1800" spc="-135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spc="-175" dirty="0">
                <a:latin typeface="Times New Roman"/>
                <a:cs typeface="Times New Roman"/>
              </a:rPr>
              <a:t>R</a:t>
            </a:r>
            <a:r>
              <a:rPr sz="1800" spc="-100" dirty="0">
                <a:latin typeface="Microsoft Sans Serif"/>
                <a:cs typeface="Microsoft Sans Serif"/>
              </a:rPr>
              <a:t>(</a:t>
            </a:r>
            <a:r>
              <a:rPr sz="1800" spc="-135" dirty="0">
                <a:latin typeface="Times New Roman"/>
                <a:cs typeface="Times New Roman"/>
              </a:rPr>
              <a:t>1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145" dirty="0">
                <a:latin typeface="Symbol"/>
                <a:cs typeface="Symbol"/>
              </a:rPr>
              <a:t>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575" u="sng" baseline="264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575" u="sng" spc="-127" baseline="264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75" u="sng" baseline="264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1575" u="sng" spc="-15" baseline="264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75" u="sng" baseline="2645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</a:t>
            </a:r>
            <a:r>
              <a:rPr sz="1575" u="sng" spc="15" baseline="264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75" u="sng" baseline="264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  </a:t>
            </a:r>
            <a:r>
              <a:rPr sz="1575" u="sng" spc="-179" baseline="264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  <a:p>
            <a:pPr marR="208279" algn="r">
              <a:lnSpc>
                <a:spcPts val="2039"/>
              </a:lnSpc>
            </a:pPr>
            <a:r>
              <a:rPr sz="1800" spc="-15" dirty="0"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59661" y="2170303"/>
            <a:ext cx="775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V</a:t>
            </a:r>
            <a:r>
              <a:rPr sz="1800" spc="-5" dirty="0">
                <a:latin typeface="Microsoft Sans Serif"/>
                <a:cs typeface="Microsoft Sans Serif"/>
              </a:rPr>
              <a:t>(</a:t>
            </a:r>
            <a:r>
              <a:rPr sz="1800" spc="-5" dirty="0">
                <a:latin typeface="Times New Roman"/>
                <a:cs typeface="Times New Roman"/>
              </a:rPr>
              <a:t>r</a:t>
            </a:r>
            <a:r>
              <a:rPr sz="1800" spc="-5" dirty="0">
                <a:latin typeface="Microsoft Sans Serif"/>
                <a:cs typeface="Microsoft Sans Serif"/>
              </a:rPr>
              <a:t>,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endParaRPr sz="1800">
              <a:latin typeface="Symbol"/>
              <a:cs typeface="Symbo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23492" y="1976627"/>
            <a:ext cx="2984500" cy="349885"/>
            <a:chOff x="1123492" y="1976627"/>
            <a:chExt cx="2984500" cy="349885"/>
          </a:xfrm>
        </p:grpSpPr>
        <p:sp>
          <p:nvSpPr>
            <p:cNvPr id="23" name="object 23"/>
            <p:cNvSpPr/>
            <p:nvPr/>
          </p:nvSpPr>
          <p:spPr>
            <a:xfrm>
              <a:off x="1123492" y="1976881"/>
              <a:ext cx="1049020" cy="12700"/>
            </a:xfrm>
            <a:custGeom>
              <a:avLst/>
              <a:gdLst/>
              <a:ahLst/>
              <a:cxnLst/>
              <a:rect l="l" t="t" r="r" b="b"/>
              <a:pathLst>
                <a:path w="1049020" h="12700">
                  <a:moveTo>
                    <a:pt x="12179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12179" y="12192"/>
                  </a:lnTo>
                  <a:lnTo>
                    <a:pt x="12179" y="0"/>
                  </a:lnTo>
                  <a:close/>
                </a:path>
                <a:path w="1049020" h="12700">
                  <a:moveTo>
                    <a:pt x="768032" y="0"/>
                  </a:moveTo>
                  <a:lnTo>
                    <a:pt x="755904" y="0"/>
                  </a:lnTo>
                  <a:lnTo>
                    <a:pt x="24384" y="0"/>
                  </a:lnTo>
                  <a:lnTo>
                    <a:pt x="12192" y="0"/>
                  </a:lnTo>
                  <a:lnTo>
                    <a:pt x="12192" y="12192"/>
                  </a:lnTo>
                  <a:lnTo>
                    <a:pt x="24384" y="12192"/>
                  </a:lnTo>
                  <a:lnTo>
                    <a:pt x="755853" y="12192"/>
                  </a:lnTo>
                  <a:lnTo>
                    <a:pt x="768032" y="12192"/>
                  </a:lnTo>
                  <a:lnTo>
                    <a:pt x="768032" y="0"/>
                  </a:lnTo>
                  <a:close/>
                </a:path>
                <a:path w="1049020" h="12700">
                  <a:moveTo>
                    <a:pt x="1048448" y="0"/>
                  </a:moveTo>
                  <a:lnTo>
                    <a:pt x="768045" y="0"/>
                  </a:lnTo>
                  <a:lnTo>
                    <a:pt x="768045" y="12192"/>
                  </a:lnTo>
                  <a:lnTo>
                    <a:pt x="1048448" y="12192"/>
                  </a:lnTo>
                  <a:lnTo>
                    <a:pt x="1048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171953" y="1982977"/>
              <a:ext cx="672465" cy="0"/>
            </a:xfrm>
            <a:custGeom>
              <a:avLst/>
              <a:gdLst/>
              <a:ahLst/>
              <a:cxnLst/>
              <a:rect l="l" t="t" r="r" b="b"/>
              <a:pathLst>
                <a:path w="672464">
                  <a:moveTo>
                    <a:pt x="0" y="0"/>
                  </a:moveTo>
                  <a:lnTo>
                    <a:pt x="672465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23492" y="1976881"/>
              <a:ext cx="2984500" cy="349885"/>
            </a:xfrm>
            <a:custGeom>
              <a:avLst/>
              <a:gdLst/>
              <a:ahLst/>
              <a:cxnLst/>
              <a:rect l="l" t="t" r="r" b="b"/>
              <a:pathLst>
                <a:path w="2984500" h="349885">
                  <a:moveTo>
                    <a:pt x="12179" y="320433"/>
                  </a:moveTo>
                  <a:lnTo>
                    <a:pt x="0" y="320433"/>
                  </a:lnTo>
                  <a:lnTo>
                    <a:pt x="0" y="349377"/>
                  </a:lnTo>
                  <a:lnTo>
                    <a:pt x="12179" y="349377"/>
                  </a:lnTo>
                  <a:lnTo>
                    <a:pt x="12179" y="320433"/>
                  </a:lnTo>
                  <a:close/>
                </a:path>
                <a:path w="2984500" h="349885">
                  <a:moveTo>
                    <a:pt x="12179" y="12268"/>
                  </a:moveTo>
                  <a:lnTo>
                    <a:pt x="0" y="12268"/>
                  </a:lnTo>
                  <a:lnTo>
                    <a:pt x="0" y="320421"/>
                  </a:lnTo>
                  <a:lnTo>
                    <a:pt x="12179" y="320421"/>
                  </a:lnTo>
                  <a:lnTo>
                    <a:pt x="12179" y="12268"/>
                  </a:lnTo>
                  <a:close/>
                </a:path>
                <a:path w="2984500" h="349885">
                  <a:moveTo>
                    <a:pt x="1823021" y="0"/>
                  </a:moveTo>
                  <a:lnTo>
                    <a:pt x="1810842" y="0"/>
                  </a:lnTo>
                  <a:lnTo>
                    <a:pt x="1720926" y="0"/>
                  </a:lnTo>
                  <a:lnTo>
                    <a:pt x="1720926" y="12192"/>
                  </a:lnTo>
                  <a:lnTo>
                    <a:pt x="1810842" y="12192"/>
                  </a:lnTo>
                  <a:lnTo>
                    <a:pt x="1823021" y="12192"/>
                  </a:lnTo>
                  <a:lnTo>
                    <a:pt x="1823021" y="0"/>
                  </a:lnTo>
                  <a:close/>
                </a:path>
                <a:path w="2984500" h="349885">
                  <a:moveTo>
                    <a:pt x="1937321" y="0"/>
                  </a:moveTo>
                  <a:lnTo>
                    <a:pt x="1925142" y="0"/>
                  </a:lnTo>
                  <a:lnTo>
                    <a:pt x="1873326" y="0"/>
                  </a:lnTo>
                  <a:lnTo>
                    <a:pt x="1861134" y="0"/>
                  </a:lnTo>
                  <a:lnTo>
                    <a:pt x="1823034" y="0"/>
                  </a:lnTo>
                  <a:lnTo>
                    <a:pt x="1823034" y="12192"/>
                  </a:lnTo>
                  <a:lnTo>
                    <a:pt x="1861134" y="12192"/>
                  </a:lnTo>
                  <a:lnTo>
                    <a:pt x="1873326" y="12192"/>
                  </a:lnTo>
                  <a:lnTo>
                    <a:pt x="1925142" y="12192"/>
                  </a:lnTo>
                  <a:lnTo>
                    <a:pt x="1937321" y="12192"/>
                  </a:lnTo>
                  <a:lnTo>
                    <a:pt x="1937321" y="0"/>
                  </a:lnTo>
                  <a:close/>
                </a:path>
                <a:path w="2984500" h="349885">
                  <a:moveTo>
                    <a:pt x="2799905" y="0"/>
                  </a:moveTo>
                  <a:lnTo>
                    <a:pt x="2799905" y="0"/>
                  </a:lnTo>
                  <a:lnTo>
                    <a:pt x="1937334" y="0"/>
                  </a:lnTo>
                  <a:lnTo>
                    <a:pt x="1937334" y="12192"/>
                  </a:lnTo>
                  <a:lnTo>
                    <a:pt x="2799905" y="12192"/>
                  </a:lnTo>
                  <a:lnTo>
                    <a:pt x="2799905" y="0"/>
                  </a:lnTo>
                  <a:close/>
                </a:path>
                <a:path w="2984500" h="349885">
                  <a:moveTo>
                    <a:pt x="2984309" y="320433"/>
                  </a:moveTo>
                  <a:lnTo>
                    <a:pt x="2972130" y="320433"/>
                  </a:lnTo>
                  <a:lnTo>
                    <a:pt x="2972130" y="349377"/>
                  </a:lnTo>
                  <a:lnTo>
                    <a:pt x="2984309" y="349377"/>
                  </a:lnTo>
                  <a:lnTo>
                    <a:pt x="2984309" y="320433"/>
                  </a:lnTo>
                  <a:close/>
                </a:path>
                <a:path w="2984500" h="349885">
                  <a:moveTo>
                    <a:pt x="2984309" y="12268"/>
                  </a:moveTo>
                  <a:lnTo>
                    <a:pt x="2972130" y="12268"/>
                  </a:lnTo>
                  <a:lnTo>
                    <a:pt x="2972130" y="320421"/>
                  </a:lnTo>
                  <a:lnTo>
                    <a:pt x="2984309" y="320421"/>
                  </a:lnTo>
                  <a:lnTo>
                    <a:pt x="2984309" y="12268"/>
                  </a:lnTo>
                  <a:close/>
                </a:path>
                <a:path w="2984500" h="349885">
                  <a:moveTo>
                    <a:pt x="2984309" y="0"/>
                  </a:moveTo>
                  <a:lnTo>
                    <a:pt x="2972130" y="0"/>
                  </a:lnTo>
                  <a:lnTo>
                    <a:pt x="2799918" y="0"/>
                  </a:lnTo>
                  <a:lnTo>
                    <a:pt x="2799918" y="12192"/>
                  </a:lnTo>
                  <a:lnTo>
                    <a:pt x="2972130" y="12192"/>
                  </a:lnTo>
                  <a:lnTo>
                    <a:pt x="2984309" y="12192"/>
                  </a:lnTo>
                  <a:lnTo>
                    <a:pt x="29843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263394" y="1803155"/>
            <a:ext cx="1682114" cy="94361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1195"/>
              </a:spcBef>
              <a:tabLst>
                <a:tab pos="987425" algn="l"/>
              </a:tabLst>
            </a:pPr>
            <a:r>
              <a:rPr sz="2200" spc="-20" dirty="0">
                <a:latin typeface="Times New Roman"/>
                <a:cs typeface="Times New Roman"/>
              </a:rPr>
              <a:t>1	</a:t>
            </a: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30"/>
              </a:spcBef>
              <a:tabLst>
                <a:tab pos="618490" algn="l"/>
              </a:tabLst>
            </a:pPr>
            <a:r>
              <a:rPr sz="3000" spc="-172" baseline="5555" dirty="0">
                <a:latin typeface="Times New Roman"/>
                <a:cs typeface="Times New Roman"/>
              </a:rPr>
              <a:t>4</a:t>
            </a:r>
            <a:r>
              <a:rPr sz="3000" spc="-172" baseline="5555" dirty="0">
                <a:latin typeface="Symbol"/>
                <a:cs typeface="Symbol"/>
              </a:rPr>
              <a:t></a:t>
            </a:r>
            <a:r>
              <a:rPr sz="3075" spc="-172" baseline="-8130" dirty="0">
                <a:latin typeface="Times New Roman"/>
                <a:cs typeface="Times New Roman"/>
              </a:rPr>
              <a:t>0	</a:t>
            </a:r>
            <a:r>
              <a:rPr sz="2000" spc="-35" dirty="0">
                <a:latin typeface="Times New Roman"/>
                <a:cs typeface="Times New Roman"/>
              </a:rPr>
              <a:t>Rc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Symbol"/>
                <a:cs typeface="Symbol"/>
              </a:rPr>
              <a:t>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Times New Roman"/>
                <a:cs typeface="Times New Roman"/>
              </a:rPr>
              <a:t>R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Symbol"/>
                <a:cs typeface="Symbol"/>
              </a:rPr>
              <a:t></a:t>
            </a:r>
            <a:r>
              <a:rPr sz="2000" spc="-30" dirty="0">
                <a:latin typeface="Times New Roman"/>
                <a:cs typeface="Times New Roman"/>
              </a:rPr>
              <a:t> v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38504" y="2326258"/>
            <a:ext cx="3269615" cy="425450"/>
            <a:chOff x="838504" y="2326258"/>
            <a:chExt cx="3269615" cy="425450"/>
          </a:xfrm>
        </p:grpSpPr>
        <p:sp>
          <p:nvSpPr>
            <p:cNvPr id="28" name="object 28"/>
            <p:cNvSpPr/>
            <p:nvPr/>
          </p:nvSpPr>
          <p:spPr>
            <a:xfrm>
              <a:off x="838504" y="2326258"/>
              <a:ext cx="3269615" cy="425450"/>
            </a:xfrm>
            <a:custGeom>
              <a:avLst/>
              <a:gdLst/>
              <a:ahLst/>
              <a:cxnLst/>
              <a:rect l="l" t="t" r="r" b="b"/>
              <a:pathLst>
                <a:path w="3269615" h="425450">
                  <a:moveTo>
                    <a:pt x="297167" y="413016"/>
                  </a:moveTo>
                  <a:lnTo>
                    <a:pt x="284988" y="413016"/>
                  </a:lnTo>
                  <a:lnTo>
                    <a:pt x="284988" y="425196"/>
                  </a:lnTo>
                  <a:lnTo>
                    <a:pt x="297167" y="425196"/>
                  </a:lnTo>
                  <a:lnTo>
                    <a:pt x="297167" y="413016"/>
                  </a:lnTo>
                  <a:close/>
                </a:path>
                <a:path w="3269615" h="425450">
                  <a:moveTo>
                    <a:pt x="297167" y="32016"/>
                  </a:moveTo>
                  <a:lnTo>
                    <a:pt x="284988" y="32016"/>
                  </a:lnTo>
                  <a:lnTo>
                    <a:pt x="0" y="32016"/>
                  </a:lnTo>
                  <a:lnTo>
                    <a:pt x="0" y="44196"/>
                  </a:lnTo>
                  <a:lnTo>
                    <a:pt x="284988" y="44196"/>
                  </a:lnTo>
                  <a:lnTo>
                    <a:pt x="284988" y="141732"/>
                  </a:lnTo>
                  <a:lnTo>
                    <a:pt x="284988" y="413004"/>
                  </a:lnTo>
                  <a:lnTo>
                    <a:pt x="297167" y="413004"/>
                  </a:lnTo>
                  <a:lnTo>
                    <a:pt x="297167" y="141732"/>
                  </a:lnTo>
                  <a:lnTo>
                    <a:pt x="297167" y="44196"/>
                  </a:lnTo>
                  <a:lnTo>
                    <a:pt x="297167" y="32016"/>
                  </a:lnTo>
                  <a:close/>
                </a:path>
                <a:path w="3269615" h="425450">
                  <a:moveTo>
                    <a:pt x="297167" y="0"/>
                  </a:moveTo>
                  <a:lnTo>
                    <a:pt x="284988" y="0"/>
                  </a:lnTo>
                  <a:lnTo>
                    <a:pt x="284988" y="12192"/>
                  </a:lnTo>
                  <a:lnTo>
                    <a:pt x="284988" y="32004"/>
                  </a:lnTo>
                  <a:lnTo>
                    <a:pt x="297167" y="32004"/>
                  </a:lnTo>
                  <a:lnTo>
                    <a:pt x="297167" y="12192"/>
                  </a:lnTo>
                  <a:lnTo>
                    <a:pt x="297167" y="0"/>
                  </a:lnTo>
                  <a:close/>
                </a:path>
                <a:path w="3269615" h="425450">
                  <a:moveTo>
                    <a:pt x="1053020" y="413016"/>
                  </a:moveTo>
                  <a:lnTo>
                    <a:pt x="1040892" y="413016"/>
                  </a:lnTo>
                  <a:lnTo>
                    <a:pt x="309372" y="413016"/>
                  </a:lnTo>
                  <a:lnTo>
                    <a:pt x="297180" y="413016"/>
                  </a:lnTo>
                  <a:lnTo>
                    <a:pt x="297180" y="425196"/>
                  </a:lnTo>
                  <a:lnTo>
                    <a:pt x="309372" y="425196"/>
                  </a:lnTo>
                  <a:lnTo>
                    <a:pt x="1040841" y="425196"/>
                  </a:lnTo>
                  <a:lnTo>
                    <a:pt x="1053020" y="425196"/>
                  </a:lnTo>
                  <a:lnTo>
                    <a:pt x="1053020" y="413016"/>
                  </a:lnTo>
                  <a:close/>
                </a:path>
                <a:path w="3269615" h="425450">
                  <a:moveTo>
                    <a:pt x="1333436" y="413016"/>
                  </a:moveTo>
                  <a:lnTo>
                    <a:pt x="1053033" y="413016"/>
                  </a:lnTo>
                  <a:lnTo>
                    <a:pt x="1053033" y="425196"/>
                  </a:lnTo>
                  <a:lnTo>
                    <a:pt x="1333436" y="425196"/>
                  </a:lnTo>
                  <a:lnTo>
                    <a:pt x="1333436" y="413016"/>
                  </a:lnTo>
                  <a:close/>
                </a:path>
                <a:path w="3269615" h="425450">
                  <a:moveTo>
                    <a:pt x="1624520" y="0"/>
                  </a:moveTo>
                  <a:lnTo>
                    <a:pt x="1612341" y="0"/>
                  </a:lnTo>
                  <a:lnTo>
                    <a:pt x="1560525" y="0"/>
                  </a:lnTo>
                  <a:lnTo>
                    <a:pt x="1548333" y="0"/>
                  </a:lnTo>
                  <a:lnTo>
                    <a:pt x="1447749" y="0"/>
                  </a:lnTo>
                  <a:lnTo>
                    <a:pt x="1447749" y="12192"/>
                  </a:lnTo>
                  <a:lnTo>
                    <a:pt x="1548333" y="12192"/>
                  </a:lnTo>
                  <a:lnTo>
                    <a:pt x="1560525" y="12192"/>
                  </a:lnTo>
                  <a:lnTo>
                    <a:pt x="1612341" y="12192"/>
                  </a:lnTo>
                  <a:lnTo>
                    <a:pt x="1624520" y="12192"/>
                  </a:lnTo>
                  <a:lnTo>
                    <a:pt x="1624520" y="0"/>
                  </a:lnTo>
                  <a:close/>
                </a:path>
                <a:path w="3269615" h="425450">
                  <a:moveTo>
                    <a:pt x="1726946" y="0"/>
                  </a:moveTo>
                  <a:lnTo>
                    <a:pt x="1624533" y="0"/>
                  </a:lnTo>
                  <a:lnTo>
                    <a:pt x="1624533" y="12192"/>
                  </a:lnTo>
                  <a:lnTo>
                    <a:pt x="1726946" y="12192"/>
                  </a:lnTo>
                  <a:lnTo>
                    <a:pt x="1726946" y="0"/>
                  </a:lnTo>
                  <a:close/>
                </a:path>
                <a:path w="3269615" h="425450">
                  <a:moveTo>
                    <a:pt x="1967814" y="0"/>
                  </a:moveTo>
                  <a:lnTo>
                    <a:pt x="1739214" y="0"/>
                  </a:lnTo>
                  <a:lnTo>
                    <a:pt x="1727022" y="0"/>
                  </a:lnTo>
                  <a:lnTo>
                    <a:pt x="1727022" y="12192"/>
                  </a:lnTo>
                  <a:lnTo>
                    <a:pt x="1739214" y="12192"/>
                  </a:lnTo>
                  <a:lnTo>
                    <a:pt x="1967814" y="12192"/>
                  </a:lnTo>
                  <a:lnTo>
                    <a:pt x="1967814" y="0"/>
                  </a:lnTo>
                  <a:close/>
                </a:path>
                <a:path w="3269615" h="425450">
                  <a:moveTo>
                    <a:pt x="3269297" y="32016"/>
                  </a:moveTo>
                  <a:lnTo>
                    <a:pt x="3257118" y="32016"/>
                  </a:lnTo>
                  <a:lnTo>
                    <a:pt x="3257118" y="44196"/>
                  </a:lnTo>
                  <a:lnTo>
                    <a:pt x="3257118" y="141732"/>
                  </a:lnTo>
                  <a:lnTo>
                    <a:pt x="3257118" y="413004"/>
                  </a:lnTo>
                  <a:lnTo>
                    <a:pt x="3269297" y="413004"/>
                  </a:lnTo>
                  <a:lnTo>
                    <a:pt x="3269297" y="141732"/>
                  </a:lnTo>
                  <a:lnTo>
                    <a:pt x="3269297" y="44196"/>
                  </a:lnTo>
                  <a:lnTo>
                    <a:pt x="3269297" y="32016"/>
                  </a:lnTo>
                  <a:close/>
                </a:path>
                <a:path w="3269615" h="425450">
                  <a:moveTo>
                    <a:pt x="3269297" y="0"/>
                  </a:moveTo>
                  <a:lnTo>
                    <a:pt x="3257118" y="0"/>
                  </a:lnTo>
                  <a:lnTo>
                    <a:pt x="3257118" y="12192"/>
                  </a:lnTo>
                  <a:lnTo>
                    <a:pt x="3257118" y="32004"/>
                  </a:lnTo>
                  <a:lnTo>
                    <a:pt x="3269297" y="32004"/>
                  </a:lnTo>
                  <a:lnTo>
                    <a:pt x="3269297" y="12192"/>
                  </a:lnTo>
                  <a:lnTo>
                    <a:pt x="32692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71954" y="2745358"/>
              <a:ext cx="672465" cy="0"/>
            </a:xfrm>
            <a:custGeom>
              <a:avLst/>
              <a:gdLst/>
              <a:ahLst/>
              <a:cxnLst/>
              <a:rect l="l" t="t" r="r" b="b"/>
              <a:pathLst>
                <a:path w="672464">
                  <a:moveTo>
                    <a:pt x="0" y="0"/>
                  </a:moveTo>
                  <a:lnTo>
                    <a:pt x="672465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44419" y="2739275"/>
              <a:ext cx="1263650" cy="12700"/>
            </a:xfrm>
            <a:custGeom>
              <a:avLst/>
              <a:gdLst/>
              <a:ahLst/>
              <a:cxnLst/>
              <a:rect l="l" t="t" r="r" b="b"/>
              <a:pathLst>
                <a:path w="1263650" h="12700">
                  <a:moveTo>
                    <a:pt x="102095" y="0"/>
                  </a:moveTo>
                  <a:lnTo>
                    <a:pt x="89916" y="0"/>
                  </a:lnTo>
                  <a:lnTo>
                    <a:pt x="0" y="0"/>
                  </a:lnTo>
                  <a:lnTo>
                    <a:pt x="0" y="12179"/>
                  </a:lnTo>
                  <a:lnTo>
                    <a:pt x="89916" y="12179"/>
                  </a:lnTo>
                  <a:lnTo>
                    <a:pt x="102095" y="12179"/>
                  </a:lnTo>
                  <a:lnTo>
                    <a:pt x="102095" y="0"/>
                  </a:lnTo>
                  <a:close/>
                </a:path>
                <a:path w="1263650" h="12700">
                  <a:moveTo>
                    <a:pt x="216395" y="0"/>
                  </a:moveTo>
                  <a:lnTo>
                    <a:pt x="204216" y="0"/>
                  </a:lnTo>
                  <a:lnTo>
                    <a:pt x="152400" y="0"/>
                  </a:lnTo>
                  <a:lnTo>
                    <a:pt x="140208" y="0"/>
                  </a:lnTo>
                  <a:lnTo>
                    <a:pt x="102108" y="0"/>
                  </a:lnTo>
                  <a:lnTo>
                    <a:pt x="102108" y="12179"/>
                  </a:lnTo>
                  <a:lnTo>
                    <a:pt x="140208" y="12179"/>
                  </a:lnTo>
                  <a:lnTo>
                    <a:pt x="152400" y="12179"/>
                  </a:lnTo>
                  <a:lnTo>
                    <a:pt x="204216" y="12179"/>
                  </a:lnTo>
                  <a:lnTo>
                    <a:pt x="216395" y="12179"/>
                  </a:lnTo>
                  <a:lnTo>
                    <a:pt x="216395" y="0"/>
                  </a:lnTo>
                  <a:close/>
                </a:path>
                <a:path w="1263650" h="12700">
                  <a:moveTo>
                    <a:pt x="1078979" y="0"/>
                  </a:moveTo>
                  <a:lnTo>
                    <a:pt x="1078979" y="0"/>
                  </a:lnTo>
                  <a:lnTo>
                    <a:pt x="216408" y="0"/>
                  </a:lnTo>
                  <a:lnTo>
                    <a:pt x="216408" y="12179"/>
                  </a:lnTo>
                  <a:lnTo>
                    <a:pt x="1078979" y="12179"/>
                  </a:lnTo>
                  <a:lnTo>
                    <a:pt x="1078979" y="0"/>
                  </a:lnTo>
                  <a:close/>
                </a:path>
                <a:path w="1263650" h="12700">
                  <a:moveTo>
                    <a:pt x="1263383" y="0"/>
                  </a:moveTo>
                  <a:lnTo>
                    <a:pt x="1251204" y="0"/>
                  </a:lnTo>
                  <a:lnTo>
                    <a:pt x="1078992" y="0"/>
                  </a:lnTo>
                  <a:lnTo>
                    <a:pt x="1078992" y="12179"/>
                  </a:lnTo>
                  <a:lnTo>
                    <a:pt x="1251204" y="12179"/>
                  </a:lnTo>
                  <a:lnTo>
                    <a:pt x="1263383" y="12179"/>
                  </a:lnTo>
                  <a:lnTo>
                    <a:pt x="1263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133854" y="3342258"/>
            <a:ext cx="17526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spc="-45" dirty="0">
                <a:latin typeface="Symbol"/>
                <a:cs typeface="Symbol"/>
              </a:rPr>
              <a:t></a:t>
            </a:r>
            <a:r>
              <a:rPr sz="1200" spc="-67" baseline="-10416" dirty="0">
                <a:latin typeface="Times New Roman"/>
                <a:cs typeface="Times New Roman"/>
              </a:rPr>
              <a:t>0</a:t>
            </a:r>
            <a:endParaRPr sz="1200" baseline="-10416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94126" y="3310254"/>
            <a:ext cx="215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u="sng" spc="-7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</a:t>
            </a:r>
            <a:r>
              <a:rPr sz="900" u="sng" spc="-50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(</a:t>
            </a:r>
            <a:r>
              <a:rPr sz="900" spc="-125" dirty="0">
                <a:latin typeface="Microsoft Sans Serif"/>
                <a:cs typeface="Microsoft Sans Serif"/>
              </a:rPr>
              <a:t> </a:t>
            </a:r>
            <a:r>
              <a:rPr sz="1350" spc="-15" baseline="-15432" dirty="0">
                <a:latin typeface="Times New Roman"/>
                <a:cs typeface="Times New Roman"/>
              </a:rPr>
              <a:t>r</a:t>
            </a:r>
            <a:endParaRPr sz="1350" baseline="-15432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71926" y="3060318"/>
            <a:ext cx="755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u="sng" spc="-15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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67604" y="3273678"/>
            <a:ext cx="237490" cy="218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960">
              <a:lnSpc>
                <a:spcPts val="755"/>
              </a:lnSpc>
              <a:spcBef>
                <a:spcPts val="105"/>
              </a:spcBef>
            </a:pPr>
            <a:r>
              <a:rPr sz="800" spc="-130" dirty="0">
                <a:latin typeface="Symbol"/>
                <a:cs typeface="Symbol"/>
              </a:rPr>
              <a:t></a:t>
            </a:r>
            <a:r>
              <a:rPr sz="800" spc="70" dirty="0">
                <a:latin typeface="Times New Roman"/>
                <a:cs typeface="Times New Roman"/>
              </a:rPr>
              <a:t> </a:t>
            </a:r>
            <a:r>
              <a:rPr sz="800" spc="-120" dirty="0">
                <a:latin typeface="Times New Roman"/>
                <a:cs typeface="Times New Roman"/>
              </a:rPr>
              <a:t>v</a:t>
            </a:r>
            <a:endParaRPr sz="800">
              <a:latin typeface="Times New Roman"/>
              <a:cs typeface="Times New Roman"/>
            </a:endParaRPr>
          </a:p>
          <a:p>
            <a:pPr marL="38100">
              <a:lnSpc>
                <a:spcPts val="755"/>
              </a:lnSpc>
            </a:pPr>
            <a:r>
              <a:rPr sz="1200" spc="-82" baseline="-10416" dirty="0">
                <a:latin typeface="Symbol"/>
                <a:cs typeface="Symbol"/>
              </a:rPr>
              <a:t></a:t>
            </a:r>
            <a:r>
              <a:rPr sz="1200" spc="-30" baseline="-10416" dirty="0">
                <a:latin typeface="Times New Roman"/>
                <a:cs typeface="Times New Roman"/>
              </a:rPr>
              <a:t> </a:t>
            </a:r>
            <a:r>
              <a:rPr sz="250" spc="-50" dirty="0">
                <a:latin typeface="Times New Roman"/>
                <a:cs typeface="Times New Roman"/>
              </a:rPr>
              <a:t>0</a:t>
            </a:r>
            <a:endParaRPr sz="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86780" y="3389503"/>
            <a:ext cx="444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Symbol"/>
                <a:cs typeface="Symbol"/>
              </a:rPr>
              <a:t></a:t>
            </a:r>
            <a:endParaRPr sz="6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75070" y="3342259"/>
            <a:ext cx="53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</a:t>
            </a:r>
            <a:endParaRPr sz="90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06804" y="3657980"/>
            <a:ext cx="1367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20" dirty="0">
                <a:latin typeface="Times New Roman"/>
                <a:cs typeface="Times New Roman"/>
              </a:rPr>
              <a:t>A</a:t>
            </a:r>
            <a:r>
              <a:rPr sz="2200" spc="-45" dirty="0">
                <a:latin typeface="Microsoft Sans Serif"/>
                <a:cs typeface="Microsoft Sans Serif"/>
              </a:rPr>
              <a:t>(</a:t>
            </a:r>
            <a:r>
              <a:rPr sz="2200" spc="-55" dirty="0">
                <a:latin typeface="Times New Roman"/>
                <a:cs typeface="Times New Roman"/>
              </a:rPr>
              <a:t>r</a:t>
            </a:r>
            <a:r>
              <a:rPr sz="2200" spc="-40" dirty="0">
                <a:latin typeface="Microsoft Sans Serif"/>
                <a:cs typeface="Microsoft Sans Serif"/>
              </a:rPr>
              <a:t>,</a:t>
            </a:r>
            <a:r>
              <a:rPr sz="2200" spc="-55" dirty="0">
                <a:latin typeface="Microsoft Sans Serif"/>
                <a:cs typeface="Microsoft Sans Serif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t</a:t>
            </a:r>
            <a:r>
              <a:rPr sz="2200" spc="-50" dirty="0">
                <a:latin typeface="Microsoft Sans Serif"/>
                <a:cs typeface="Microsoft Sans Serif"/>
              </a:rPr>
              <a:t>)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80" dirty="0">
                <a:latin typeface="Symbol"/>
                <a:cs typeface="Symbol"/>
              </a:rPr>
              <a:t></a:t>
            </a:r>
            <a:r>
              <a:rPr sz="2200" spc="85" dirty="0">
                <a:latin typeface="Times New Roman"/>
                <a:cs typeface="Times New Roman"/>
              </a:rPr>
              <a:t> </a:t>
            </a:r>
            <a:r>
              <a:rPr sz="3300" spc="-202" baseline="1262" dirty="0">
                <a:latin typeface="Times New Roman"/>
                <a:cs typeface="Times New Roman"/>
              </a:rPr>
              <a:t>4</a:t>
            </a:r>
            <a:r>
              <a:rPr sz="3300" spc="-187" baseline="1262" dirty="0">
                <a:latin typeface="Symbol"/>
                <a:cs typeface="Symbol"/>
              </a:rPr>
              <a:t></a:t>
            </a:r>
            <a:r>
              <a:rPr sz="3300" spc="-172" baseline="1262" dirty="0">
                <a:latin typeface="Times New Roman"/>
                <a:cs typeface="Times New Roman"/>
              </a:rPr>
              <a:t> </a:t>
            </a:r>
            <a:r>
              <a:rPr sz="3600" spc="-135" baseline="1157" dirty="0">
                <a:latin typeface="Symbol"/>
                <a:cs typeface="Symbol"/>
              </a:rPr>
              <a:t></a:t>
            </a:r>
            <a:endParaRPr sz="3600" baseline="1157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79342" y="3453510"/>
            <a:ext cx="165100" cy="5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25" baseline="18518" dirty="0">
                <a:latin typeface="Microsoft Sans Serif"/>
                <a:cs typeface="Microsoft Sans Serif"/>
              </a:rPr>
              <a:t>, </a:t>
            </a:r>
            <a:r>
              <a:rPr sz="225" baseline="18518" dirty="0">
                <a:latin typeface="Times New Roman"/>
                <a:cs typeface="Times New Roman"/>
              </a:rPr>
              <a:t>t </a:t>
            </a:r>
            <a:r>
              <a:rPr sz="200" dirty="0">
                <a:latin typeface="Times New Roman"/>
                <a:cs typeface="Times New Roman"/>
              </a:rPr>
              <a:t>r </a:t>
            </a:r>
            <a:r>
              <a:rPr sz="225" spc="-30" baseline="18518" dirty="0">
                <a:latin typeface="Microsoft Sans Serif"/>
                <a:cs typeface="Microsoft Sans Serif"/>
              </a:rPr>
              <a:t>)</a:t>
            </a:r>
            <a:r>
              <a:rPr sz="225" spc="7" baseline="18518" dirty="0">
                <a:latin typeface="Times New Roman"/>
                <a:cs typeface="Times New Roman"/>
              </a:rPr>
              <a:t>v</a:t>
            </a:r>
            <a:r>
              <a:rPr sz="225" spc="-7" baseline="18518" dirty="0">
                <a:latin typeface="Microsoft Sans Serif"/>
                <a:cs typeface="Microsoft Sans Serif"/>
              </a:rPr>
              <a:t>(</a:t>
            </a:r>
            <a:r>
              <a:rPr sz="225" baseline="18518" dirty="0">
                <a:latin typeface="Times New Roman"/>
                <a:cs typeface="Times New Roman"/>
              </a:rPr>
              <a:t>t </a:t>
            </a:r>
            <a:r>
              <a:rPr sz="200" dirty="0">
                <a:latin typeface="Times New Roman"/>
                <a:cs typeface="Times New Roman"/>
              </a:rPr>
              <a:t>r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25" baseline="18518" dirty="0">
                <a:latin typeface="Microsoft Sans Serif"/>
                <a:cs typeface="Microsoft Sans Serif"/>
              </a:rPr>
              <a:t>)</a:t>
            </a:r>
            <a:endParaRPr sz="225" baseline="18518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12742" y="3625977"/>
            <a:ext cx="240792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300" spc="-22" baseline="-7575" dirty="0">
                <a:latin typeface="Times New Roman"/>
                <a:cs typeface="Times New Roman"/>
              </a:rPr>
              <a:t>d</a:t>
            </a:r>
            <a:r>
              <a:rPr sz="3300" spc="-7" baseline="-7575" dirty="0">
                <a:latin typeface="Symbol"/>
                <a:cs typeface="Symbol"/>
              </a:rPr>
              <a:t></a:t>
            </a:r>
            <a:r>
              <a:rPr sz="3300" spc="22" baseline="-7575" dirty="0">
                <a:latin typeface="Times New Roman"/>
                <a:cs typeface="Times New Roman"/>
              </a:rPr>
              <a:t> </a:t>
            </a:r>
            <a:r>
              <a:rPr sz="3300" spc="-7" baseline="-7575" dirty="0">
                <a:latin typeface="Symbol"/>
                <a:cs typeface="Symbol"/>
              </a:rPr>
              <a:t></a:t>
            </a:r>
            <a:r>
              <a:rPr sz="3300" baseline="-7575" dirty="0">
                <a:latin typeface="Times New Roman"/>
                <a:cs typeface="Times New Roman"/>
              </a:rPr>
              <a:t> </a:t>
            </a:r>
            <a:r>
              <a:rPr sz="3300" spc="-209" baseline="-7575" dirty="0">
                <a:latin typeface="Times New Roman"/>
                <a:cs typeface="Times New Roman"/>
              </a:rPr>
              <a:t> </a:t>
            </a:r>
            <a:r>
              <a:rPr sz="3300" spc="-254" baseline="-6313" dirty="0">
                <a:latin typeface="Times New Roman"/>
                <a:cs typeface="Times New Roman"/>
              </a:rPr>
              <a:t>4</a:t>
            </a:r>
            <a:r>
              <a:rPr sz="3300" spc="-270" baseline="-6313" dirty="0">
                <a:latin typeface="Symbol"/>
                <a:cs typeface="Symbol"/>
              </a:rPr>
              <a:t></a:t>
            </a:r>
            <a:r>
              <a:rPr sz="3300" baseline="-6313" dirty="0">
                <a:latin typeface="Times New Roman"/>
                <a:cs typeface="Times New Roman"/>
              </a:rPr>
              <a:t> </a:t>
            </a:r>
            <a:r>
              <a:rPr sz="3300" spc="-390" baseline="-6313" dirty="0">
                <a:latin typeface="Times New Roman"/>
                <a:cs typeface="Times New Roman"/>
              </a:rPr>
              <a:t> </a:t>
            </a:r>
            <a:r>
              <a:rPr sz="3300" spc="-277" baseline="-7575" dirty="0">
                <a:latin typeface="Times New Roman"/>
                <a:cs typeface="Times New Roman"/>
              </a:rPr>
              <a:t>R</a:t>
            </a:r>
            <a:r>
              <a:rPr sz="3300" spc="-217" baseline="-7575" dirty="0">
                <a:latin typeface="Times New Roman"/>
                <a:cs typeface="Times New Roman"/>
              </a:rPr>
              <a:t> </a:t>
            </a:r>
            <a:r>
              <a:rPr sz="2350" spc="-155" dirty="0">
                <a:latin typeface="Symbol"/>
                <a:cs typeface="Symbol"/>
              </a:rPr>
              <a:t></a:t>
            </a:r>
            <a:r>
              <a:rPr sz="2350" spc="-120" dirty="0">
                <a:latin typeface="Times New Roman"/>
                <a:cs typeface="Times New Roman"/>
              </a:rPr>
              <a:t> </a:t>
            </a:r>
            <a:r>
              <a:rPr sz="2200" spc="-290" dirty="0">
                <a:latin typeface="Symbol"/>
                <a:cs typeface="Symbol"/>
              </a:rPr>
              <a:t></a:t>
            </a:r>
            <a:r>
              <a:rPr sz="2200" spc="-175" dirty="0">
                <a:latin typeface="Microsoft Sans Serif"/>
                <a:cs typeface="Microsoft Sans Serif"/>
              </a:rPr>
              <a:t>(</a:t>
            </a:r>
            <a:r>
              <a:rPr sz="2200" spc="-175" dirty="0">
                <a:latin typeface="Times New Roman"/>
                <a:cs typeface="Times New Roman"/>
              </a:rPr>
              <a:t>r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Microsoft Sans Serif"/>
                <a:cs typeface="Microsoft Sans Serif"/>
              </a:rPr>
              <a:t>,</a:t>
            </a:r>
            <a:r>
              <a:rPr sz="2200" spc="-105" dirty="0">
                <a:latin typeface="Microsoft Sans Serif"/>
                <a:cs typeface="Microsoft Sans Serif"/>
              </a:rPr>
              <a:t> </a:t>
            </a:r>
            <a:r>
              <a:rPr sz="2200" spc="-145" dirty="0">
                <a:latin typeface="Times New Roman"/>
                <a:cs typeface="Times New Roman"/>
              </a:rPr>
              <a:t>t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3525" spc="-284" baseline="-11820" dirty="0">
                <a:latin typeface="Times New Roman"/>
                <a:cs typeface="Times New Roman"/>
              </a:rPr>
              <a:t>r</a:t>
            </a:r>
            <a:r>
              <a:rPr sz="3525" spc="-172" baseline="-11820" dirty="0">
                <a:latin typeface="Times New Roman"/>
                <a:cs typeface="Times New Roman"/>
              </a:rPr>
              <a:t> </a:t>
            </a:r>
            <a:r>
              <a:rPr sz="2200" spc="-175" dirty="0">
                <a:latin typeface="Microsoft Sans Serif"/>
                <a:cs typeface="Microsoft Sans Serif"/>
              </a:rPr>
              <a:t>)</a:t>
            </a:r>
            <a:r>
              <a:rPr sz="2200" spc="-105" dirty="0">
                <a:latin typeface="Microsoft Sans Serif"/>
                <a:cs typeface="Microsoft Sans Serif"/>
              </a:rPr>
              <a:t> </a:t>
            </a:r>
            <a:r>
              <a:rPr sz="2200" spc="-254" dirty="0">
                <a:latin typeface="Times New Roman"/>
                <a:cs typeface="Times New Roman"/>
              </a:rPr>
              <a:t>d</a:t>
            </a:r>
            <a:r>
              <a:rPr sz="2200" spc="-229" dirty="0">
                <a:latin typeface="Symbol"/>
                <a:cs typeface="Symbol"/>
              </a:rPr>
              <a:t>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62426" y="3682365"/>
            <a:ext cx="2114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171954" y="3589655"/>
            <a:ext cx="279400" cy="12700"/>
          </a:xfrm>
          <a:custGeom>
            <a:avLst/>
            <a:gdLst/>
            <a:ahLst/>
            <a:cxnLst/>
            <a:rect l="l" t="t" r="r" b="b"/>
            <a:pathLst>
              <a:path w="279400" h="12700">
                <a:moveTo>
                  <a:pt x="278892" y="0"/>
                </a:moveTo>
                <a:lnTo>
                  <a:pt x="0" y="0"/>
                </a:lnTo>
                <a:lnTo>
                  <a:pt x="0" y="12191"/>
                </a:lnTo>
                <a:lnTo>
                  <a:pt x="278892" y="12191"/>
                </a:lnTo>
                <a:lnTo>
                  <a:pt x="2788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46980" y="3589655"/>
            <a:ext cx="279400" cy="12700"/>
          </a:xfrm>
          <a:custGeom>
            <a:avLst/>
            <a:gdLst/>
            <a:ahLst/>
            <a:cxnLst/>
            <a:rect l="l" t="t" r="r" b="b"/>
            <a:pathLst>
              <a:path w="279400" h="12700">
                <a:moveTo>
                  <a:pt x="278891" y="0"/>
                </a:moveTo>
                <a:lnTo>
                  <a:pt x="0" y="0"/>
                </a:lnTo>
                <a:lnTo>
                  <a:pt x="0" y="12191"/>
                </a:lnTo>
                <a:lnTo>
                  <a:pt x="278891" y="12191"/>
                </a:lnTo>
                <a:lnTo>
                  <a:pt x="2788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89880" y="3589655"/>
            <a:ext cx="190500" cy="12700"/>
          </a:xfrm>
          <a:custGeom>
            <a:avLst/>
            <a:gdLst/>
            <a:ahLst/>
            <a:cxnLst/>
            <a:rect l="l" t="t" r="r" b="b"/>
            <a:pathLst>
              <a:path w="190500" h="12700">
                <a:moveTo>
                  <a:pt x="190500" y="0"/>
                </a:moveTo>
                <a:lnTo>
                  <a:pt x="0" y="0"/>
                </a:lnTo>
                <a:lnTo>
                  <a:pt x="0" y="12191"/>
                </a:lnTo>
                <a:lnTo>
                  <a:pt x="190500" y="12191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226108" y="4651628"/>
            <a:ext cx="13208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1950" dirty="0">
                <a:latin typeface="Times New Roman"/>
                <a:cs typeface="Times New Roman"/>
              </a:rPr>
              <a:t>A</a:t>
            </a:r>
            <a:r>
              <a:rPr sz="1950" spc="-5" dirty="0">
                <a:latin typeface="Microsoft Sans Serif"/>
                <a:cs typeface="Microsoft Sans Serif"/>
              </a:rPr>
              <a:t>(</a:t>
            </a:r>
            <a:r>
              <a:rPr sz="1950" spc="-5" dirty="0">
                <a:latin typeface="Times New Roman"/>
                <a:cs typeface="Times New Roman"/>
              </a:rPr>
              <a:t>r</a:t>
            </a:r>
            <a:r>
              <a:rPr sz="1950" dirty="0">
                <a:latin typeface="Microsoft Sans Serif"/>
                <a:cs typeface="Microsoft Sans Serif"/>
              </a:rPr>
              <a:t>,</a:t>
            </a:r>
            <a:r>
              <a:rPr sz="1950" spc="-3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t</a:t>
            </a:r>
            <a:r>
              <a:rPr sz="1950" dirty="0">
                <a:latin typeface="Microsoft Sans Serif"/>
                <a:cs typeface="Microsoft Sans Serif"/>
              </a:rPr>
              <a:t>) </a:t>
            </a:r>
            <a:r>
              <a:rPr sz="1950" spc="-60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dirty="0">
                <a:latin typeface="Times New Roman"/>
                <a:cs typeface="Times New Roman"/>
              </a:rPr>
              <a:t> </a:t>
            </a:r>
            <a:r>
              <a:rPr sz="2150" spc="-229" dirty="0">
                <a:latin typeface="Times New Roman"/>
                <a:cs typeface="Times New Roman"/>
              </a:rPr>
              <a:t> </a:t>
            </a:r>
            <a:r>
              <a:rPr sz="3300" spc="-540" baseline="32828" dirty="0">
                <a:latin typeface="Symbol"/>
                <a:cs typeface="Symbol"/>
              </a:rPr>
              <a:t></a:t>
            </a:r>
            <a:r>
              <a:rPr sz="3300" spc="-232" baseline="32828" dirty="0">
                <a:latin typeface="Times New Roman"/>
                <a:cs typeface="Times New Roman"/>
              </a:rPr>
              <a:t> </a:t>
            </a:r>
            <a:r>
              <a:rPr sz="2700" spc="-382" baseline="27777" dirty="0">
                <a:latin typeface="Times New Roman"/>
                <a:cs typeface="Times New Roman"/>
              </a:rPr>
              <a:t>0</a:t>
            </a:r>
            <a:endParaRPr sz="2700" baseline="27777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996819" y="4607432"/>
            <a:ext cx="2876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q</a:t>
            </a:r>
            <a:r>
              <a:rPr sz="1500" spc="-10" dirty="0">
                <a:latin typeface="Times New Roman"/>
                <a:cs typeface="Times New Roman"/>
              </a:rPr>
              <a:t>c</a:t>
            </a:r>
            <a:r>
              <a:rPr sz="1500" dirty="0">
                <a:latin typeface="Times New Roman"/>
                <a:cs typeface="Times New Roman"/>
              </a:rPr>
              <a:t>v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111300" y="4432693"/>
            <a:ext cx="4254500" cy="425450"/>
          </a:xfrm>
          <a:custGeom>
            <a:avLst/>
            <a:gdLst/>
            <a:ahLst/>
            <a:cxnLst/>
            <a:rect l="l" t="t" r="r" b="b"/>
            <a:pathLst>
              <a:path w="4254500" h="425450">
                <a:moveTo>
                  <a:pt x="1416050" y="0"/>
                </a:moveTo>
                <a:lnTo>
                  <a:pt x="1416050" y="0"/>
                </a:lnTo>
                <a:lnTo>
                  <a:pt x="0" y="0"/>
                </a:lnTo>
                <a:lnTo>
                  <a:pt x="0" y="12179"/>
                </a:lnTo>
                <a:lnTo>
                  <a:pt x="0" y="425183"/>
                </a:lnTo>
                <a:lnTo>
                  <a:pt x="12192" y="425183"/>
                </a:lnTo>
                <a:lnTo>
                  <a:pt x="12192" y="12179"/>
                </a:lnTo>
                <a:lnTo>
                  <a:pt x="1136853" y="12179"/>
                </a:lnTo>
                <a:lnTo>
                  <a:pt x="1149045" y="12179"/>
                </a:lnTo>
                <a:lnTo>
                  <a:pt x="1416050" y="12179"/>
                </a:lnTo>
                <a:lnTo>
                  <a:pt x="1416050" y="0"/>
                </a:lnTo>
                <a:close/>
              </a:path>
              <a:path w="4254500" h="425450">
                <a:moveTo>
                  <a:pt x="2749613" y="0"/>
                </a:moveTo>
                <a:lnTo>
                  <a:pt x="2737434" y="0"/>
                </a:lnTo>
                <a:lnTo>
                  <a:pt x="1428318" y="0"/>
                </a:lnTo>
                <a:lnTo>
                  <a:pt x="1416126" y="0"/>
                </a:lnTo>
                <a:lnTo>
                  <a:pt x="1416126" y="12179"/>
                </a:lnTo>
                <a:lnTo>
                  <a:pt x="1428318" y="12179"/>
                </a:lnTo>
                <a:lnTo>
                  <a:pt x="2737434" y="12179"/>
                </a:lnTo>
                <a:lnTo>
                  <a:pt x="2749613" y="12179"/>
                </a:lnTo>
                <a:lnTo>
                  <a:pt x="2749613" y="0"/>
                </a:lnTo>
                <a:close/>
              </a:path>
              <a:path w="4254500" h="425450">
                <a:moveTo>
                  <a:pt x="3219259" y="0"/>
                </a:moveTo>
                <a:lnTo>
                  <a:pt x="3219259" y="0"/>
                </a:lnTo>
                <a:lnTo>
                  <a:pt x="2749626" y="0"/>
                </a:lnTo>
                <a:lnTo>
                  <a:pt x="2749626" y="12179"/>
                </a:lnTo>
                <a:lnTo>
                  <a:pt x="3219259" y="12179"/>
                </a:lnTo>
                <a:lnTo>
                  <a:pt x="3219259" y="0"/>
                </a:lnTo>
                <a:close/>
              </a:path>
              <a:path w="4254500" h="425450">
                <a:moveTo>
                  <a:pt x="4254068" y="0"/>
                </a:moveTo>
                <a:lnTo>
                  <a:pt x="4241876" y="0"/>
                </a:lnTo>
                <a:lnTo>
                  <a:pt x="3219272" y="0"/>
                </a:lnTo>
                <a:lnTo>
                  <a:pt x="3219272" y="12179"/>
                </a:lnTo>
                <a:lnTo>
                  <a:pt x="4241876" y="12179"/>
                </a:lnTo>
                <a:lnTo>
                  <a:pt x="4241876" y="425183"/>
                </a:lnTo>
                <a:lnTo>
                  <a:pt x="4254068" y="425183"/>
                </a:lnTo>
                <a:lnTo>
                  <a:pt x="4254068" y="12179"/>
                </a:lnTo>
                <a:lnTo>
                  <a:pt x="42540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260345" y="5083302"/>
            <a:ext cx="15824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200" spc="-85" dirty="0">
                <a:latin typeface="Times New Roman"/>
                <a:cs typeface="Times New Roman"/>
              </a:rPr>
              <a:t>4</a:t>
            </a:r>
            <a:r>
              <a:rPr sz="2200" spc="-90" dirty="0">
                <a:latin typeface="Symbol"/>
                <a:cs typeface="Symbol"/>
              </a:rPr>
              <a:t>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(</a:t>
            </a:r>
            <a:r>
              <a:rPr sz="2200" spc="-105" dirty="0">
                <a:latin typeface="Times New Roman"/>
                <a:cs typeface="Times New Roman"/>
              </a:rPr>
              <a:t>Rc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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2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Symbol"/>
                <a:cs typeface="Symbol"/>
              </a:rPr>
              <a:t>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75" dirty="0">
                <a:latin typeface="Times New Roman"/>
                <a:cs typeface="Times New Roman"/>
              </a:rPr>
              <a:t>v</a:t>
            </a:r>
            <a:r>
              <a:rPr sz="2200" spc="-6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35527" y="4654677"/>
            <a:ext cx="1274445" cy="75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ts val="2485"/>
              </a:lnSpc>
              <a:spcBef>
                <a:spcPts val="95"/>
              </a:spcBef>
            </a:pPr>
            <a:r>
              <a:rPr sz="3300" spc="-89" baseline="1262" dirty="0">
                <a:latin typeface="Symbol"/>
                <a:cs typeface="Symbol"/>
              </a:rPr>
              <a:t></a:t>
            </a:r>
            <a:r>
              <a:rPr sz="3300" u="sng" spc="877" baseline="265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50" u="sng" baseline="388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2250" spc="952" baseline="38888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(</a:t>
            </a:r>
            <a:r>
              <a:rPr sz="1950" spc="-5" dirty="0">
                <a:latin typeface="Times New Roman"/>
                <a:cs typeface="Times New Roman"/>
              </a:rPr>
              <a:t>r</a:t>
            </a:r>
            <a:r>
              <a:rPr sz="1950" spc="-5" dirty="0">
                <a:latin typeface="Microsoft Sans Serif"/>
                <a:cs typeface="Microsoft Sans Serif"/>
              </a:rPr>
              <a:t>,</a:t>
            </a:r>
            <a:r>
              <a:rPr sz="1950" spc="-4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t</a:t>
            </a:r>
            <a:r>
              <a:rPr sz="1950" spc="-5" dirty="0">
                <a:latin typeface="Microsoft Sans Serif"/>
                <a:cs typeface="Microsoft Sans Serif"/>
              </a:rPr>
              <a:t>)</a:t>
            </a:r>
            <a:endParaRPr sz="1950">
              <a:latin typeface="Microsoft Sans Serif"/>
              <a:cs typeface="Microsoft Sans Serif"/>
            </a:endParaRPr>
          </a:p>
          <a:p>
            <a:pPr marL="267335">
              <a:lnSpc>
                <a:spcPts val="3265"/>
              </a:lnSpc>
            </a:pPr>
            <a:r>
              <a:rPr sz="4275" spc="-450" baseline="-11695" dirty="0">
                <a:latin typeface="Times New Roman"/>
                <a:cs typeface="Times New Roman"/>
              </a:rPr>
              <a:t>c</a:t>
            </a:r>
            <a:r>
              <a:rPr sz="1800" spc="-30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11300" y="4857876"/>
            <a:ext cx="4254500" cy="593725"/>
          </a:xfrm>
          <a:custGeom>
            <a:avLst/>
            <a:gdLst/>
            <a:ahLst/>
            <a:cxnLst/>
            <a:rect l="l" t="t" r="r" b="b"/>
            <a:pathLst>
              <a:path w="4254500" h="593725">
                <a:moveTo>
                  <a:pt x="12192" y="146380"/>
                </a:moveTo>
                <a:lnTo>
                  <a:pt x="0" y="146380"/>
                </a:lnTo>
                <a:lnTo>
                  <a:pt x="0" y="581025"/>
                </a:lnTo>
                <a:lnTo>
                  <a:pt x="12192" y="581025"/>
                </a:lnTo>
                <a:lnTo>
                  <a:pt x="12192" y="146380"/>
                </a:lnTo>
                <a:close/>
              </a:path>
              <a:path w="4254500" h="593725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0" y="146304"/>
                </a:lnTo>
                <a:lnTo>
                  <a:pt x="12192" y="146304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  <a:path w="4254500" h="593725">
                <a:moveTo>
                  <a:pt x="1416050" y="0"/>
                </a:moveTo>
                <a:lnTo>
                  <a:pt x="1136853" y="0"/>
                </a:lnTo>
                <a:lnTo>
                  <a:pt x="1136853" y="12192"/>
                </a:lnTo>
                <a:lnTo>
                  <a:pt x="1416050" y="12192"/>
                </a:lnTo>
                <a:lnTo>
                  <a:pt x="1416050" y="0"/>
                </a:lnTo>
                <a:close/>
              </a:path>
              <a:path w="4254500" h="593725">
                <a:moveTo>
                  <a:pt x="2737294" y="581037"/>
                </a:moveTo>
                <a:lnTo>
                  <a:pt x="2737294" y="581037"/>
                </a:lnTo>
                <a:lnTo>
                  <a:pt x="0" y="581037"/>
                </a:lnTo>
                <a:lnTo>
                  <a:pt x="0" y="593217"/>
                </a:lnTo>
                <a:lnTo>
                  <a:pt x="2737294" y="593217"/>
                </a:lnTo>
                <a:lnTo>
                  <a:pt x="2737294" y="581037"/>
                </a:lnTo>
                <a:close/>
              </a:path>
              <a:path w="4254500" h="593725">
                <a:moveTo>
                  <a:pt x="2749613" y="581037"/>
                </a:moveTo>
                <a:lnTo>
                  <a:pt x="2737434" y="581037"/>
                </a:lnTo>
                <a:lnTo>
                  <a:pt x="2737434" y="593217"/>
                </a:lnTo>
                <a:lnTo>
                  <a:pt x="2749613" y="593217"/>
                </a:lnTo>
                <a:lnTo>
                  <a:pt x="2749613" y="581037"/>
                </a:lnTo>
                <a:close/>
              </a:path>
              <a:path w="4254500" h="593725">
                <a:moveTo>
                  <a:pt x="3219259" y="581037"/>
                </a:moveTo>
                <a:lnTo>
                  <a:pt x="3219259" y="581037"/>
                </a:lnTo>
                <a:lnTo>
                  <a:pt x="2749626" y="581037"/>
                </a:lnTo>
                <a:lnTo>
                  <a:pt x="2749626" y="593217"/>
                </a:lnTo>
                <a:lnTo>
                  <a:pt x="3219259" y="593217"/>
                </a:lnTo>
                <a:lnTo>
                  <a:pt x="3219259" y="581037"/>
                </a:lnTo>
                <a:close/>
              </a:path>
              <a:path w="4254500" h="593725">
                <a:moveTo>
                  <a:pt x="4254068" y="581037"/>
                </a:moveTo>
                <a:lnTo>
                  <a:pt x="4241876" y="581037"/>
                </a:lnTo>
                <a:lnTo>
                  <a:pt x="3219272" y="581037"/>
                </a:lnTo>
                <a:lnTo>
                  <a:pt x="3219272" y="593217"/>
                </a:lnTo>
                <a:lnTo>
                  <a:pt x="4241876" y="593217"/>
                </a:lnTo>
                <a:lnTo>
                  <a:pt x="4254068" y="593217"/>
                </a:lnTo>
                <a:lnTo>
                  <a:pt x="4254068" y="581037"/>
                </a:lnTo>
                <a:close/>
              </a:path>
              <a:path w="4254500" h="593725">
                <a:moveTo>
                  <a:pt x="4254068" y="146380"/>
                </a:moveTo>
                <a:lnTo>
                  <a:pt x="4241876" y="146380"/>
                </a:lnTo>
                <a:lnTo>
                  <a:pt x="4241876" y="581025"/>
                </a:lnTo>
                <a:lnTo>
                  <a:pt x="4254068" y="581025"/>
                </a:lnTo>
                <a:lnTo>
                  <a:pt x="4254068" y="146380"/>
                </a:lnTo>
                <a:close/>
              </a:path>
              <a:path w="4254500" h="593725">
                <a:moveTo>
                  <a:pt x="4254068" y="0"/>
                </a:moveTo>
                <a:lnTo>
                  <a:pt x="4241876" y="0"/>
                </a:lnTo>
                <a:lnTo>
                  <a:pt x="4241876" y="12192"/>
                </a:lnTo>
                <a:lnTo>
                  <a:pt x="4241876" y="146304"/>
                </a:lnTo>
                <a:lnTo>
                  <a:pt x="4254068" y="146304"/>
                </a:lnTo>
                <a:lnTo>
                  <a:pt x="4254068" y="12192"/>
                </a:lnTo>
                <a:lnTo>
                  <a:pt x="42540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4230" y="5760720"/>
            <a:ext cx="318769" cy="113030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1190040" y="5645607"/>
            <a:ext cx="517461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Microsoft Sans Serif"/>
                <a:cs typeface="Microsoft Sans Serif"/>
              </a:rPr>
              <a:t>Lienard-Wiechert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Potentials</a:t>
            </a:r>
            <a:r>
              <a:rPr sz="1700" spc="20" dirty="0">
                <a:latin typeface="Microsoft Sans Serif"/>
                <a:cs typeface="Microsoft Sans Serif"/>
              </a:rPr>
              <a:t> </a:t>
            </a:r>
            <a:r>
              <a:rPr sz="1700" spc="-10" dirty="0">
                <a:latin typeface="Microsoft Sans Serif"/>
                <a:cs typeface="Microsoft Sans Serif"/>
              </a:rPr>
              <a:t>for</a:t>
            </a:r>
            <a:r>
              <a:rPr sz="1700" spc="2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a</a:t>
            </a:r>
            <a:r>
              <a:rPr sz="1700" spc="2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moving</a:t>
            </a:r>
            <a:r>
              <a:rPr sz="1700" spc="2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point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charge</a:t>
            </a:r>
            <a:endParaRPr sz="1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64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4429" y="473709"/>
            <a:ext cx="42824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Radiation</a:t>
            </a:r>
            <a:r>
              <a:rPr spc="-10" dirty="0"/>
              <a:t> </a:t>
            </a:r>
            <a:r>
              <a:rPr spc="-5" dirty="0"/>
              <a:t>pattern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9570"/>
            <a:ext cx="7783830" cy="44030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52425" marR="5080" indent="-340360">
              <a:lnSpc>
                <a:spcPct val="98200"/>
              </a:lnSpc>
              <a:spcBef>
                <a:spcPts val="15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i="1" spc="-5" dirty="0">
                <a:latin typeface="Arial"/>
                <a:cs typeface="Arial"/>
              </a:rPr>
              <a:t>radiation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pattern of</a:t>
            </a:r>
            <a:r>
              <a:rPr sz="2400" i="1" spc="1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antenna</a:t>
            </a:r>
            <a:r>
              <a:rPr sz="2400" i="1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representation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(pictorial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or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mathematical)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distribution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out-flowing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(radiated)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from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case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transmitting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antenna),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inflowing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(received)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case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receiving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antenna)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function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direction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angles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  <a:p>
            <a:pPr marL="1152525" lvl="1" indent="-226060">
              <a:lnSpc>
                <a:spcPct val="100000"/>
              </a:lnSpc>
              <a:spcBef>
                <a:spcPts val="540"/>
              </a:spcBef>
              <a:buChar char="•"/>
              <a:tabLst>
                <a:tab pos="1152525" algn="l"/>
                <a:tab pos="11531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radiation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</a:t>
            </a:r>
            <a:r>
              <a:rPr sz="1800" i="1" dirty="0">
                <a:latin typeface="Arial"/>
                <a:cs typeface="Arial"/>
              </a:rPr>
              <a:t>antenna </a:t>
            </a:r>
            <a:r>
              <a:rPr sz="1800" i="1" spc="-5" dirty="0">
                <a:latin typeface="Arial"/>
                <a:cs typeface="Arial"/>
              </a:rPr>
              <a:t>pattern)</a:t>
            </a:r>
            <a:r>
              <a:rPr sz="1800" spc="-5" dirty="0">
                <a:latin typeface="Microsoft Sans Serif"/>
                <a:cs typeface="Microsoft Sans Serif"/>
              </a:rPr>
              <a:t>:</a:t>
            </a:r>
            <a:endParaRPr sz="1800">
              <a:latin typeface="Microsoft Sans Serif"/>
              <a:cs typeface="Microsoft Sans Serif"/>
            </a:endParaRPr>
          </a:p>
          <a:p>
            <a:pPr marL="1609725" marR="871219" lvl="2" indent="-228600">
              <a:lnSpc>
                <a:spcPts val="1850"/>
              </a:lnSpc>
              <a:spcBef>
                <a:spcPts val="635"/>
              </a:spcBef>
              <a:buChar char="–"/>
              <a:tabLst>
                <a:tab pos="155067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is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defined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for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large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distances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from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the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antenna,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where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the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spatial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(angular)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distribution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of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the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radiated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power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does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not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depend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on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the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distance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from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the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radiation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source</a:t>
            </a:r>
            <a:endParaRPr sz="1500">
              <a:latin typeface="Microsoft Sans Serif"/>
              <a:cs typeface="Microsoft Sans Serif"/>
            </a:endParaRPr>
          </a:p>
          <a:p>
            <a:pPr marL="1609725" marR="251460" lvl="2" indent="-228600">
              <a:lnSpc>
                <a:spcPct val="105500"/>
              </a:lnSpc>
              <a:spcBef>
                <a:spcPts val="425"/>
              </a:spcBef>
              <a:buChar char="–"/>
              <a:tabLst>
                <a:tab pos="1541780" algn="l"/>
              </a:tabLst>
            </a:pPr>
            <a:r>
              <a:rPr sz="1500" spc="-5" dirty="0">
                <a:latin typeface="Microsoft Sans Serif"/>
                <a:cs typeface="Microsoft Sans Serif"/>
              </a:rPr>
              <a:t>is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independent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on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the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power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flow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direction: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it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is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the</a:t>
            </a:r>
            <a:r>
              <a:rPr sz="1500" spc="2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same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when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the </a:t>
            </a:r>
            <a:r>
              <a:rPr sz="150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antenna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is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used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to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transmit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and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when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it</a:t>
            </a:r>
            <a:r>
              <a:rPr sz="1500" spc="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is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used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to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receive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radio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waves</a:t>
            </a:r>
            <a:endParaRPr sz="1500">
              <a:latin typeface="Microsoft Sans Serif"/>
              <a:cs typeface="Microsoft Sans Serif"/>
            </a:endParaRPr>
          </a:p>
          <a:p>
            <a:pPr marL="1609725" marR="28575" lvl="2" indent="-228600">
              <a:lnSpc>
                <a:spcPct val="101899"/>
              </a:lnSpc>
              <a:spcBef>
                <a:spcPts val="430"/>
              </a:spcBef>
              <a:buChar char="–"/>
              <a:tabLst>
                <a:tab pos="155067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is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usually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different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for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different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frequencies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and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different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polarizations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of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radio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wave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radiated/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received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3500" y="1556385"/>
            <a:ext cx="4787265" cy="2377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591" y="0"/>
            <a:ext cx="1623695" cy="93853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110"/>
              </a:spcBef>
            </a:pPr>
            <a:r>
              <a:rPr sz="2800" spc="-5" dirty="0"/>
              <a:t>10.3.1</a:t>
            </a:r>
            <a:r>
              <a:rPr sz="2800" spc="-25" dirty="0"/>
              <a:t> </a:t>
            </a:r>
            <a:r>
              <a:rPr sz="2800" spc="-5" dirty="0"/>
              <a:t>(5)</a:t>
            </a:r>
            <a:endParaRPr sz="2800"/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800" spc="-5" dirty="0"/>
              <a:t>Example</a:t>
            </a:r>
            <a:r>
              <a:rPr sz="1800" spc="-15" dirty="0"/>
              <a:t> </a:t>
            </a:r>
            <a:r>
              <a:rPr sz="1800" spc="-5" dirty="0"/>
              <a:t>10.3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5436489" y="536194"/>
            <a:ext cx="1017905" cy="437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50"/>
              </a:lnSpc>
              <a:spcBef>
                <a:spcPts val="105"/>
              </a:spcBef>
            </a:pPr>
            <a:r>
              <a:rPr sz="1700" spc="-25" dirty="0">
                <a:latin typeface="Times New Roman"/>
                <a:cs typeface="Times New Roman"/>
              </a:rPr>
              <a:t>V</a:t>
            </a:r>
            <a:r>
              <a:rPr sz="1700" spc="-25" dirty="0">
                <a:latin typeface="Microsoft Sans Serif"/>
                <a:cs typeface="Microsoft Sans Serif"/>
              </a:rPr>
              <a:t>(</a:t>
            </a:r>
            <a:r>
              <a:rPr sz="1700" spc="-25" dirty="0">
                <a:latin typeface="Times New Roman"/>
                <a:cs typeface="Times New Roman"/>
              </a:rPr>
              <a:t>r</a:t>
            </a:r>
            <a:r>
              <a:rPr sz="1700" spc="-25" dirty="0">
                <a:latin typeface="Microsoft Sans Serif"/>
                <a:cs typeface="Microsoft Sans Serif"/>
              </a:rPr>
              <a:t>,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t</a:t>
            </a:r>
            <a:r>
              <a:rPr sz="1700" spc="-20" dirty="0">
                <a:latin typeface="Microsoft Sans Serif"/>
                <a:cs typeface="Microsoft Sans Serif"/>
              </a:rPr>
              <a:t>)</a:t>
            </a:r>
            <a:r>
              <a:rPr sz="1700" spc="-60" dirty="0">
                <a:latin typeface="Microsoft Sans Serif"/>
                <a:cs typeface="Microsoft Sans Serif"/>
              </a:rPr>
              <a:t> </a:t>
            </a:r>
            <a:r>
              <a:rPr sz="1700" spc="-35" dirty="0">
                <a:latin typeface="Symbol"/>
                <a:cs typeface="Symbol"/>
              </a:rPr>
              <a:t>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-30" dirty="0">
                <a:latin typeface="Microsoft Sans Serif"/>
                <a:cs typeface="Microsoft Sans Serif"/>
              </a:rPr>
              <a:t>?</a:t>
            </a:r>
            <a:r>
              <a:rPr sz="1700" spc="-10" dirty="0">
                <a:latin typeface="Microsoft Sans Serif"/>
                <a:cs typeface="Microsoft Sans Serif"/>
              </a:rPr>
              <a:t> </a:t>
            </a:r>
            <a:r>
              <a:rPr sz="1700" spc="-20" dirty="0">
                <a:latin typeface="Microsoft Sans Serif"/>
                <a:cs typeface="Microsoft Sans Serif"/>
              </a:rPr>
              <a:t>(</a:t>
            </a:r>
            <a:endParaRPr sz="1700">
              <a:latin typeface="Microsoft Sans Serif"/>
              <a:cs typeface="Microsoft Sans Serif"/>
            </a:endParaRPr>
          </a:p>
          <a:p>
            <a:pPr marL="190500">
              <a:lnSpc>
                <a:spcPts val="1290"/>
              </a:lnSpc>
            </a:pPr>
            <a:r>
              <a:rPr sz="1150" dirty="0">
                <a:latin typeface="Microsoft Sans Serif"/>
                <a:cs typeface="Microsoft Sans Serif"/>
              </a:rPr>
              <a:t>,</a:t>
            </a:r>
            <a:r>
              <a:rPr sz="1150" spc="-1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)</a:t>
            </a:r>
            <a:r>
              <a:rPr sz="1150" spc="-20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Symbol"/>
                <a:cs typeface="Symbol"/>
              </a:rPr>
              <a:t></a:t>
            </a:r>
            <a:r>
              <a:rPr sz="1150" spc="2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?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0926" y="898905"/>
            <a:ext cx="46990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dirty="0">
                <a:latin typeface="Microsoft Sans Serif"/>
                <a:cs typeface="Microsoft Sans Serif"/>
              </a:rPr>
              <a:t>q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84219" y="874522"/>
            <a:ext cx="57785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" dirty="0">
                <a:latin typeface="Symbol"/>
                <a:cs typeface="Symbol"/>
              </a:rPr>
              <a:t></a:t>
            </a:r>
            <a:endParaRPr sz="4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31234" y="915669"/>
            <a:ext cx="16192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Times New Roman"/>
                <a:cs typeface="Times New Roman"/>
              </a:rPr>
              <a:t>v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24427" y="1194562"/>
            <a:ext cx="52578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Times New Roman"/>
                <a:cs typeface="Times New Roman"/>
              </a:rPr>
              <a:t>cons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60289" y="1063498"/>
            <a:ext cx="5365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A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1234" y="1485645"/>
            <a:ext cx="10160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Times New Roman"/>
                <a:cs typeface="Times New Roman"/>
              </a:rPr>
              <a:t>t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5891" y="1859026"/>
            <a:ext cx="2936240" cy="217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Microsoft Sans Serif"/>
                <a:cs typeface="Microsoft Sans Serif"/>
              </a:rPr>
              <a:t>Solution: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Microsoft Sans Serif"/>
              <a:cs typeface="Microsoft Sans Serif"/>
            </a:endParaRPr>
          </a:p>
          <a:p>
            <a:pPr marL="393700">
              <a:lnSpc>
                <a:spcPct val="100000"/>
              </a:lnSpc>
              <a:tabLst>
                <a:tab pos="939800" algn="l"/>
              </a:tabLst>
            </a:pPr>
            <a:r>
              <a:rPr sz="2200" spc="-5" dirty="0">
                <a:latin typeface="Times New Roman"/>
                <a:cs typeface="Times New Roman"/>
              </a:rPr>
              <a:t>let	</a:t>
            </a:r>
            <a:r>
              <a:rPr sz="2200" spc="-60" dirty="0">
                <a:latin typeface="Times New Roman"/>
                <a:cs typeface="Times New Roman"/>
              </a:rPr>
              <a:t>w</a:t>
            </a:r>
            <a:r>
              <a:rPr sz="2200" spc="-60" dirty="0">
                <a:latin typeface="Microsoft Sans Serif"/>
                <a:cs typeface="Microsoft Sans Serif"/>
              </a:rPr>
              <a:t>(</a:t>
            </a:r>
            <a:r>
              <a:rPr sz="2200" spc="-60" dirty="0">
                <a:latin typeface="Times New Roman"/>
                <a:cs typeface="Times New Roman"/>
              </a:rPr>
              <a:t>t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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Times New Roman"/>
                <a:cs typeface="Times New Roman"/>
              </a:rPr>
              <a:t>0</a:t>
            </a:r>
            <a:r>
              <a:rPr sz="2200" spc="-55" dirty="0">
                <a:latin typeface="Microsoft Sans Serif"/>
                <a:cs typeface="Microsoft Sans Serif"/>
              </a:rPr>
              <a:t>)</a:t>
            </a:r>
            <a:r>
              <a:rPr sz="2200" spc="-75" dirty="0">
                <a:latin typeface="Microsoft Sans Serif"/>
                <a:cs typeface="Microsoft Sans Serif"/>
              </a:rPr>
              <a:t> </a:t>
            </a:r>
            <a:r>
              <a:rPr sz="2200" spc="-70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1825"/>
              </a:spcBef>
              <a:tabLst>
                <a:tab pos="965835" algn="l"/>
              </a:tabLst>
            </a:pPr>
            <a:r>
              <a:rPr sz="2200" spc="-5" dirty="0">
                <a:latin typeface="Symbol"/>
                <a:cs typeface="Symbol"/>
              </a:rPr>
              <a:t></a:t>
            </a:r>
            <a:r>
              <a:rPr sz="2200" spc="-5" dirty="0">
                <a:latin typeface="Times New Roman"/>
                <a:cs typeface="Times New Roman"/>
              </a:rPr>
              <a:t>	w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6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vt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393700">
              <a:lnSpc>
                <a:spcPct val="100000"/>
              </a:lnSpc>
            </a:pPr>
            <a:r>
              <a:rPr sz="3300" spc="-127" baseline="-7575" dirty="0">
                <a:latin typeface="Times New Roman"/>
                <a:cs typeface="Times New Roman"/>
              </a:rPr>
              <a:t>R</a:t>
            </a:r>
            <a:r>
              <a:rPr sz="3300" spc="-44" baseline="-7575" dirty="0">
                <a:latin typeface="Times New Roman"/>
                <a:cs typeface="Times New Roman"/>
              </a:rPr>
              <a:t> </a:t>
            </a:r>
            <a:r>
              <a:rPr sz="3300" spc="-104" baseline="-7575" dirty="0">
                <a:latin typeface="Symbol"/>
                <a:cs typeface="Symbol"/>
              </a:rPr>
              <a:t></a:t>
            </a:r>
            <a:r>
              <a:rPr sz="3300" spc="600" baseline="-7575" dirty="0">
                <a:latin typeface="Times New Roman"/>
                <a:cs typeface="Times New Roman"/>
              </a:rPr>
              <a:t> </a:t>
            </a:r>
            <a:r>
              <a:rPr sz="3300" spc="-22" baseline="-3787" dirty="0">
                <a:latin typeface="Times New Roman"/>
                <a:cs typeface="Times New Roman"/>
              </a:rPr>
              <a:t>r</a:t>
            </a:r>
            <a:r>
              <a:rPr sz="3300" spc="-30" baseline="-3787" dirty="0">
                <a:latin typeface="Times New Roman"/>
                <a:cs typeface="Times New Roman"/>
              </a:rPr>
              <a:t> </a:t>
            </a:r>
            <a:r>
              <a:rPr sz="2625" spc="-15" baseline="-4761" dirty="0">
                <a:latin typeface="Symbol"/>
                <a:cs typeface="Symbol"/>
              </a:rPr>
              <a:t></a:t>
            </a:r>
            <a:r>
              <a:rPr sz="2625" spc="157" baseline="-4761" dirty="0">
                <a:latin typeface="Times New Roman"/>
                <a:cs typeface="Times New Roman"/>
              </a:rPr>
              <a:t> </a:t>
            </a:r>
            <a:r>
              <a:rPr sz="2625" spc="-22" baseline="-4761" dirty="0">
                <a:latin typeface="Times New Roman"/>
                <a:cs typeface="Times New Roman"/>
              </a:rPr>
              <a:t>vt</a:t>
            </a:r>
            <a:r>
              <a:rPr sz="2625" spc="142" baseline="-4761" dirty="0">
                <a:latin typeface="Times New Roman"/>
                <a:cs typeface="Times New Roman"/>
              </a:rPr>
              <a:t> </a:t>
            </a:r>
            <a:r>
              <a:rPr sz="2850" spc="-22" baseline="-16081" dirty="0">
                <a:latin typeface="Times New Roman"/>
                <a:cs typeface="Times New Roman"/>
              </a:rPr>
              <a:t>r</a:t>
            </a:r>
            <a:r>
              <a:rPr sz="2850" spc="375" baseline="-16081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t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 </a:t>
            </a:r>
            <a:r>
              <a:rPr sz="3525" baseline="-11820" dirty="0">
                <a:latin typeface="Times New Roman"/>
                <a:cs typeface="Times New Roman"/>
              </a:rPr>
              <a:t>r</a:t>
            </a:r>
            <a:r>
              <a:rPr sz="3525" spc="-67" baseline="-118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69796" y="3734396"/>
            <a:ext cx="13970" cy="323850"/>
          </a:xfrm>
          <a:custGeom>
            <a:avLst/>
            <a:gdLst/>
            <a:ahLst/>
            <a:cxnLst/>
            <a:rect l="l" t="t" r="r" b="b"/>
            <a:pathLst>
              <a:path w="13969" h="323850">
                <a:moveTo>
                  <a:pt x="13716" y="0"/>
                </a:moveTo>
                <a:lnTo>
                  <a:pt x="0" y="0"/>
                </a:lnTo>
                <a:lnTo>
                  <a:pt x="0" y="148120"/>
                </a:lnTo>
                <a:lnTo>
                  <a:pt x="0" y="323380"/>
                </a:lnTo>
                <a:lnTo>
                  <a:pt x="13716" y="323380"/>
                </a:lnTo>
                <a:lnTo>
                  <a:pt x="13716" y="148120"/>
                </a:lnTo>
                <a:lnTo>
                  <a:pt x="13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46" y="3734396"/>
            <a:ext cx="13970" cy="323850"/>
          </a:xfrm>
          <a:custGeom>
            <a:avLst/>
            <a:gdLst/>
            <a:ahLst/>
            <a:cxnLst/>
            <a:rect l="l" t="t" r="r" b="b"/>
            <a:pathLst>
              <a:path w="13969" h="323850">
                <a:moveTo>
                  <a:pt x="13716" y="0"/>
                </a:moveTo>
                <a:lnTo>
                  <a:pt x="0" y="0"/>
                </a:lnTo>
                <a:lnTo>
                  <a:pt x="0" y="148120"/>
                </a:lnTo>
                <a:lnTo>
                  <a:pt x="0" y="323380"/>
                </a:lnTo>
                <a:lnTo>
                  <a:pt x="13716" y="323380"/>
                </a:lnTo>
                <a:lnTo>
                  <a:pt x="13716" y="148120"/>
                </a:lnTo>
                <a:lnTo>
                  <a:pt x="13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2000" y="4187328"/>
            <a:ext cx="1868805" cy="88519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25"/>
              </a:spcBef>
            </a:pP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700" spc="-112" baseline="38580" dirty="0">
                <a:latin typeface="Times New Roman"/>
                <a:cs typeface="Times New Roman"/>
              </a:rPr>
              <a:t>2</a:t>
            </a:r>
            <a:r>
              <a:rPr sz="2700" spc="97" baseline="38580" dirty="0">
                <a:latin typeface="Times New Roman"/>
                <a:cs typeface="Times New Roman"/>
              </a:rPr>
              <a:t> </a:t>
            </a:r>
            <a:r>
              <a:rPr sz="2100" spc="-90" dirty="0">
                <a:latin typeface="Symbol"/>
                <a:cs typeface="Symbol"/>
              </a:rPr>
              <a:t></a:t>
            </a:r>
            <a:r>
              <a:rPr sz="2100" spc="-10" dirty="0">
                <a:latin typeface="Times New Roman"/>
                <a:cs typeface="Times New Roman"/>
              </a:rPr>
              <a:t> </a:t>
            </a:r>
            <a:r>
              <a:rPr sz="2100" spc="-80" dirty="0">
                <a:latin typeface="Times New Roman"/>
                <a:cs typeface="Times New Roman"/>
              </a:rPr>
              <a:t>2</a:t>
            </a:r>
            <a:r>
              <a:rPr sz="2100" spc="-50" dirty="0">
                <a:latin typeface="Times New Roman"/>
                <a:cs typeface="Times New Roman"/>
              </a:rPr>
              <a:t>r</a:t>
            </a:r>
            <a:r>
              <a:rPr sz="2100" spc="-15" dirty="0">
                <a:latin typeface="Times New Roman"/>
                <a:cs typeface="Times New Roman"/>
              </a:rPr>
              <a:t> </a:t>
            </a:r>
            <a:r>
              <a:rPr sz="1800" spc="-35" dirty="0">
                <a:latin typeface="Symbol"/>
                <a:cs typeface="Symbol"/>
              </a:rPr>
              <a:t>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v</a:t>
            </a:r>
            <a:r>
              <a:rPr sz="1800" spc="-45" dirty="0">
                <a:latin typeface="Times New Roman"/>
                <a:cs typeface="Times New Roman"/>
              </a:rPr>
              <a:t>t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2925" spc="-75" baseline="-12820" dirty="0">
                <a:latin typeface="Times New Roman"/>
                <a:cs typeface="Times New Roman"/>
              </a:rPr>
              <a:t>r</a:t>
            </a:r>
            <a:r>
              <a:rPr sz="2925" spc="37" baseline="-12820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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95" dirty="0">
                <a:latin typeface="Times New Roman"/>
                <a:cs typeface="Times New Roman"/>
              </a:rPr>
              <a:t>v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700" spc="-112" baseline="38580" dirty="0">
                <a:latin typeface="Times New Roman"/>
                <a:cs typeface="Times New Roman"/>
              </a:rPr>
              <a:t>2</a:t>
            </a:r>
            <a:endParaRPr sz="2700" baseline="3858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680"/>
              </a:spcBef>
              <a:tabLst>
                <a:tab pos="1437005" algn="l"/>
              </a:tabLst>
            </a:pPr>
            <a:r>
              <a:rPr sz="3000" spc="-187" baseline="-12500" dirty="0">
                <a:latin typeface="Times New Roman"/>
                <a:cs typeface="Times New Roman"/>
              </a:rPr>
              <a:t>t</a:t>
            </a:r>
            <a:r>
              <a:rPr sz="3000" spc="-15" baseline="-12500" dirty="0">
                <a:latin typeface="Times New Roman"/>
                <a:cs typeface="Times New Roman"/>
              </a:rPr>
              <a:t> </a:t>
            </a:r>
            <a:r>
              <a:rPr sz="2400" spc="-187" baseline="-12152" dirty="0">
                <a:latin typeface="Times New Roman"/>
                <a:cs typeface="Times New Roman"/>
              </a:rPr>
              <a:t>r</a:t>
            </a:r>
            <a:r>
              <a:rPr sz="2400" spc="839" baseline="-12152" dirty="0">
                <a:latin typeface="Times New Roman"/>
                <a:cs typeface="Times New Roman"/>
              </a:rPr>
              <a:t> </a:t>
            </a:r>
            <a:r>
              <a:rPr sz="3525" spc="-412" baseline="-11820" dirty="0">
                <a:latin typeface="Symbol"/>
                <a:cs typeface="Symbol"/>
              </a:rPr>
              <a:t></a:t>
            </a:r>
            <a:r>
              <a:rPr sz="3525" spc="547" baseline="-11820" dirty="0">
                <a:latin typeface="Times New Roman"/>
                <a:cs typeface="Times New Roman"/>
              </a:rPr>
              <a:t> </a:t>
            </a:r>
            <a:r>
              <a:rPr sz="2200" spc="-185" dirty="0">
                <a:latin typeface="Microsoft Sans Serif"/>
                <a:cs typeface="Microsoft Sans Serif"/>
              </a:rPr>
              <a:t>(</a:t>
            </a:r>
            <a:r>
              <a:rPr sz="2200" spc="-185" dirty="0">
                <a:latin typeface="Times New Roman"/>
                <a:cs typeface="Times New Roman"/>
              </a:rPr>
              <a:t>c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spc="44" baseline="38580" dirty="0">
                <a:latin typeface="Times New Roman"/>
                <a:cs typeface="Times New Roman"/>
              </a:rPr>
              <a:t> </a:t>
            </a:r>
            <a:r>
              <a:rPr sz="1450" spc="-85" dirty="0">
                <a:latin typeface="Times New Roman"/>
                <a:cs typeface="Times New Roman"/>
              </a:rPr>
              <a:t>t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spc="-175" dirty="0">
                <a:latin typeface="Symbol"/>
                <a:cs typeface="Symbol"/>
              </a:rPr>
              <a:t>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-105" dirty="0">
                <a:latin typeface="Times New Roman"/>
                <a:cs typeface="Times New Roman"/>
              </a:rPr>
              <a:t>r	</a:t>
            </a:r>
            <a:r>
              <a:rPr sz="1450" spc="-80" dirty="0">
                <a:latin typeface="Symbol"/>
                <a:cs typeface="Symbol"/>
              </a:rPr>
              <a:t>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spc="-140" dirty="0">
                <a:latin typeface="Times New Roman"/>
                <a:cs typeface="Times New Roman"/>
              </a:rPr>
              <a:t>v</a:t>
            </a:r>
            <a:r>
              <a:rPr sz="1450" spc="-140" dirty="0">
                <a:latin typeface="Microsoft Sans Serif"/>
                <a:cs typeface="Microsoft Sans Serif"/>
              </a:rPr>
              <a:t>)</a:t>
            </a:r>
            <a:r>
              <a:rPr sz="1450" spc="55" dirty="0">
                <a:latin typeface="Microsoft Sans Serif"/>
                <a:cs typeface="Microsoft Sans Serif"/>
              </a:rPr>
              <a:t> </a:t>
            </a:r>
            <a:r>
              <a:rPr sz="1450" spc="-175" dirty="0">
                <a:latin typeface="Symbol"/>
                <a:cs typeface="Symbol"/>
              </a:rPr>
              <a:t>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10307" y="4252340"/>
            <a:ext cx="3775075" cy="8235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8430">
              <a:lnSpc>
                <a:spcPts val="1495"/>
              </a:lnSpc>
              <a:spcBef>
                <a:spcPts val="95"/>
              </a:spcBef>
              <a:tabLst>
                <a:tab pos="1706880" algn="l"/>
                <a:tab pos="2122805" algn="l"/>
              </a:tabLst>
            </a:pPr>
            <a:r>
              <a:rPr sz="2700" spc="-315" baseline="38580" dirty="0">
                <a:latin typeface="Times New Roman"/>
                <a:cs typeface="Times New Roman"/>
              </a:rPr>
              <a:t>2</a:t>
            </a:r>
            <a:r>
              <a:rPr sz="2700" spc="-37" baseline="38580" dirty="0">
                <a:latin typeface="Times New Roman"/>
                <a:cs typeface="Times New Roman"/>
              </a:rPr>
              <a:t> </a:t>
            </a:r>
            <a:r>
              <a:rPr sz="2200" spc="-290" dirty="0">
                <a:latin typeface="Symbol"/>
                <a:cs typeface="Symbol"/>
              </a:rPr>
              <a:t>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spc="-225" dirty="0">
                <a:latin typeface="Times New Roman"/>
                <a:cs typeface="Times New Roman"/>
              </a:rPr>
              <a:t>c</a:t>
            </a:r>
            <a:r>
              <a:rPr sz="2700" spc="-337" baseline="38580" dirty="0">
                <a:latin typeface="Times New Roman"/>
                <a:cs typeface="Times New Roman"/>
              </a:rPr>
              <a:t>2</a:t>
            </a:r>
            <a:r>
              <a:rPr sz="2700" spc="-30" baseline="38580" dirty="0">
                <a:latin typeface="Times New Roman"/>
                <a:cs typeface="Times New Roman"/>
              </a:rPr>
              <a:t> </a:t>
            </a:r>
            <a:r>
              <a:rPr sz="2200" spc="-160" dirty="0">
                <a:latin typeface="Microsoft Sans Serif"/>
                <a:cs typeface="Microsoft Sans Serif"/>
              </a:rPr>
              <a:t>(</a:t>
            </a:r>
            <a:r>
              <a:rPr sz="2200" spc="-160" dirty="0">
                <a:latin typeface="Times New Roman"/>
                <a:cs typeface="Times New Roman"/>
              </a:rPr>
              <a:t>t</a:t>
            </a:r>
            <a:r>
              <a:rPr sz="2200" spc="-120" dirty="0">
                <a:latin typeface="Times New Roman"/>
                <a:cs typeface="Times New Roman"/>
              </a:rPr>
              <a:t> </a:t>
            </a:r>
            <a:r>
              <a:rPr sz="2700" spc="-315" baseline="38580" dirty="0">
                <a:latin typeface="Times New Roman"/>
                <a:cs typeface="Times New Roman"/>
              </a:rPr>
              <a:t>2</a:t>
            </a:r>
            <a:r>
              <a:rPr sz="2700" spc="-37" baseline="38580" dirty="0">
                <a:latin typeface="Times New Roman"/>
                <a:cs typeface="Times New Roman"/>
              </a:rPr>
              <a:t> </a:t>
            </a:r>
            <a:r>
              <a:rPr sz="2200" spc="-290" dirty="0">
                <a:latin typeface="Symbol"/>
                <a:cs typeface="Symbol"/>
              </a:rPr>
              <a:t></a:t>
            </a:r>
            <a:r>
              <a:rPr sz="2200" spc="-125" dirty="0">
                <a:latin typeface="Times New Roman"/>
                <a:cs typeface="Times New Roman"/>
              </a:rPr>
              <a:t> </a:t>
            </a:r>
            <a:r>
              <a:rPr sz="2200" spc="-260" dirty="0">
                <a:latin typeface="Times New Roman"/>
                <a:cs typeface="Times New Roman"/>
              </a:rPr>
              <a:t>2</a:t>
            </a:r>
            <a:r>
              <a:rPr sz="2200" spc="-125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Times New Roman"/>
                <a:cs typeface="Times New Roman"/>
              </a:rPr>
              <a:t>t</a:t>
            </a:r>
            <a:r>
              <a:rPr sz="2200" spc="-125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Times New Roman"/>
                <a:cs typeface="Times New Roman"/>
              </a:rPr>
              <a:t>t	</a:t>
            </a:r>
            <a:r>
              <a:rPr sz="2200" spc="-290" dirty="0">
                <a:latin typeface="Symbol"/>
                <a:cs typeface="Symbol"/>
              </a:rPr>
              <a:t></a:t>
            </a:r>
            <a:r>
              <a:rPr sz="2200" spc="-130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Times New Roman"/>
                <a:cs typeface="Times New Roman"/>
              </a:rPr>
              <a:t>t	</a:t>
            </a:r>
            <a:r>
              <a:rPr sz="2700" spc="-315" baseline="38580" dirty="0">
                <a:latin typeface="Times New Roman"/>
                <a:cs typeface="Times New Roman"/>
              </a:rPr>
              <a:t>2</a:t>
            </a:r>
            <a:r>
              <a:rPr sz="2700" spc="-232" baseline="38580" dirty="0">
                <a:latin typeface="Times New Roman"/>
                <a:cs typeface="Times New Roman"/>
              </a:rPr>
              <a:t> </a:t>
            </a:r>
            <a:r>
              <a:rPr sz="2200" spc="-17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38100">
              <a:lnSpc>
                <a:spcPts val="1675"/>
              </a:lnSpc>
              <a:tabLst>
                <a:tab pos="1577340" algn="l"/>
                <a:tab pos="1991995" algn="l"/>
              </a:tabLst>
            </a:pPr>
            <a:r>
              <a:rPr sz="2175" spc="-172" baseline="7662" dirty="0">
                <a:latin typeface="Times New Roman"/>
                <a:cs typeface="Times New Roman"/>
              </a:rPr>
              <a:t>r	</a:t>
            </a:r>
            <a:r>
              <a:rPr sz="2350" spc="-190" dirty="0">
                <a:latin typeface="Times New Roman"/>
                <a:cs typeface="Times New Roman"/>
              </a:rPr>
              <a:t>r	r</a:t>
            </a:r>
            <a:endParaRPr sz="2350">
              <a:latin typeface="Times New Roman"/>
              <a:cs typeface="Times New Roman"/>
            </a:endParaRPr>
          </a:p>
          <a:p>
            <a:pPr marL="135255">
              <a:lnSpc>
                <a:spcPct val="100000"/>
              </a:lnSpc>
              <a:spcBef>
                <a:spcPts val="475"/>
              </a:spcBef>
            </a:pPr>
            <a:r>
              <a:rPr sz="3300" spc="-240" baseline="1262" dirty="0">
                <a:latin typeface="Microsoft Sans Serif"/>
                <a:cs typeface="Microsoft Sans Serif"/>
              </a:rPr>
              <a:t>(</a:t>
            </a:r>
            <a:r>
              <a:rPr sz="3300" spc="-330" baseline="1262" dirty="0">
                <a:latin typeface="Times New Roman"/>
                <a:cs typeface="Times New Roman"/>
              </a:rPr>
              <a:t>c</a:t>
            </a:r>
            <a:r>
              <a:rPr sz="3300" spc="-97" baseline="1262" dirty="0">
                <a:latin typeface="Times New Roman"/>
                <a:cs typeface="Times New Roman"/>
              </a:rPr>
              <a:t> </a:t>
            </a:r>
            <a:r>
              <a:rPr sz="2700" spc="-292" baseline="40123" dirty="0">
                <a:latin typeface="Times New Roman"/>
                <a:cs typeface="Times New Roman"/>
              </a:rPr>
              <a:t>2</a:t>
            </a:r>
            <a:r>
              <a:rPr sz="3300" spc="-202" baseline="1262" dirty="0">
                <a:latin typeface="Times New Roman"/>
                <a:cs typeface="Times New Roman"/>
              </a:rPr>
              <a:t>t</a:t>
            </a:r>
            <a:r>
              <a:rPr sz="3300" spc="-104" baseline="1262" dirty="0">
                <a:latin typeface="Times New Roman"/>
                <a:cs typeface="Times New Roman"/>
              </a:rPr>
              <a:t> </a:t>
            </a:r>
            <a:r>
              <a:rPr sz="2850" spc="-337" baseline="-10233" dirty="0">
                <a:latin typeface="Symbol"/>
                <a:cs typeface="Symbol"/>
              </a:rPr>
              <a:t></a:t>
            </a:r>
            <a:r>
              <a:rPr sz="2850" spc="30" baseline="-10233" dirty="0">
                <a:latin typeface="Times New Roman"/>
                <a:cs typeface="Times New Roman"/>
              </a:rPr>
              <a:t> </a:t>
            </a:r>
            <a:r>
              <a:rPr sz="2850" spc="-217" baseline="-10233" dirty="0">
                <a:latin typeface="Times New Roman"/>
                <a:cs typeface="Times New Roman"/>
              </a:rPr>
              <a:t>r</a:t>
            </a:r>
            <a:r>
              <a:rPr sz="2850" baseline="-10233" dirty="0">
                <a:latin typeface="Times New Roman"/>
                <a:cs typeface="Times New Roman"/>
              </a:rPr>
              <a:t> </a:t>
            </a:r>
            <a:r>
              <a:rPr sz="2850" spc="15" baseline="-10233" dirty="0">
                <a:latin typeface="Times New Roman"/>
                <a:cs typeface="Times New Roman"/>
              </a:rPr>
              <a:t> </a:t>
            </a:r>
            <a:r>
              <a:rPr sz="2850" spc="-157" baseline="-10233" dirty="0">
                <a:latin typeface="Symbol"/>
                <a:cs typeface="Symbol"/>
              </a:rPr>
              <a:t></a:t>
            </a:r>
            <a:r>
              <a:rPr sz="2850" spc="15" baseline="-10233" dirty="0">
                <a:latin typeface="Times New Roman"/>
                <a:cs typeface="Times New Roman"/>
              </a:rPr>
              <a:t> </a:t>
            </a:r>
            <a:r>
              <a:rPr sz="2850" spc="-315" baseline="-10233" dirty="0">
                <a:latin typeface="Times New Roman"/>
                <a:cs typeface="Times New Roman"/>
              </a:rPr>
              <a:t>v</a:t>
            </a:r>
            <a:r>
              <a:rPr sz="2850" spc="-209" baseline="-10233" dirty="0">
                <a:latin typeface="Microsoft Sans Serif"/>
                <a:cs typeface="Microsoft Sans Serif"/>
              </a:rPr>
              <a:t>)</a:t>
            </a:r>
            <a:r>
              <a:rPr sz="2850" baseline="-10233" dirty="0">
                <a:latin typeface="Microsoft Sans Serif"/>
                <a:cs typeface="Microsoft Sans Serif"/>
              </a:rPr>
              <a:t> </a:t>
            </a:r>
            <a:r>
              <a:rPr sz="2850" spc="-284" baseline="-10233" dirty="0">
                <a:latin typeface="Microsoft Sans Serif"/>
                <a:cs typeface="Microsoft Sans Serif"/>
              </a:rPr>
              <a:t> 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spc="44" baseline="38580" dirty="0">
                <a:latin typeface="Times New Roman"/>
                <a:cs typeface="Times New Roman"/>
              </a:rPr>
              <a:t> </a:t>
            </a:r>
            <a:r>
              <a:rPr sz="2200" spc="-270" dirty="0">
                <a:latin typeface="Symbol"/>
                <a:cs typeface="Symbol"/>
              </a:rPr>
              <a:t>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0" dirty="0">
                <a:latin typeface="Microsoft Sans Serif"/>
                <a:cs typeface="Microsoft Sans Serif"/>
              </a:rPr>
              <a:t>(</a:t>
            </a:r>
            <a:r>
              <a:rPr sz="2200" spc="-220" dirty="0">
                <a:latin typeface="Times New Roman"/>
                <a:cs typeface="Times New Roman"/>
              </a:rPr>
              <a:t>c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200" spc="-270" dirty="0">
                <a:latin typeface="Symbol"/>
                <a:cs typeface="Symbol"/>
              </a:rPr>
              <a:t>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45" dirty="0">
                <a:latin typeface="Times New Roman"/>
                <a:cs typeface="Times New Roman"/>
              </a:rPr>
              <a:t>v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spc="67" baseline="38580" dirty="0">
                <a:latin typeface="Times New Roman"/>
                <a:cs typeface="Times New Roman"/>
              </a:rPr>
              <a:t> </a:t>
            </a:r>
            <a:r>
              <a:rPr sz="2200" spc="-160" dirty="0">
                <a:latin typeface="Microsoft Sans Serif"/>
                <a:cs typeface="Microsoft Sans Serif"/>
              </a:rPr>
              <a:t>)</a:t>
            </a:r>
            <a:r>
              <a:rPr sz="2200" spc="-150" dirty="0">
                <a:latin typeface="Microsoft Sans Serif"/>
                <a:cs typeface="Microsoft Sans Serif"/>
              </a:rPr>
              <a:t>(</a:t>
            </a:r>
            <a:r>
              <a:rPr sz="2200" spc="-165" dirty="0">
                <a:latin typeface="Times New Roman"/>
                <a:cs typeface="Times New Roman"/>
              </a:rPr>
              <a:t>r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spc="67" baseline="38580" dirty="0">
                <a:latin typeface="Times New Roman"/>
                <a:cs typeface="Times New Roman"/>
              </a:rPr>
              <a:t> </a:t>
            </a:r>
            <a:r>
              <a:rPr sz="2200" spc="-270" dirty="0">
                <a:latin typeface="Symbol"/>
                <a:cs typeface="Symbol"/>
              </a:rPr>
              <a:t>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20" dirty="0">
                <a:latin typeface="Times New Roman"/>
                <a:cs typeface="Times New Roman"/>
              </a:rPr>
              <a:t>c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spc="67" baseline="38580" dirty="0">
                <a:latin typeface="Times New Roman"/>
                <a:cs typeface="Times New Roman"/>
              </a:rPr>
              <a:t> </a:t>
            </a:r>
            <a:r>
              <a:rPr sz="2200" spc="-135" dirty="0">
                <a:latin typeface="Times New Roman"/>
                <a:cs typeface="Times New Roman"/>
              </a:rPr>
              <a:t>t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700" spc="-292" baseline="38580" dirty="0">
                <a:latin typeface="Times New Roman"/>
                <a:cs typeface="Times New Roman"/>
              </a:rPr>
              <a:t>2</a:t>
            </a:r>
            <a:r>
              <a:rPr sz="2700" spc="67" baseline="38580" dirty="0">
                <a:latin typeface="Times New Roman"/>
                <a:cs typeface="Times New Roman"/>
              </a:rPr>
              <a:t> </a:t>
            </a:r>
            <a:r>
              <a:rPr sz="2200" spc="-16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17969" y="4816220"/>
            <a:ext cx="125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latin typeface="Microsoft Sans Serif"/>
                <a:cs typeface="Microsoft Sans Serif"/>
              </a:rPr>
              <a:t>1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69796" y="5088001"/>
            <a:ext cx="5196205" cy="13970"/>
          </a:xfrm>
          <a:custGeom>
            <a:avLst/>
            <a:gdLst/>
            <a:ahLst/>
            <a:cxnLst/>
            <a:rect l="l" t="t" r="r" b="b"/>
            <a:pathLst>
              <a:path w="5196205" h="13970">
                <a:moveTo>
                  <a:pt x="1359662" y="0"/>
                </a:moveTo>
                <a:lnTo>
                  <a:pt x="1359662" y="0"/>
                </a:lnTo>
                <a:lnTo>
                  <a:pt x="0" y="0"/>
                </a:lnTo>
                <a:lnTo>
                  <a:pt x="0" y="13716"/>
                </a:lnTo>
                <a:lnTo>
                  <a:pt x="1359662" y="13716"/>
                </a:lnTo>
                <a:lnTo>
                  <a:pt x="1359662" y="0"/>
                </a:lnTo>
                <a:close/>
              </a:path>
              <a:path w="5196205" h="13970">
                <a:moveTo>
                  <a:pt x="5196154" y="0"/>
                </a:moveTo>
                <a:lnTo>
                  <a:pt x="5196154" y="0"/>
                </a:lnTo>
                <a:lnTo>
                  <a:pt x="1359738" y="0"/>
                </a:lnTo>
                <a:lnTo>
                  <a:pt x="1359738" y="13716"/>
                </a:lnTo>
                <a:lnTo>
                  <a:pt x="5196154" y="13716"/>
                </a:lnTo>
                <a:lnTo>
                  <a:pt x="51961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26388" y="5706567"/>
            <a:ext cx="7937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95" dirty="0">
                <a:latin typeface="Microsoft Sans Serif"/>
                <a:cs typeface="Microsoft Sans Serif"/>
              </a:rPr>
              <a:t>consider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52345" y="5160975"/>
            <a:ext cx="16954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290" dirty="0">
                <a:latin typeface="Symbol"/>
                <a:cs typeface="Symbol"/>
              </a:rPr>
              <a:t></a:t>
            </a:r>
            <a:endParaRPr sz="37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59607" y="5241797"/>
            <a:ext cx="6667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3215" algn="l"/>
              </a:tabLst>
            </a:pPr>
            <a:r>
              <a:rPr sz="2200" spc="-100" dirty="0">
                <a:latin typeface="Times New Roman"/>
                <a:cs typeface="Times New Roman"/>
              </a:rPr>
              <a:t>c	</a:t>
            </a:r>
            <a:r>
              <a:rPr sz="2200" spc="-114" dirty="0">
                <a:latin typeface="Symbol"/>
                <a:cs typeface="Symbol"/>
              </a:rPr>
              <a:t>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110" dirty="0">
                <a:latin typeface="Times New Roman"/>
                <a:cs typeface="Times New Roman"/>
              </a:rPr>
              <a:t>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70859" y="5011673"/>
            <a:ext cx="69024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2925" algn="l"/>
              </a:tabLst>
            </a:pPr>
            <a:r>
              <a:rPr sz="2350" spc="-120" dirty="0">
                <a:latin typeface="Times New Roman"/>
                <a:cs typeface="Times New Roman"/>
              </a:rPr>
              <a:t>2	2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71726" y="5593791"/>
            <a:ext cx="292798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283335" algn="l"/>
                <a:tab pos="1950720" algn="l"/>
              </a:tabLst>
            </a:pPr>
            <a:r>
              <a:rPr sz="3700" spc="-380" dirty="0">
                <a:latin typeface="Times New Roman"/>
                <a:cs typeface="Times New Roman"/>
              </a:rPr>
              <a:t>v</a:t>
            </a:r>
            <a:r>
              <a:rPr sz="3700" spc="-490" dirty="0">
                <a:latin typeface="Times New Roman"/>
                <a:cs typeface="Times New Roman"/>
              </a:rPr>
              <a:t> </a:t>
            </a:r>
            <a:r>
              <a:rPr sz="4275" spc="-855" baseline="15594" dirty="0">
                <a:latin typeface="Symbol"/>
                <a:cs typeface="Symbol"/>
              </a:rPr>
              <a:t></a:t>
            </a:r>
            <a:r>
              <a:rPr sz="4275" spc="-412" baseline="15594" dirty="0">
                <a:latin typeface="Times New Roman"/>
                <a:cs typeface="Times New Roman"/>
              </a:rPr>
              <a:t> </a:t>
            </a:r>
            <a:r>
              <a:rPr sz="3700" spc="-295" dirty="0">
                <a:latin typeface="Times New Roman"/>
                <a:cs typeface="Times New Roman"/>
              </a:rPr>
              <a:t>0</a:t>
            </a:r>
            <a:r>
              <a:rPr sz="3700" spc="-295" dirty="0">
                <a:latin typeface="Microsoft Sans Serif"/>
                <a:cs typeface="Microsoft Sans Serif"/>
              </a:rPr>
              <a:t>,</a:t>
            </a:r>
            <a:r>
              <a:rPr sz="3700" spc="225" dirty="0">
                <a:latin typeface="Microsoft Sans Serif"/>
                <a:cs typeface="Microsoft Sans Serif"/>
              </a:rPr>
              <a:t> </a:t>
            </a:r>
            <a:r>
              <a:rPr sz="3300" spc="-7" baseline="1262" dirty="0">
                <a:latin typeface="Times New Roman"/>
                <a:cs typeface="Times New Roman"/>
              </a:rPr>
              <a:t>t	</a:t>
            </a:r>
            <a:r>
              <a:rPr sz="3300" spc="-7" baseline="1262" dirty="0">
                <a:latin typeface="Symbol"/>
                <a:cs typeface="Symbol"/>
              </a:rPr>
              <a:t></a:t>
            </a:r>
            <a:r>
              <a:rPr sz="3300" spc="-7" baseline="1262" dirty="0">
                <a:latin typeface="Times New Roman"/>
                <a:cs typeface="Times New Roman"/>
              </a:rPr>
              <a:t> t</a:t>
            </a:r>
            <a:r>
              <a:rPr sz="3300" spc="7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</a:t>
            </a:r>
            <a:r>
              <a:rPr sz="3300" spc="-7" baseline="1262" dirty="0">
                <a:latin typeface="Times New Roman"/>
                <a:cs typeface="Times New Roman"/>
              </a:rPr>
              <a:t>	</a:t>
            </a:r>
            <a:r>
              <a:rPr sz="3300" u="sng" spc="-67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3300" spc="195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</a:t>
            </a:r>
            <a:r>
              <a:rPr sz="3300" spc="-30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Times New Roman"/>
                <a:cs typeface="Times New Roman"/>
              </a:rPr>
              <a:t>t</a:t>
            </a:r>
            <a:r>
              <a:rPr sz="3300" spc="-37" baseline="1262" dirty="0">
                <a:latin typeface="Times New Roman"/>
                <a:cs typeface="Times New Roman"/>
              </a:rPr>
              <a:t> </a:t>
            </a:r>
            <a:r>
              <a:rPr sz="3300" spc="112" baseline="1262" dirty="0">
                <a:latin typeface="Symbol"/>
                <a:cs typeface="Symbol"/>
              </a:rPr>
              <a:t></a:t>
            </a:r>
            <a:r>
              <a:rPr sz="3300" u="sng" spc="112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endParaRPr sz="3300" baseline="1262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55489" y="5747715"/>
            <a:ext cx="92011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Times New Roman"/>
                <a:cs typeface="Times New Roman"/>
              </a:rPr>
              <a:t>retarded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19038" y="5423103"/>
            <a:ext cx="15938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spc="-5" dirty="0">
                <a:latin typeface="Symbol"/>
                <a:cs typeface="Symbol"/>
              </a:rPr>
              <a:t></a:t>
            </a:r>
            <a:endParaRPr sz="27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99942" y="6082995"/>
            <a:ext cx="850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18461" y="6127191"/>
            <a:ext cx="2879725" cy="525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Symbol"/>
                <a:cs typeface="Symbol"/>
              </a:rPr>
              <a:t></a:t>
            </a:r>
            <a:endParaRPr sz="10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1893570" algn="l"/>
                <a:tab pos="2742565" algn="l"/>
              </a:tabLst>
            </a:pPr>
            <a:r>
              <a:rPr sz="3300" spc="-7" baseline="1262" dirty="0">
                <a:latin typeface="Symbol"/>
                <a:cs typeface="Symbol"/>
              </a:rPr>
              <a:t></a:t>
            </a:r>
            <a:r>
              <a:rPr sz="3300" spc="-7" baseline="1262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c	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06261" y="6089091"/>
            <a:ext cx="132715" cy="558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85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</a:t>
            </a:r>
            <a:endParaRPr sz="1350">
              <a:latin typeface="Symbol"/>
              <a:cs typeface="Symbol"/>
            </a:endParaRPr>
          </a:p>
          <a:p>
            <a:pPr marL="12700">
              <a:lnSpc>
                <a:spcPts val="2605"/>
              </a:lnSpc>
            </a:pPr>
            <a:r>
              <a:rPr sz="2200" spc="-5" dirty="0">
                <a:latin typeface="Symbol"/>
                <a:cs typeface="Symbol"/>
              </a:rPr>
              <a:t></a:t>
            </a:r>
            <a:endParaRPr sz="22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0945" y="124460"/>
            <a:ext cx="19081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</a:t>
            </a:r>
            <a:r>
              <a:rPr sz="2200" spc="-5" dirty="0">
                <a:latin typeface="Times New Roman"/>
                <a:cs typeface="Times New Roman"/>
              </a:rPr>
              <a:t>choose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sign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58078" y="124460"/>
            <a:ext cx="1327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</a:t>
            </a:r>
            <a:endParaRPr sz="22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2275" y="1948814"/>
            <a:ext cx="486410" cy="57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7685" y="3183254"/>
            <a:ext cx="6459855" cy="27590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4791" y="16255"/>
            <a:ext cx="1547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10.3.1</a:t>
            </a:r>
            <a:r>
              <a:rPr sz="2800" spc="-25" dirty="0"/>
              <a:t> </a:t>
            </a:r>
            <a:r>
              <a:rPr sz="2800" spc="-5" dirty="0"/>
              <a:t>(6)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813612" y="600202"/>
            <a:ext cx="2103120" cy="727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0480" algn="r">
              <a:lnSpc>
                <a:spcPts val="2435"/>
              </a:lnSpc>
              <a:spcBef>
                <a:spcPts val="95"/>
              </a:spcBef>
              <a:tabLst>
                <a:tab pos="326390" algn="l"/>
              </a:tabLst>
            </a:pPr>
            <a:r>
              <a:rPr sz="2200" spc="-5" dirty="0">
                <a:latin typeface="Microsoft Sans Serif"/>
                <a:cs typeface="Microsoft Sans Serif"/>
              </a:rPr>
              <a:t>ˆ	</a:t>
            </a:r>
            <a:r>
              <a:rPr sz="2100" dirty="0">
                <a:latin typeface="Times New Roman"/>
                <a:cs typeface="Times New Roman"/>
              </a:rPr>
              <a:t>r</a:t>
            </a:r>
            <a:endParaRPr sz="2100">
              <a:latin typeface="Times New Roman"/>
              <a:cs typeface="Times New Roman"/>
            </a:endParaRPr>
          </a:p>
          <a:p>
            <a:pPr marL="50800">
              <a:lnSpc>
                <a:spcPts val="3095"/>
              </a:lnSpc>
              <a:tabLst>
                <a:tab pos="1598930" algn="l"/>
              </a:tabLst>
            </a:pPr>
            <a:r>
              <a:rPr sz="2100" dirty="0">
                <a:latin typeface="Times New Roman"/>
                <a:cs typeface="Times New Roman"/>
              </a:rPr>
              <a:t>R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c</a:t>
            </a:r>
            <a:r>
              <a:rPr sz="2100" spc="-5" dirty="0">
                <a:latin typeface="Microsoft Sans Serif"/>
                <a:cs typeface="Microsoft Sans Serif"/>
              </a:rPr>
              <a:t>(</a:t>
            </a:r>
            <a:r>
              <a:rPr sz="2100" spc="-5" dirty="0">
                <a:latin typeface="Times New Roman"/>
                <a:cs typeface="Times New Roman"/>
              </a:rPr>
              <a:t>t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</a:t>
            </a:r>
            <a:r>
              <a:rPr sz="2100" spc="-1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3300" spc="-7" baseline="-12626" dirty="0">
                <a:latin typeface="Times New Roman"/>
                <a:cs typeface="Times New Roman"/>
              </a:rPr>
              <a:t>r</a:t>
            </a:r>
            <a:r>
              <a:rPr sz="3300" spc="-30" baseline="-12626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Microsoft Sans Serif"/>
                <a:cs typeface="Microsoft Sans Serif"/>
              </a:rPr>
              <a:t>)	</a:t>
            </a:r>
            <a:r>
              <a:rPr sz="4125" spc="-7" baseline="-3030" dirty="0">
                <a:latin typeface="Times New Roman"/>
                <a:cs typeface="Times New Roman"/>
              </a:rPr>
              <a:t>R</a:t>
            </a:r>
            <a:endParaRPr sz="4125" baseline="-303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8926" y="630682"/>
            <a:ext cx="559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 indent="-178435">
              <a:lnSpc>
                <a:spcPct val="100000"/>
              </a:lnSpc>
              <a:spcBef>
                <a:spcPts val="100"/>
              </a:spcBef>
              <a:buFont typeface="Symbol"/>
              <a:buChar char=""/>
              <a:tabLst>
                <a:tab pos="216535" algn="l"/>
              </a:tabLst>
            </a:pPr>
            <a:r>
              <a:rPr sz="1750" dirty="0">
                <a:latin typeface="Times New Roman"/>
                <a:cs typeface="Times New Roman"/>
              </a:rPr>
              <a:t>vt</a:t>
            </a:r>
            <a:r>
              <a:rPr sz="1750" spc="-65" dirty="0">
                <a:latin typeface="Times New Roman"/>
                <a:cs typeface="Times New Roman"/>
              </a:rPr>
              <a:t> </a:t>
            </a:r>
            <a:r>
              <a:rPr sz="2700" baseline="-12345" dirty="0">
                <a:latin typeface="Times New Roman"/>
                <a:cs typeface="Times New Roman"/>
              </a:rPr>
              <a:t>r</a:t>
            </a:r>
            <a:endParaRPr sz="2700" baseline="-1234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82519" y="954277"/>
            <a:ext cx="826135" cy="12700"/>
          </a:xfrm>
          <a:custGeom>
            <a:avLst/>
            <a:gdLst/>
            <a:ahLst/>
            <a:cxnLst/>
            <a:rect l="l" t="t" r="r" b="b"/>
            <a:pathLst>
              <a:path w="826135" h="12700">
                <a:moveTo>
                  <a:pt x="216395" y="0"/>
                </a:moveTo>
                <a:lnTo>
                  <a:pt x="204216" y="0"/>
                </a:lnTo>
                <a:lnTo>
                  <a:pt x="0" y="0"/>
                </a:lnTo>
                <a:lnTo>
                  <a:pt x="0" y="12192"/>
                </a:lnTo>
                <a:lnTo>
                  <a:pt x="204216" y="12192"/>
                </a:lnTo>
                <a:lnTo>
                  <a:pt x="216395" y="12192"/>
                </a:lnTo>
                <a:lnTo>
                  <a:pt x="216395" y="0"/>
                </a:lnTo>
                <a:close/>
              </a:path>
              <a:path w="826135" h="12700">
                <a:moveTo>
                  <a:pt x="826008" y="0"/>
                </a:moveTo>
                <a:lnTo>
                  <a:pt x="216408" y="0"/>
                </a:lnTo>
                <a:lnTo>
                  <a:pt x="216408" y="12192"/>
                </a:lnTo>
                <a:lnTo>
                  <a:pt x="826008" y="12192"/>
                </a:lnTo>
                <a:lnTo>
                  <a:pt x="8260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45942" y="1027836"/>
            <a:ext cx="881380" cy="82740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15"/>
              </a:spcBef>
            </a:pPr>
            <a:r>
              <a:rPr sz="2150" spc="-180" dirty="0">
                <a:latin typeface="Times New Roman"/>
                <a:cs typeface="Times New Roman"/>
              </a:rPr>
              <a:t>c</a:t>
            </a:r>
            <a:r>
              <a:rPr sz="2150" spc="-120" dirty="0">
                <a:latin typeface="Microsoft Sans Serif"/>
                <a:cs typeface="Microsoft Sans Serif"/>
              </a:rPr>
              <a:t>(</a:t>
            </a:r>
            <a:r>
              <a:rPr sz="2150" spc="-110" dirty="0">
                <a:latin typeface="Times New Roman"/>
                <a:cs typeface="Times New Roman"/>
              </a:rPr>
              <a:t>t</a:t>
            </a:r>
            <a:r>
              <a:rPr sz="2150" spc="-80" dirty="0">
                <a:latin typeface="Times New Roman"/>
                <a:cs typeface="Times New Roman"/>
              </a:rPr>
              <a:t> </a:t>
            </a:r>
            <a:r>
              <a:rPr sz="2150" spc="-215" dirty="0">
                <a:latin typeface="Symbol"/>
                <a:cs typeface="Symbol"/>
              </a:rPr>
              <a:t></a:t>
            </a:r>
            <a:r>
              <a:rPr sz="2150" spc="-95" dirty="0">
                <a:latin typeface="Times New Roman"/>
                <a:cs typeface="Times New Roman"/>
              </a:rPr>
              <a:t> </a:t>
            </a:r>
            <a:r>
              <a:rPr sz="2150" spc="-110" dirty="0">
                <a:latin typeface="Times New Roman"/>
                <a:cs typeface="Times New Roman"/>
              </a:rPr>
              <a:t>t</a:t>
            </a:r>
            <a:r>
              <a:rPr sz="2150" spc="-80" dirty="0">
                <a:latin typeface="Times New Roman"/>
                <a:cs typeface="Times New Roman"/>
              </a:rPr>
              <a:t> </a:t>
            </a:r>
            <a:r>
              <a:rPr sz="3300" spc="-202" baseline="-12626" dirty="0">
                <a:latin typeface="Times New Roman"/>
                <a:cs typeface="Times New Roman"/>
              </a:rPr>
              <a:t>r</a:t>
            </a:r>
            <a:r>
              <a:rPr sz="3300" spc="-142" baseline="-12626" dirty="0">
                <a:latin typeface="Times New Roman"/>
                <a:cs typeface="Times New Roman"/>
              </a:rPr>
              <a:t> </a:t>
            </a:r>
            <a:r>
              <a:rPr sz="2150" spc="-130" dirty="0">
                <a:latin typeface="Microsoft Sans Serif"/>
                <a:cs typeface="Microsoft Sans Serif"/>
              </a:rPr>
              <a:t>)</a:t>
            </a:r>
            <a:endParaRPr sz="2150">
              <a:latin typeface="Microsoft Sans Serif"/>
              <a:cs typeface="Microsoft Sans Serif"/>
            </a:endParaRPr>
          </a:p>
          <a:p>
            <a:pPr marL="532765">
              <a:lnSpc>
                <a:spcPct val="100000"/>
              </a:lnSpc>
              <a:spcBef>
                <a:spcPts val="515"/>
              </a:spcBef>
            </a:pPr>
            <a:r>
              <a:rPr sz="2200" spc="-5" dirty="0">
                <a:latin typeface="Symbol"/>
                <a:cs typeface="Symbol"/>
              </a:rPr>
              <a:t>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4525" y="1353058"/>
            <a:ext cx="8763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500" spc="-397" baseline="-12037" dirty="0">
                <a:latin typeface="Times New Roman"/>
                <a:cs typeface="Times New Roman"/>
              </a:rPr>
              <a:t>R</a:t>
            </a:r>
            <a:r>
              <a:rPr sz="4500" spc="-442" baseline="-12037" dirty="0">
                <a:latin typeface="Times New Roman"/>
                <a:cs typeface="Times New Roman"/>
              </a:rPr>
              <a:t> </a:t>
            </a:r>
            <a:r>
              <a:rPr sz="1900" spc="-100" dirty="0">
                <a:latin typeface="Microsoft Sans Serif"/>
                <a:cs typeface="Microsoft Sans Serif"/>
              </a:rPr>
              <a:t>ˆ</a:t>
            </a:r>
            <a:r>
              <a:rPr sz="4500" spc="-292" baseline="-12037" dirty="0">
                <a:latin typeface="Times New Roman"/>
                <a:cs typeface="Times New Roman"/>
              </a:rPr>
              <a:t>v</a:t>
            </a:r>
            <a:r>
              <a:rPr sz="1900" spc="-70" dirty="0">
                <a:latin typeface="Symbol"/>
                <a:cs typeface="Symbol"/>
              </a:rPr>
              <a:t>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229" dirty="0">
                <a:latin typeface="Symbol"/>
                <a:cs typeface="Symbol"/>
              </a:rPr>
              <a:t>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1942" y="1618233"/>
            <a:ext cx="1066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9730" algn="l"/>
                <a:tab pos="993775" algn="l"/>
              </a:tabLst>
            </a:pPr>
            <a:r>
              <a:rPr sz="1350" dirty="0">
                <a:latin typeface="Times New Roman"/>
                <a:cs typeface="Times New Roman"/>
              </a:rPr>
              <a:t>v	</a:t>
            </a:r>
            <a:r>
              <a:rPr sz="1250" spc="-15" dirty="0">
                <a:latin typeface="Times New Roman"/>
                <a:cs typeface="Times New Roman"/>
              </a:rPr>
              <a:t>r </a:t>
            </a:r>
            <a:r>
              <a:rPr sz="1250" spc="-15" dirty="0">
                <a:latin typeface="Symbol"/>
                <a:cs typeface="Symbol"/>
              </a:rPr>
              <a:t>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Times New Roman"/>
                <a:cs typeface="Times New Roman"/>
              </a:rPr>
              <a:t>vt</a:t>
            </a:r>
            <a:r>
              <a:rPr sz="1250" dirty="0">
                <a:latin typeface="Times New Roman"/>
                <a:cs typeface="Times New Roman"/>
              </a:rPr>
              <a:t>	</a:t>
            </a:r>
            <a:r>
              <a:rPr sz="1400" dirty="0">
                <a:latin typeface="Times New Roman"/>
                <a:cs typeface="Times New Roman"/>
              </a:rPr>
              <a:t>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69789" y="1494790"/>
            <a:ext cx="125730" cy="637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10"/>
              </a:lnSpc>
              <a:spcBef>
                <a:spcPts val="95"/>
              </a:spcBef>
            </a:pPr>
            <a:r>
              <a:rPr sz="2200" spc="-60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ts val="2410"/>
              </a:lnSpc>
            </a:pPr>
            <a:r>
              <a:rPr sz="2200" spc="-60" dirty="0">
                <a:latin typeface="Symbol"/>
                <a:cs typeface="Symbol"/>
              </a:rPr>
              <a:t>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3308" y="1755394"/>
            <a:ext cx="139573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  <a:tab pos="1308100" algn="l"/>
              </a:tabLst>
            </a:pPr>
            <a:r>
              <a:rPr sz="1900" spc="-10" dirty="0">
                <a:latin typeface="Times New Roman"/>
                <a:cs typeface="Times New Roman"/>
              </a:rPr>
              <a:t>R</a:t>
            </a:r>
            <a:r>
              <a:rPr sz="1900" spc="-5" dirty="0">
                <a:latin typeface="Microsoft Sans Serif"/>
                <a:cs typeface="Microsoft Sans Serif"/>
              </a:rPr>
              <a:t>(</a:t>
            </a:r>
            <a:r>
              <a:rPr sz="1900" spc="-5" dirty="0">
                <a:latin typeface="Times New Roman"/>
                <a:cs typeface="Times New Roman"/>
              </a:rPr>
              <a:t>1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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2300" dirty="0">
                <a:latin typeface="Times New Roman"/>
                <a:cs typeface="Times New Roman"/>
              </a:rPr>
              <a:t>c	</a:t>
            </a:r>
            <a:r>
              <a:rPr sz="1900" spc="-50" dirty="0">
                <a:latin typeface="Microsoft Sans Serif"/>
                <a:cs typeface="Microsoft Sans Serif"/>
              </a:rPr>
              <a:t>)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98445" y="1863598"/>
            <a:ext cx="10369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latin typeface="Symbol"/>
                <a:cs typeface="Symbol"/>
              </a:rPr>
              <a:t>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c</a:t>
            </a:r>
            <a:r>
              <a:rPr sz="1250" spc="-5" dirty="0">
                <a:latin typeface="Microsoft Sans Serif"/>
                <a:cs typeface="Microsoft Sans Serif"/>
              </a:rPr>
              <a:t>(</a:t>
            </a:r>
            <a:r>
              <a:rPr sz="1250" spc="-5" dirty="0">
                <a:latin typeface="Times New Roman"/>
                <a:cs typeface="Times New Roman"/>
              </a:rPr>
              <a:t>t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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t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650" baseline="-12626" dirty="0">
                <a:latin typeface="Times New Roman"/>
                <a:cs typeface="Times New Roman"/>
              </a:rPr>
              <a:t>r</a:t>
            </a:r>
            <a:r>
              <a:rPr sz="1650" spc="44" baseline="-12626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Microsoft Sans Serif"/>
                <a:cs typeface="Microsoft Sans Serif"/>
              </a:rPr>
              <a:t>)</a:t>
            </a:r>
            <a:r>
              <a:rPr sz="2175" spc="-7" baseline="-11494" dirty="0">
                <a:latin typeface="Symbol"/>
                <a:cs typeface="Symbol"/>
              </a:rPr>
              <a:t></a:t>
            </a:r>
            <a:r>
              <a:rPr sz="1250" spc="-5" dirty="0">
                <a:latin typeface="Times New Roman"/>
                <a:cs typeface="Times New Roman"/>
              </a:rPr>
              <a:t>1</a:t>
            </a:r>
            <a:r>
              <a:rPr sz="1250" spc="-1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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26534" y="1772157"/>
            <a:ext cx="952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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49751" y="2040762"/>
            <a:ext cx="1377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0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35019" y="1960117"/>
            <a:ext cx="152400" cy="12700"/>
          </a:xfrm>
          <a:custGeom>
            <a:avLst/>
            <a:gdLst/>
            <a:ahLst/>
            <a:cxnLst/>
            <a:rect l="l" t="t" r="r" b="b"/>
            <a:pathLst>
              <a:path w="152400" h="12700">
                <a:moveTo>
                  <a:pt x="140195" y="0"/>
                </a:moveTo>
                <a:lnTo>
                  <a:pt x="128016" y="0"/>
                </a:lnTo>
                <a:lnTo>
                  <a:pt x="76200" y="0"/>
                </a:lnTo>
                <a:lnTo>
                  <a:pt x="64008" y="0"/>
                </a:lnTo>
                <a:lnTo>
                  <a:pt x="0" y="0"/>
                </a:lnTo>
                <a:lnTo>
                  <a:pt x="0" y="12192"/>
                </a:lnTo>
                <a:lnTo>
                  <a:pt x="64008" y="12192"/>
                </a:lnTo>
                <a:lnTo>
                  <a:pt x="76200" y="12192"/>
                </a:lnTo>
                <a:lnTo>
                  <a:pt x="128016" y="12192"/>
                </a:lnTo>
                <a:lnTo>
                  <a:pt x="140195" y="12192"/>
                </a:lnTo>
                <a:lnTo>
                  <a:pt x="140195" y="0"/>
                </a:lnTo>
                <a:close/>
              </a:path>
              <a:path w="152400" h="12700">
                <a:moveTo>
                  <a:pt x="152400" y="0"/>
                </a:moveTo>
                <a:lnTo>
                  <a:pt x="140208" y="0"/>
                </a:lnTo>
                <a:lnTo>
                  <a:pt x="140208" y="12192"/>
                </a:lnTo>
                <a:lnTo>
                  <a:pt x="152400" y="12192"/>
                </a:lnTo>
                <a:lnTo>
                  <a:pt x="152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4153534" y="1960117"/>
            <a:ext cx="824865" cy="12700"/>
            <a:chOff x="4153534" y="1960117"/>
            <a:chExt cx="824865" cy="12700"/>
          </a:xfrm>
        </p:grpSpPr>
        <p:sp>
          <p:nvSpPr>
            <p:cNvPr id="18" name="object 18"/>
            <p:cNvSpPr/>
            <p:nvPr/>
          </p:nvSpPr>
          <p:spPr>
            <a:xfrm>
              <a:off x="4153534" y="1966214"/>
              <a:ext cx="455930" cy="0"/>
            </a:xfrm>
            <a:custGeom>
              <a:avLst/>
              <a:gdLst/>
              <a:ahLst/>
              <a:cxnLst/>
              <a:rect l="l" t="t" r="r" b="b"/>
              <a:pathLst>
                <a:path w="455929">
                  <a:moveTo>
                    <a:pt x="0" y="0"/>
                  </a:moveTo>
                  <a:lnTo>
                    <a:pt x="455929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09465" y="1960117"/>
              <a:ext cx="368935" cy="12700"/>
            </a:xfrm>
            <a:custGeom>
              <a:avLst/>
              <a:gdLst/>
              <a:ahLst/>
              <a:cxnLst/>
              <a:rect l="l" t="t" r="r" b="b"/>
              <a:pathLst>
                <a:path w="368935" h="12700">
                  <a:moveTo>
                    <a:pt x="368795" y="0"/>
                  </a:moveTo>
                  <a:lnTo>
                    <a:pt x="318516" y="0"/>
                  </a:lnTo>
                  <a:lnTo>
                    <a:pt x="306324" y="0"/>
                  </a:lnTo>
                  <a:lnTo>
                    <a:pt x="0" y="0"/>
                  </a:lnTo>
                  <a:lnTo>
                    <a:pt x="0" y="12192"/>
                  </a:lnTo>
                  <a:lnTo>
                    <a:pt x="306324" y="12192"/>
                  </a:lnTo>
                  <a:lnTo>
                    <a:pt x="318516" y="12192"/>
                  </a:lnTo>
                  <a:lnTo>
                    <a:pt x="368795" y="12192"/>
                  </a:lnTo>
                  <a:lnTo>
                    <a:pt x="368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366642" y="2078863"/>
            <a:ext cx="12128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latin typeface="Symbol"/>
                <a:cs typeface="Symbol"/>
              </a:rPr>
              <a:t>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91177" y="2130679"/>
            <a:ext cx="72961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c</a:t>
            </a:r>
            <a:r>
              <a:rPr sz="1300" spc="-5" dirty="0">
                <a:latin typeface="Microsoft Sans Serif"/>
                <a:cs typeface="Microsoft Sans Serif"/>
              </a:rPr>
              <a:t>(</a:t>
            </a:r>
            <a:r>
              <a:rPr sz="1300" spc="-5" dirty="0">
                <a:latin typeface="Times New Roman"/>
                <a:cs typeface="Times New Roman"/>
              </a:rPr>
              <a:t>t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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725" baseline="-12077" dirty="0">
                <a:latin typeface="Times New Roman"/>
                <a:cs typeface="Times New Roman"/>
              </a:rPr>
              <a:t>r</a:t>
            </a:r>
            <a:r>
              <a:rPr sz="1725" spc="30" baseline="-12077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Microsoft Sans Serif"/>
                <a:cs typeface="Microsoft Sans Serif"/>
              </a:rPr>
              <a:t>)</a:t>
            </a:r>
            <a:r>
              <a:rPr sz="2325" spc="-7" baseline="-12544" dirty="0">
                <a:latin typeface="Symbol"/>
                <a:cs typeface="Symbol"/>
              </a:rPr>
              <a:t></a:t>
            </a:r>
            <a:endParaRPr sz="2325" baseline="-12544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23845" y="2546730"/>
            <a:ext cx="8147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45" dirty="0">
                <a:latin typeface="Symbol"/>
                <a:cs typeface="Symbol"/>
              </a:rPr>
              <a:t>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20" dirty="0">
                <a:latin typeface="Times New Roman"/>
                <a:cs typeface="Times New Roman"/>
              </a:rPr>
              <a:t>c</a:t>
            </a:r>
            <a:r>
              <a:rPr sz="2200" spc="-75" dirty="0">
                <a:latin typeface="Microsoft Sans Serif"/>
                <a:cs typeface="Microsoft Sans Serif"/>
              </a:rPr>
              <a:t>(</a:t>
            </a:r>
            <a:r>
              <a:rPr sz="2200" spc="-80" dirty="0">
                <a:latin typeface="Times New Roman"/>
                <a:cs typeface="Times New Roman"/>
              </a:rPr>
              <a:t>t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Symbol"/>
                <a:cs typeface="Symbol"/>
              </a:rPr>
              <a:t>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80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74619" y="2590926"/>
            <a:ext cx="113664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90" dirty="0">
                <a:latin typeface="Times New Roman"/>
                <a:cs typeface="Times New Roman"/>
              </a:rPr>
              <a:t>r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00095" y="2339466"/>
            <a:ext cx="1310640" cy="506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ts val="1655"/>
              </a:lnSpc>
              <a:spcBef>
                <a:spcPts val="100"/>
              </a:spcBef>
            </a:pPr>
            <a:r>
              <a:rPr sz="1800" spc="-27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ts val="2135"/>
              </a:lnSpc>
            </a:pPr>
            <a:r>
              <a:rPr sz="3300" spc="-127" baseline="-12626" dirty="0">
                <a:latin typeface="Microsoft Sans Serif"/>
                <a:cs typeface="Microsoft Sans Serif"/>
              </a:rPr>
              <a:t>) </a:t>
            </a:r>
            <a:r>
              <a:rPr sz="3300" spc="-217" baseline="-12626" dirty="0">
                <a:latin typeface="Symbol"/>
                <a:cs typeface="Symbol"/>
              </a:rPr>
              <a:t></a:t>
            </a:r>
            <a:r>
              <a:rPr sz="3300" spc="-532" baseline="-12626" dirty="0">
                <a:latin typeface="Times New Roman"/>
                <a:cs typeface="Times New Roman"/>
              </a:rPr>
              <a:t> </a:t>
            </a:r>
            <a:r>
              <a:rPr sz="1800" u="sng" spc="-1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18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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r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3300" spc="-187" baseline="-20202" dirty="0">
                <a:latin typeface="Symbol"/>
                <a:cs typeface="Symbol"/>
              </a:rPr>
              <a:t></a:t>
            </a:r>
            <a:r>
              <a:rPr sz="3300" baseline="-20202" dirty="0">
                <a:latin typeface="Times New Roman"/>
                <a:cs typeface="Times New Roman"/>
              </a:rPr>
              <a:t> </a:t>
            </a:r>
            <a:r>
              <a:rPr sz="3300" spc="-345" baseline="-20202" dirty="0">
                <a:latin typeface="Times New Roman"/>
                <a:cs typeface="Times New Roman"/>
              </a:rPr>
              <a:t> </a:t>
            </a:r>
            <a:r>
              <a:rPr sz="3225" spc="-472" baseline="7751" dirty="0">
                <a:latin typeface="Times New Roman"/>
                <a:cs typeface="Times New Roman"/>
              </a:rPr>
              <a:t>v</a:t>
            </a:r>
            <a:endParaRPr sz="3225" baseline="7751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24780" y="2728087"/>
            <a:ext cx="6223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130" dirty="0">
                <a:latin typeface="Times New Roman"/>
                <a:cs typeface="Times New Roman"/>
              </a:rPr>
              <a:t>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30573" y="2820047"/>
            <a:ext cx="268605" cy="24765"/>
          </a:xfrm>
          <a:custGeom>
            <a:avLst/>
            <a:gdLst/>
            <a:ahLst/>
            <a:cxnLst/>
            <a:rect l="l" t="t" r="r" b="b"/>
            <a:pathLst>
              <a:path w="268604" h="24764">
                <a:moveTo>
                  <a:pt x="268224" y="0"/>
                </a:moveTo>
                <a:lnTo>
                  <a:pt x="204216" y="0"/>
                </a:lnTo>
                <a:lnTo>
                  <a:pt x="153924" y="0"/>
                </a:lnTo>
                <a:lnTo>
                  <a:pt x="1524" y="0"/>
                </a:lnTo>
                <a:lnTo>
                  <a:pt x="1524" y="12179"/>
                </a:lnTo>
                <a:lnTo>
                  <a:pt x="0" y="12179"/>
                </a:lnTo>
                <a:lnTo>
                  <a:pt x="0" y="24371"/>
                </a:lnTo>
                <a:lnTo>
                  <a:pt x="152400" y="24371"/>
                </a:lnTo>
                <a:lnTo>
                  <a:pt x="164579" y="24371"/>
                </a:lnTo>
                <a:lnTo>
                  <a:pt x="164579" y="12179"/>
                </a:lnTo>
                <a:lnTo>
                  <a:pt x="164592" y="24371"/>
                </a:lnTo>
                <a:lnTo>
                  <a:pt x="204216" y="24371"/>
                </a:lnTo>
                <a:lnTo>
                  <a:pt x="216408" y="24371"/>
                </a:lnTo>
                <a:lnTo>
                  <a:pt x="266687" y="24371"/>
                </a:lnTo>
                <a:lnTo>
                  <a:pt x="266687" y="12179"/>
                </a:lnTo>
                <a:lnTo>
                  <a:pt x="268224" y="12179"/>
                </a:lnTo>
                <a:lnTo>
                  <a:pt x="2682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23845" y="3174619"/>
            <a:ext cx="3575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1</a:t>
            </a:r>
            <a:r>
              <a:rPr sz="1400" spc="320" dirty="0">
                <a:latin typeface="Microsoft Sans Serif"/>
                <a:cs typeface="Microsoft Sans Serif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1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05554" y="2892679"/>
            <a:ext cx="7289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91820" algn="l"/>
              </a:tabLst>
            </a:pPr>
            <a:r>
              <a:rPr sz="2200" spc="-100" dirty="0">
                <a:latin typeface="Times New Roman"/>
                <a:cs typeface="Times New Roman"/>
              </a:rPr>
              <a:t>c	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60777" y="3784472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23845" y="3237130"/>
            <a:ext cx="1828164" cy="68389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788670">
              <a:lnSpc>
                <a:spcPct val="100000"/>
              </a:lnSpc>
              <a:spcBef>
                <a:spcPts val="439"/>
              </a:spcBef>
              <a:tabLst>
                <a:tab pos="1741170" algn="l"/>
              </a:tabLst>
            </a:pPr>
            <a:r>
              <a:rPr sz="1400" dirty="0">
                <a:latin typeface="Times New Roman"/>
                <a:cs typeface="Times New Roman"/>
              </a:rPr>
              <a:t>2	</a:t>
            </a:r>
            <a:r>
              <a:rPr sz="1400" spc="-12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  <a:tabLst>
                <a:tab pos="572135" algn="l"/>
              </a:tabLst>
            </a:pPr>
            <a:r>
              <a:rPr sz="2200" spc="-60" dirty="0">
                <a:latin typeface="Symbol"/>
                <a:cs typeface="Symbol"/>
              </a:rPr>
              <a:t></a:t>
            </a:r>
            <a:r>
              <a:rPr sz="2200" spc="195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Times New Roman"/>
                <a:cs typeface="Times New Roman"/>
              </a:rPr>
              <a:t>c	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565526" y="3568319"/>
            <a:ext cx="127000" cy="1270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126492" y="0"/>
                </a:moveTo>
                <a:lnTo>
                  <a:pt x="0" y="0"/>
                </a:lnTo>
                <a:lnTo>
                  <a:pt x="0" y="12191"/>
                </a:lnTo>
                <a:lnTo>
                  <a:pt x="126492" y="12191"/>
                </a:lnTo>
                <a:lnTo>
                  <a:pt x="126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104259" y="3912489"/>
            <a:ext cx="1498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2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63009" y="3238105"/>
            <a:ext cx="2339340" cy="10350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455930">
              <a:lnSpc>
                <a:spcPct val="100000"/>
              </a:lnSpc>
              <a:spcBef>
                <a:spcPts val="430"/>
              </a:spcBef>
              <a:tabLst>
                <a:tab pos="1033144" algn="l"/>
                <a:tab pos="1457325" algn="l"/>
                <a:tab pos="1795780" algn="l"/>
              </a:tabLst>
            </a:pPr>
            <a:r>
              <a:rPr sz="1400" spc="-120" dirty="0">
                <a:latin typeface="Times New Roman"/>
                <a:cs typeface="Times New Roman"/>
              </a:rPr>
              <a:t>2	</a:t>
            </a:r>
            <a:r>
              <a:rPr sz="1400" dirty="0">
                <a:latin typeface="Times New Roman"/>
                <a:cs typeface="Times New Roman"/>
              </a:rPr>
              <a:t>2	2	2</a:t>
            </a:r>
            <a:r>
              <a:rPr sz="1400" spc="1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509"/>
              </a:spcBef>
              <a:tabLst>
                <a:tab pos="603250" algn="l"/>
                <a:tab pos="1129030" algn="l"/>
                <a:tab pos="1563370" algn="l"/>
                <a:tab pos="2220595" algn="l"/>
              </a:tabLst>
            </a:pP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)(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 t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R="53975" algn="r">
              <a:lnSpc>
                <a:spcPct val="100000"/>
              </a:lnSpc>
              <a:spcBef>
                <a:spcPts val="145"/>
              </a:spcBef>
            </a:pP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1712" y="3923157"/>
            <a:ext cx="5880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3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52880" y="4144136"/>
            <a:ext cx="121221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3380" algn="l"/>
              </a:tabLst>
            </a:pPr>
            <a:r>
              <a:rPr sz="1700" dirty="0">
                <a:latin typeface="Microsoft Sans Serif"/>
                <a:cs typeface="Microsoft Sans Serif"/>
              </a:rPr>
              <a:t>(</a:t>
            </a:r>
            <a:r>
              <a:rPr sz="1700" spc="275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,	) </a:t>
            </a:r>
            <a:r>
              <a:rPr sz="1700" dirty="0">
                <a:latin typeface="Symbol"/>
                <a:cs typeface="Symbol"/>
              </a:rPr>
              <a:t>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4</a:t>
            </a:r>
            <a:r>
              <a:rPr sz="1950" spc="-5" dirty="0">
                <a:latin typeface="Symbol"/>
                <a:cs typeface="Symbol"/>
              </a:rPr>
              <a:t></a:t>
            </a:r>
            <a:r>
              <a:rPr sz="1950" spc="-4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88790" y="4270628"/>
            <a:ext cx="1162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41190" y="4340733"/>
            <a:ext cx="9544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3075" spc="-195" baseline="2710" dirty="0">
                <a:latin typeface="Times New Roman"/>
                <a:cs typeface="Times New Roman"/>
              </a:rPr>
              <a:t>4</a:t>
            </a:r>
            <a:r>
              <a:rPr sz="3075" spc="-195" baseline="2710" dirty="0">
                <a:latin typeface="Symbol"/>
                <a:cs typeface="Symbol"/>
              </a:rPr>
              <a:t></a:t>
            </a:r>
            <a:r>
              <a:rPr sz="3300" spc="-195" baseline="-10101" dirty="0">
                <a:latin typeface="Times New Roman"/>
                <a:cs typeface="Times New Roman"/>
              </a:rPr>
              <a:t>0	</a:t>
            </a:r>
            <a:r>
              <a:rPr sz="2200" spc="-70" dirty="0">
                <a:latin typeface="Microsoft Sans Serif"/>
                <a:cs typeface="Microsoft Sans Serif"/>
              </a:rPr>
              <a:t>(</a:t>
            </a:r>
            <a:r>
              <a:rPr sz="2200" spc="-70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16804" y="4256913"/>
            <a:ext cx="113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81396" y="4256913"/>
            <a:ext cx="3200400" cy="44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835">
              <a:lnSpc>
                <a:spcPts val="1170"/>
              </a:lnSpc>
              <a:spcBef>
                <a:spcPts val="100"/>
              </a:spcBef>
              <a:tabLst>
                <a:tab pos="1436370" algn="l"/>
                <a:tab pos="1905635" algn="l"/>
                <a:tab pos="2374900" algn="l"/>
                <a:tab pos="2806700" algn="l"/>
                <a:tab pos="3010535" algn="l"/>
              </a:tabLst>
            </a:pPr>
            <a:r>
              <a:rPr sz="1400" spc="-120" dirty="0">
                <a:latin typeface="Times New Roman"/>
                <a:cs typeface="Times New Roman"/>
              </a:rPr>
              <a:t>2	</a:t>
            </a:r>
            <a:r>
              <a:rPr sz="1400" dirty="0">
                <a:latin typeface="Times New Roman"/>
                <a:cs typeface="Times New Roman"/>
              </a:rPr>
              <a:t>2	</a:t>
            </a:r>
            <a:r>
              <a:rPr sz="1400" spc="-15" dirty="0">
                <a:latin typeface="Times New Roman"/>
                <a:cs typeface="Times New Roman"/>
              </a:rPr>
              <a:t>2	</a:t>
            </a:r>
            <a:r>
              <a:rPr sz="1400" dirty="0">
                <a:latin typeface="Times New Roman"/>
                <a:cs typeface="Times New Roman"/>
              </a:rPr>
              <a:t>2	</a:t>
            </a:r>
            <a:r>
              <a:rPr sz="1400" spc="-120" dirty="0">
                <a:latin typeface="Times New Roman"/>
                <a:cs typeface="Times New Roman"/>
              </a:rPr>
              <a:t>2	</a:t>
            </a:r>
            <a:r>
              <a:rPr sz="1400" spc="-15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2130"/>
              </a:lnSpc>
              <a:tabLst>
                <a:tab pos="509270" algn="l"/>
                <a:tab pos="953135" algn="l"/>
                <a:tab pos="1551940" algn="l"/>
                <a:tab pos="2005964" algn="l"/>
                <a:tab pos="2489200" algn="l"/>
                <a:tab pos="3112770" algn="l"/>
              </a:tabLst>
            </a:pPr>
            <a:r>
              <a:rPr sz="2200" spc="-35" dirty="0">
                <a:latin typeface="Times New Roman"/>
                <a:cs typeface="Times New Roman"/>
              </a:rPr>
              <a:t>t </a:t>
            </a:r>
            <a:r>
              <a:rPr sz="1500" spc="-45" dirty="0">
                <a:latin typeface="Symbol"/>
                <a:cs typeface="Symbol"/>
              </a:rPr>
              <a:t></a:t>
            </a:r>
            <a:r>
              <a:rPr sz="1500" spc="150" dirty="0">
                <a:latin typeface="Times New Roman"/>
                <a:cs typeface="Times New Roman"/>
              </a:rPr>
              <a:t> </a:t>
            </a:r>
            <a:r>
              <a:rPr sz="1500" spc="-30" dirty="0">
                <a:latin typeface="Times New Roman"/>
                <a:cs typeface="Times New Roman"/>
              </a:rPr>
              <a:t>r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20" dirty="0">
                <a:latin typeface="Symbol"/>
                <a:cs typeface="Symbol"/>
              </a:rPr>
              <a:t></a:t>
            </a:r>
            <a:r>
              <a:rPr sz="1500" spc="155" dirty="0">
                <a:latin typeface="Times New Roman"/>
                <a:cs typeface="Times New Roman"/>
              </a:rPr>
              <a:t> </a:t>
            </a:r>
            <a:r>
              <a:rPr sz="1500" spc="-45" dirty="0">
                <a:latin typeface="Times New Roman"/>
                <a:cs typeface="Times New Roman"/>
              </a:rPr>
              <a:t>v</a:t>
            </a:r>
            <a:r>
              <a:rPr sz="1500" spc="-30" dirty="0">
                <a:latin typeface="Microsoft Sans Serif"/>
                <a:cs typeface="Microsoft Sans Serif"/>
              </a:rPr>
              <a:t>)</a:t>
            </a:r>
            <a:r>
              <a:rPr sz="1500" dirty="0">
                <a:latin typeface="Microsoft Sans Serif"/>
                <a:cs typeface="Microsoft Sans Serif"/>
              </a:rPr>
              <a:t>	</a:t>
            </a:r>
            <a:r>
              <a:rPr sz="2200" spc="-90" dirty="0">
                <a:latin typeface="Symbol"/>
                <a:cs typeface="Symbol"/>
              </a:rPr>
              <a:t>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(</a:t>
            </a:r>
            <a:r>
              <a:rPr sz="2200" spc="-85" dirty="0">
                <a:latin typeface="Times New Roman"/>
                <a:cs typeface="Times New Roman"/>
              </a:rPr>
              <a:t>c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125" dirty="0">
                <a:latin typeface="Symbol"/>
                <a:cs typeface="Symbol"/>
              </a:rPr>
              <a:t>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25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20" dirty="0">
                <a:latin typeface="Microsoft Sans Serif"/>
                <a:cs typeface="Microsoft Sans Serif"/>
              </a:rPr>
              <a:t>)(</a:t>
            </a:r>
            <a:r>
              <a:rPr sz="2200" spc="-15" dirty="0">
                <a:latin typeface="Times New Roman"/>
                <a:cs typeface="Times New Roman"/>
              </a:rPr>
              <a:t>r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200" dirty="0">
                <a:latin typeface="Symbol"/>
                <a:cs typeface="Symbol"/>
              </a:rPr>
              <a:t>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spc="-165" dirty="0">
                <a:latin typeface="Times New Roman"/>
                <a:cs typeface="Times New Roman"/>
              </a:rPr>
              <a:t>c</a:t>
            </a:r>
            <a:r>
              <a:rPr sz="2200" spc="26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15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963034" y="4310507"/>
            <a:ext cx="4306570" cy="12700"/>
            <a:chOff x="3963034" y="4310507"/>
            <a:chExt cx="4306570" cy="12700"/>
          </a:xfrm>
        </p:grpSpPr>
        <p:sp>
          <p:nvSpPr>
            <p:cNvPr id="41" name="object 41"/>
            <p:cNvSpPr/>
            <p:nvPr/>
          </p:nvSpPr>
          <p:spPr>
            <a:xfrm>
              <a:off x="3963035" y="4310773"/>
              <a:ext cx="36830" cy="12700"/>
            </a:xfrm>
            <a:custGeom>
              <a:avLst/>
              <a:gdLst/>
              <a:ahLst/>
              <a:cxnLst/>
              <a:rect l="l" t="t" r="r" b="b"/>
              <a:pathLst>
                <a:path w="36829" h="12700">
                  <a:moveTo>
                    <a:pt x="36563" y="0"/>
                  </a:moveTo>
                  <a:lnTo>
                    <a:pt x="24384" y="0"/>
                  </a:lnTo>
                  <a:lnTo>
                    <a:pt x="0" y="0"/>
                  </a:lnTo>
                  <a:lnTo>
                    <a:pt x="0" y="12179"/>
                  </a:lnTo>
                  <a:lnTo>
                    <a:pt x="24384" y="12179"/>
                  </a:lnTo>
                  <a:lnTo>
                    <a:pt x="36563" y="12179"/>
                  </a:lnTo>
                  <a:lnTo>
                    <a:pt x="365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999610" y="4316857"/>
              <a:ext cx="343535" cy="0"/>
            </a:xfrm>
            <a:custGeom>
              <a:avLst/>
              <a:gdLst/>
              <a:ahLst/>
              <a:cxnLst/>
              <a:rect l="l" t="t" r="r" b="b"/>
              <a:pathLst>
                <a:path w="343535">
                  <a:moveTo>
                    <a:pt x="0" y="0"/>
                  </a:moveTo>
                  <a:lnTo>
                    <a:pt x="343153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42765" y="4310773"/>
              <a:ext cx="1512570" cy="12700"/>
            </a:xfrm>
            <a:custGeom>
              <a:avLst/>
              <a:gdLst/>
              <a:ahLst/>
              <a:cxnLst/>
              <a:rect l="l" t="t" r="r" b="b"/>
              <a:pathLst>
                <a:path w="1512570" h="12700">
                  <a:moveTo>
                    <a:pt x="140208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40208" y="12179"/>
                  </a:lnTo>
                  <a:lnTo>
                    <a:pt x="140208" y="0"/>
                  </a:lnTo>
                  <a:close/>
                </a:path>
                <a:path w="1512570" h="12700">
                  <a:moveTo>
                    <a:pt x="266687" y="0"/>
                  </a:moveTo>
                  <a:lnTo>
                    <a:pt x="254508" y="0"/>
                  </a:lnTo>
                  <a:lnTo>
                    <a:pt x="192024" y="0"/>
                  </a:lnTo>
                  <a:lnTo>
                    <a:pt x="192024" y="12179"/>
                  </a:lnTo>
                  <a:lnTo>
                    <a:pt x="254508" y="12179"/>
                  </a:lnTo>
                  <a:lnTo>
                    <a:pt x="266687" y="12179"/>
                  </a:lnTo>
                  <a:lnTo>
                    <a:pt x="266687" y="0"/>
                  </a:lnTo>
                  <a:close/>
                </a:path>
                <a:path w="1512570" h="12700">
                  <a:moveTo>
                    <a:pt x="635495" y="0"/>
                  </a:moveTo>
                  <a:lnTo>
                    <a:pt x="585216" y="0"/>
                  </a:lnTo>
                  <a:lnTo>
                    <a:pt x="573024" y="0"/>
                  </a:lnTo>
                  <a:lnTo>
                    <a:pt x="266700" y="0"/>
                  </a:lnTo>
                  <a:lnTo>
                    <a:pt x="266700" y="12179"/>
                  </a:lnTo>
                  <a:lnTo>
                    <a:pt x="573024" y="12179"/>
                  </a:lnTo>
                  <a:lnTo>
                    <a:pt x="585216" y="12179"/>
                  </a:lnTo>
                  <a:lnTo>
                    <a:pt x="635495" y="12179"/>
                  </a:lnTo>
                  <a:lnTo>
                    <a:pt x="635495" y="0"/>
                  </a:lnTo>
                  <a:close/>
                </a:path>
                <a:path w="1512570" h="12700">
                  <a:moveTo>
                    <a:pt x="647687" y="0"/>
                  </a:moveTo>
                  <a:lnTo>
                    <a:pt x="635508" y="0"/>
                  </a:lnTo>
                  <a:lnTo>
                    <a:pt x="635508" y="12179"/>
                  </a:lnTo>
                  <a:lnTo>
                    <a:pt x="647687" y="12179"/>
                  </a:lnTo>
                  <a:lnTo>
                    <a:pt x="647687" y="0"/>
                  </a:lnTo>
                  <a:close/>
                </a:path>
                <a:path w="1512570" h="12700">
                  <a:moveTo>
                    <a:pt x="711695" y="0"/>
                  </a:moveTo>
                  <a:lnTo>
                    <a:pt x="699516" y="0"/>
                  </a:lnTo>
                  <a:lnTo>
                    <a:pt x="647700" y="0"/>
                  </a:lnTo>
                  <a:lnTo>
                    <a:pt x="647700" y="12179"/>
                  </a:lnTo>
                  <a:lnTo>
                    <a:pt x="699516" y="12179"/>
                  </a:lnTo>
                  <a:lnTo>
                    <a:pt x="711695" y="12179"/>
                  </a:lnTo>
                  <a:lnTo>
                    <a:pt x="711695" y="0"/>
                  </a:lnTo>
                  <a:close/>
                </a:path>
                <a:path w="1512570" h="12700">
                  <a:moveTo>
                    <a:pt x="1245095" y="0"/>
                  </a:moveTo>
                  <a:lnTo>
                    <a:pt x="1232916" y="0"/>
                  </a:lnTo>
                  <a:lnTo>
                    <a:pt x="711708" y="0"/>
                  </a:lnTo>
                  <a:lnTo>
                    <a:pt x="711708" y="12179"/>
                  </a:lnTo>
                  <a:lnTo>
                    <a:pt x="1232916" y="12179"/>
                  </a:lnTo>
                  <a:lnTo>
                    <a:pt x="1245095" y="12179"/>
                  </a:lnTo>
                  <a:lnTo>
                    <a:pt x="1245095" y="0"/>
                  </a:lnTo>
                  <a:close/>
                </a:path>
                <a:path w="1512570" h="12700">
                  <a:moveTo>
                    <a:pt x="1512112" y="0"/>
                  </a:moveTo>
                  <a:lnTo>
                    <a:pt x="1245108" y="0"/>
                  </a:lnTo>
                  <a:lnTo>
                    <a:pt x="1245108" y="12179"/>
                  </a:lnTo>
                  <a:lnTo>
                    <a:pt x="1512112" y="12179"/>
                  </a:lnTo>
                  <a:lnTo>
                    <a:pt x="1512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54953" y="4316857"/>
              <a:ext cx="812800" cy="0"/>
            </a:xfrm>
            <a:custGeom>
              <a:avLst/>
              <a:gdLst/>
              <a:ahLst/>
              <a:cxnLst/>
              <a:rect l="l" t="t" r="r" b="b"/>
              <a:pathLst>
                <a:path w="812800">
                  <a:moveTo>
                    <a:pt x="0" y="0"/>
                  </a:moveTo>
                  <a:lnTo>
                    <a:pt x="812292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667246" y="4310773"/>
              <a:ext cx="1602105" cy="12700"/>
            </a:xfrm>
            <a:custGeom>
              <a:avLst/>
              <a:gdLst/>
              <a:ahLst/>
              <a:cxnLst/>
              <a:rect l="l" t="t" r="r" b="b"/>
              <a:pathLst>
                <a:path w="1602104" h="12700">
                  <a:moveTo>
                    <a:pt x="1207249" y="0"/>
                  </a:moveTo>
                  <a:lnTo>
                    <a:pt x="1207249" y="0"/>
                  </a:lnTo>
                  <a:lnTo>
                    <a:pt x="0" y="0"/>
                  </a:lnTo>
                  <a:lnTo>
                    <a:pt x="0" y="12179"/>
                  </a:lnTo>
                  <a:lnTo>
                    <a:pt x="1207249" y="12179"/>
                  </a:lnTo>
                  <a:lnTo>
                    <a:pt x="1207249" y="0"/>
                  </a:lnTo>
                  <a:close/>
                </a:path>
                <a:path w="1602104" h="12700">
                  <a:moveTo>
                    <a:pt x="1601978" y="0"/>
                  </a:moveTo>
                  <a:lnTo>
                    <a:pt x="1601978" y="0"/>
                  </a:lnTo>
                  <a:lnTo>
                    <a:pt x="1207262" y="0"/>
                  </a:lnTo>
                  <a:lnTo>
                    <a:pt x="1207262" y="12179"/>
                  </a:lnTo>
                  <a:lnTo>
                    <a:pt x="1601978" y="12179"/>
                  </a:lnTo>
                  <a:lnTo>
                    <a:pt x="16019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361945" y="3912489"/>
            <a:ext cx="1284605" cy="113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460" algn="ctr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  <a:p>
            <a:pPr marL="788670">
              <a:lnSpc>
                <a:spcPts val="1595"/>
              </a:lnSpc>
              <a:spcBef>
                <a:spcPts val="80"/>
              </a:spcBef>
            </a:pPr>
            <a:r>
              <a:rPr sz="1400" dirty="0">
                <a:latin typeface="Microsoft Sans Serif"/>
                <a:cs typeface="Microsoft Sans Serif"/>
              </a:rPr>
              <a:t>ˆ</a:t>
            </a:r>
            <a:endParaRPr sz="1400">
              <a:latin typeface="Microsoft Sans Serif"/>
              <a:cs typeface="Microsoft Sans Serif"/>
            </a:endParaRPr>
          </a:p>
          <a:p>
            <a:pPr marL="736600">
              <a:lnSpc>
                <a:spcPts val="1714"/>
              </a:lnSpc>
            </a:pP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1500" u="sng" spc="-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</a:t>
            </a:r>
            <a:r>
              <a:rPr sz="1500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1500" u="sng" spc="1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  <a:tabLst>
                <a:tab pos="915035" algn="l"/>
                <a:tab pos="1178560" algn="l"/>
              </a:tabLst>
            </a:pPr>
            <a:r>
              <a:rPr sz="2200" spc="-114" dirty="0">
                <a:latin typeface="Times New Roman"/>
                <a:cs typeface="Times New Roman"/>
              </a:rPr>
              <a:t>Rc</a:t>
            </a:r>
            <a:r>
              <a:rPr sz="2200" spc="-65" dirty="0">
                <a:latin typeface="Microsoft Sans Serif"/>
                <a:cs typeface="Microsoft Sans Serif"/>
              </a:rPr>
              <a:t>(</a:t>
            </a:r>
            <a:r>
              <a:rPr sz="2200" spc="-110" dirty="0">
                <a:latin typeface="Times New Roman"/>
                <a:cs typeface="Times New Roman"/>
              </a:rPr>
              <a:t>1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14" dirty="0">
                <a:latin typeface="Symbol"/>
                <a:cs typeface="Symbol"/>
              </a:rPr>
              <a:t>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54454" y="5249417"/>
            <a:ext cx="113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Times New Roman"/>
                <a:cs typeface="Times New Roman"/>
              </a:rPr>
              <a:t>v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10026" y="5249417"/>
            <a:ext cx="701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8340" algn="l"/>
              </a:tabLst>
            </a:pP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159254" y="5380431"/>
            <a:ext cx="7315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10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862451" y="5083302"/>
            <a:ext cx="3860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Symbol"/>
                <a:cs typeface="Symbol"/>
              </a:rPr>
              <a:t></a:t>
            </a:r>
            <a:r>
              <a:rPr sz="3525" spc="-15" baseline="-11820" dirty="0">
                <a:latin typeface="Times New Roman"/>
                <a:cs typeface="Times New Roman"/>
              </a:rPr>
              <a:t>0</a:t>
            </a:r>
            <a:endParaRPr sz="3525" baseline="-1182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42845" y="5505399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803145" y="5528817"/>
            <a:ext cx="241300" cy="12700"/>
          </a:xfrm>
          <a:custGeom>
            <a:avLst/>
            <a:gdLst/>
            <a:ahLst/>
            <a:cxnLst/>
            <a:rect l="l" t="t" r="r" b="b"/>
            <a:pathLst>
              <a:path w="241300" h="12700">
                <a:moveTo>
                  <a:pt x="240792" y="0"/>
                </a:moveTo>
                <a:lnTo>
                  <a:pt x="0" y="0"/>
                </a:lnTo>
                <a:lnTo>
                  <a:pt x="0" y="12191"/>
                </a:lnTo>
                <a:lnTo>
                  <a:pt x="240792" y="12191"/>
                </a:lnTo>
                <a:lnTo>
                  <a:pt x="2407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695569" y="5509971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894070" y="5202834"/>
            <a:ext cx="1322070" cy="54673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400" spc="-5" dirty="0">
                <a:latin typeface="Times New Roman"/>
                <a:cs typeface="Times New Roman"/>
              </a:rPr>
              <a:t>qcv</a:t>
            </a:r>
            <a:endParaRPr sz="1400">
              <a:latin typeface="Times New Roman"/>
              <a:cs typeface="Times New Roman"/>
            </a:endParaRPr>
          </a:p>
          <a:p>
            <a:pPr marL="266700">
              <a:lnSpc>
                <a:spcPct val="100000"/>
              </a:lnSpc>
              <a:spcBef>
                <a:spcPts val="370"/>
              </a:spcBef>
              <a:tabLst>
                <a:tab pos="890269" algn="l"/>
                <a:tab pos="1219200" algn="l"/>
              </a:tabLst>
            </a:pPr>
            <a:r>
              <a:rPr sz="1400" dirty="0">
                <a:latin typeface="Times New Roman"/>
                <a:cs typeface="Times New Roman"/>
              </a:rPr>
              <a:t>2	</a:t>
            </a:r>
            <a:r>
              <a:rPr sz="1400" spc="-15" dirty="0">
                <a:latin typeface="Times New Roman"/>
                <a:cs typeface="Times New Roman"/>
              </a:rPr>
              <a:t>2	</a:t>
            </a: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82916" y="5509971"/>
            <a:ext cx="2927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r>
              <a:rPr sz="1400" spc="26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022726" y="5554726"/>
            <a:ext cx="4942205" cy="38100"/>
            <a:chOff x="3022726" y="5554726"/>
            <a:chExt cx="4942205" cy="38100"/>
          </a:xfrm>
        </p:grpSpPr>
        <p:sp>
          <p:nvSpPr>
            <p:cNvPr id="57" name="object 57"/>
            <p:cNvSpPr/>
            <p:nvPr/>
          </p:nvSpPr>
          <p:spPr>
            <a:xfrm>
              <a:off x="3899026" y="5560821"/>
              <a:ext cx="443865" cy="0"/>
            </a:xfrm>
            <a:custGeom>
              <a:avLst/>
              <a:gdLst/>
              <a:ahLst/>
              <a:cxnLst/>
              <a:rect l="l" t="t" r="r" b="b"/>
              <a:pathLst>
                <a:path w="443864">
                  <a:moveTo>
                    <a:pt x="0" y="0"/>
                  </a:moveTo>
                  <a:lnTo>
                    <a:pt x="443737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342765" y="5554738"/>
              <a:ext cx="1512570" cy="12700"/>
            </a:xfrm>
            <a:custGeom>
              <a:avLst/>
              <a:gdLst/>
              <a:ahLst/>
              <a:cxnLst/>
              <a:rect l="l" t="t" r="r" b="b"/>
              <a:pathLst>
                <a:path w="1512570" h="12700">
                  <a:moveTo>
                    <a:pt x="152387" y="0"/>
                  </a:moveTo>
                  <a:lnTo>
                    <a:pt x="140208" y="0"/>
                  </a:lnTo>
                  <a:lnTo>
                    <a:pt x="0" y="0"/>
                  </a:lnTo>
                  <a:lnTo>
                    <a:pt x="0" y="12179"/>
                  </a:lnTo>
                  <a:lnTo>
                    <a:pt x="140208" y="12179"/>
                  </a:lnTo>
                  <a:lnTo>
                    <a:pt x="152387" y="12179"/>
                  </a:lnTo>
                  <a:lnTo>
                    <a:pt x="152387" y="0"/>
                  </a:lnTo>
                  <a:close/>
                </a:path>
                <a:path w="1512570" h="12700">
                  <a:moveTo>
                    <a:pt x="254495" y="0"/>
                  </a:moveTo>
                  <a:lnTo>
                    <a:pt x="204216" y="0"/>
                  </a:lnTo>
                  <a:lnTo>
                    <a:pt x="192024" y="0"/>
                  </a:lnTo>
                  <a:lnTo>
                    <a:pt x="152400" y="0"/>
                  </a:lnTo>
                  <a:lnTo>
                    <a:pt x="152400" y="12179"/>
                  </a:lnTo>
                  <a:lnTo>
                    <a:pt x="192024" y="12179"/>
                  </a:lnTo>
                  <a:lnTo>
                    <a:pt x="204216" y="12179"/>
                  </a:lnTo>
                  <a:lnTo>
                    <a:pt x="254495" y="12179"/>
                  </a:lnTo>
                  <a:lnTo>
                    <a:pt x="254495" y="0"/>
                  </a:lnTo>
                  <a:close/>
                </a:path>
                <a:path w="1512570" h="12700">
                  <a:moveTo>
                    <a:pt x="266687" y="0"/>
                  </a:moveTo>
                  <a:lnTo>
                    <a:pt x="254508" y="0"/>
                  </a:lnTo>
                  <a:lnTo>
                    <a:pt x="254508" y="12179"/>
                  </a:lnTo>
                  <a:lnTo>
                    <a:pt x="266687" y="12179"/>
                  </a:lnTo>
                  <a:lnTo>
                    <a:pt x="266687" y="0"/>
                  </a:lnTo>
                  <a:close/>
                </a:path>
                <a:path w="1512570" h="12700">
                  <a:moveTo>
                    <a:pt x="635495" y="0"/>
                  </a:moveTo>
                  <a:lnTo>
                    <a:pt x="585216" y="0"/>
                  </a:lnTo>
                  <a:lnTo>
                    <a:pt x="573024" y="0"/>
                  </a:lnTo>
                  <a:lnTo>
                    <a:pt x="266700" y="0"/>
                  </a:lnTo>
                  <a:lnTo>
                    <a:pt x="266700" y="12179"/>
                  </a:lnTo>
                  <a:lnTo>
                    <a:pt x="573024" y="12179"/>
                  </a:lnTo>
                  <a:lnTo>
                    <a:pt x="585216" y="12179"/>
                  </a:lnTo>
                  <a:lnTo>
                    <a:pt x="635495" y="12179"/>
                  </a:lnTo>
                  <a:lnTo>
                    <a:pt x="635495" y="0"/>
                  </a:lnTo>
                  <a:close/>
                </a:path>
                <a:path w="1512570" h="12700">
                  <a:moveTo>
                    <a:pt x="647687" y="0"/>
                  </a:moveTo>
                  <a:lnTo>
                    <a:pt x="635508" y="0"/>
                  </a:lnTo>
                  <a:lnTo>
                    <a:pt x="635508" y="12179"/>
                  </a:lnTo>
                  <a:lnTo>
                    <a:pt x="647687" y="12179"/>
                  </a:lnTo>
                  <a:lnTo>
                    <a:pt x="647687" y="0"/>
                  </a:lnTo>
                  <a:close/>
                </a:path>
                <a:path w="1512570" h="12700">
                  <a:moveTo>
                    <a:pt x="711695" y="0"/>
                  </a:moveTo>
                  <a:lnTo>
                    <a:pt x="699516" y="0"/>
                  </a:lnTo>
                  <a:lnTo>
                    <a:pt x="647700" y="0"/>
                  </a:lnTo>
                  <a:lnTo>
                    <a:pt x="647700" y="12179"/>
                  </a:lnTo>
                  <a:lnTo>
                    <a:pt x="699516" y="12179"/>
                  </a:lnTo>
                  <a:lnTo>
                    <a:pt x="711695" y="12179"/>
                  </a:lnTo>
                  <a:lnTo>
                    <a:pt x="711695" y="0"/>
                  </a:lnTo>
                  <a:close/>
                </a:path>
                <a:path w="1512570" h="12700">
                  <a:moveTo>
                    <a:pt x="1245095" y="0"/>
                  </a:moveTo>
                  <a:lnTo>
                    <a:pt x="1232916" y="0"/>
                  </a:lnTo>
                  <a:lnTo>
                    <a:pt x="711708" y="0"/>
                  </a:lnTo>
                  <a:lnTo>
                    <a:pt x="711708" y="12179"/>
                  </a:lnTo>
                  <a:lnTo>
                    <a:pt x="1232916" y="12179"/>
                  </a:lnTo>
                  <a:lnTo>
                    <a:pt x="1245095" y="12179"/>
                  </a:lnTo>
                  <a:lnTo>
                    <a:pt x="1245095" y="0"/>
                  </a:lnTo>
                  <a:close/>
                </a:path>
                <a:path w="1512570" h="12700">
                  <a:moveTo>
                    <a:pt x="1512112" y="0"/>
                  </a:moveTo>
                  <a:lnTo>
                    <a:pt x="1245108" y="0"/>
                  </a:lnTo>
                  <a:lnTo>
                    <a:pt x="1245108" y="12179"/>
                  </a:lnTo>
                  <a:lnTo>
                    <a:pt x="1512112" y="12179"/>
                  </a:lnTo>
                  <a:lnTo>
                    <a:pt x="1512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854953" y="5560821"/>
              <a:ext cx="812800" cy="0"/>
            </a:xfrm>
            <a:custGeom>
              <a:avLst/>
              <a:gdLst/>
              <a:ahLst/>
              <a:cxnLst/>
              <a:rect l="l" t="t" r="r" b="b"/>
              <a:pathLst>
                <a:path w="812800">
                  <a:moveTo>
                    <a:pt x="0" y="0"/>
                  </a:moveTo>
                  <a:lnTo>
                    <a:pt x="812292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022727" y="5554738"/>
              <a:ext cx="4942205" cy="38100"/>
            </a:xfrm>
            <a:custGeom>
              <a:avLst/>
              <a:gdLst/>
              <a:ahLst/>
              <a:cxnLst/>
              <a:rect l="l" t="t" r="r" b="b"/>
              <a:pathLst>
                <a:path w="4942205" h="38100">
                  <a:moveTo>
                    <a:pt x="76187" y="25857"/>
                  </a:moveTo>
                  <a:lnTo>
                    <a:pt x="64008" y="25857"/>
                  </a:lnTo>
                  <a:lnTo>
                    <a:pt x="24384" y="25857"/>
                  </a:lnTo>
                  <a:lnTo>
                    <a:pt x="12192" y="25857"/>
                  </a:lnTo>
                  <a:lnTo>
                    <a:pt x="0" y="25857"/>
                  </a:lnTo>
                  <a:lnTo>
                    <a:pt x="0" y="38036"/>
                  </a:lnTo>
                  <a:lnTo>
                    <a:pt x="12192" y="38036"/>
                  </a:lnTo>
                  <a:lnTo>
                    <a:pt x="24384" y="38036"/>
                  </a:lnTo>
                  <a:lnTo>
                    <a:pt x="64008" y="38036"/>
                  </a:lnTo>
                  <a:lnTo>
                    <a:pt x="76187" y="38036"/>
                  </a:lnTo>
                  <a:lnTo>
                    <a:pt x="76187" y="25857"/>
                  </a:lnTo>
                  <a:close/>
                </a:path>
                <a:path w="4942205" h="38100">
                  <a:moveTo>
                    <a:pt x="178295" y="25857"/>
                  </a:moveTo>
                  <a:lnTo>
                    <a:pt x="76200" y="25857"/>
                  </a:lnTo>
                  <a:lnTo>
                    <a:pt x="76200" y="38036"/>
                  </a:lnTo>
                  <a:lnTo>
                    <a:pt x="178295" y="38036"/>
                  </a:lnTo>
                  <a:lnTo>
                    <a:pt x="178295" y="25857"/>
                  </a:lnTo>
                  <a:close/>
                </a:path>
                <a:path w="4942205" h="38100">
                  <a:moveTo>
                    <a:pt x="190487" y="25857"/>
                  </a:moveTo>
                  <a:lnTo>
                    <a:pt x="178308" y="25857"/>
                  </a:lnTo>
                  <a:lnTo>
                    <a:pt x="178308" y="38036"/>
                  </a:lnTo>
                  <a:lnTo>
                    <a:pt x="190487" y="38036"/>
                  </a:lnTo>
                  <a:lnTo>
                    <a:pt x="190487" y="25857"/>
                  </a:lnTo>
                  <a:close/>
                </a:path>
                <a:path w="4942205" h="38100">
                  <a:moveTo>
                    <a:pt x="571487" y="25857"/>
                  </a:moveTo>
                  <a:lnTo>
                    <a:pt x="559308" y="25857"/>
                  </a:lnTo>
                  <a:lnTo>
                    <a:pt x="190500" y="25857"/>
                  </a:lnTo>
                  <a:lnTo>
                    <a:pt x="190500" y="38036"/>
                  </a:lnTo>
                  <a:lnTo>
                    <a:pt x="559308" y="38036"/>
                  </a:lnTo>
                  <a:lnTo>
                    <a:pt x="571487" y="38036"/>
                  </a:lnTo>
                  <a:lnTo>
                    <a:pt x="571487" y="25857"/>
                  </a:lnTo>
                  <a:close/>
                </a:path>
                <a:path w="4942205" h="38100">
                  <a:moveTo>
                    <a:pt x="621779" y="25857"/>
                  </a:moveTo>
                  <a:lnTo>
                    <a:pt x="571500" y="25857"/>
                  </a:lnTo>
                  <a:lnTo>
                    <a:pt x="571500" y="38036"/>
                  </a:lnTo>
                  <a:lnTo>
                    <a:pt x="621779" y="38036"/>
                  </a:lnTo>
                  <a:lnTo>
                    <a:pt x="621779" y="25857"/>
                  </a:lnTo>
                  <a:close/>
                </a:path>
                <a:path w="4942205" h="38100">
                  <a:moveTo>
                    <a:pt x="633971" y="25857"/>
                  </a:moveTo>
                  <a:lnTo>
                    <a:pt x="621792" y="25857"/>
                  </a:lnTo>
                  <a:lnTo>
                    <a:pt x="621792" y="38036"/>
                  </a:lnTo>
                  <a:lnTo>
                    <a:pt x="633971" y="38036"/>
                  </a:lnTo>
                  <a:lnTo>
                    <a:pt x="633971" y="25857"/>
                  </a:lnTo>
                  <a:close/>
                </a:path>
                <a:path w="4942205" h="38100">
                  <a:moveTo>
                    <a:pt x="635508" y="25857"/>
                  </a:moveTo>
                  <a:lnTo>
                    <a:pt x="633984" y="25857"/>
                  </a:lnTo>
                  <a:lnTo>
                    <a:pt x="633984" y="38036"/>
                  </a:lnTo>
                  <a:lnTo>
                    <a:pt x="635508" y="38036"/>
                  </a:lnTo>
                  <a:lnTo>
                    <a:pt x="635508" y="25857"/>
                  </a:lnTo>
                  <a:close/>
                </a:path>
                <a:path w="4942205" h="38100">
                  <a:moveTo>
                    <a:pt x="4851768" y="0"/>
                  </a:moveTo>
                  <a:lnTo>
                    <a:pt x="4851768" y="0"/>
                  </a:lnTo>
                  <a:lnTo>
                    <a:pt x="3644519" y="0"/>
                  </a:lnTo>
                  <a:lnTo>
                    <a:pt x="3644519" y="12179"/>
                  </a:lnTo>
                  <a:lnTo>
                    <a:pt x="4851768" y="12179"/>
                  </a:lnTo>
                  <a:lnTo>
                    <a:pt x="4851768" y="0"/>
                  </a:lnTo>
                  <a:close/>
                </a:path>
                <a:path w="4942205" h="38100">
                  <a:moveTo>
                    <a:pt x="4941697" y="0"/>
                  </a:moveTo>
                  <a:lnTo>
                    <a:pt x="4851781" y="0"/>
                  </a:lnTo>
                  <a:lnTo>
                    <a:pt x="4851781" y="12179"/>
                  </a:lnTo>
                  <a:lnTo>
                    <a:pt x="4941697" y="12179"/>
                  </a:lnTo>
                  <a:lnTo>
                    <a:pt x="49416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851712" y="5203037"/>
            <a:ext cx="1009015" cy="1049655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2200" spc="-15" dirty="0">
                <a:latin typeface="Times New Roman"/>
                <a:cs typeface="Times New Roman"/>
              </a:rPr>
              <a:t>A</a:t>
            </a:r>
            <a:r>
              <a:rPr sz="2200" spc="-15" dirty="0">
                <a:latin typeface="Microsoft Sans Serif"/>
                <a:cs typeface="Microsoft Sans Serif"/>
              </a:rPr>
              <a:t>(</a:t>
            </a:r>
            <a:r>
              <a:rPr sz="2200" spc="-15" dirty="0">
                <a:latin typeface="Times New Roman"/>
                <a:cs typeface="Times New Roman"/>
              </a:rPr>
              <a:t>r</a:t>
            </a:r>
            <a:r>
              <a:rPr sz="2200" spc="-15" dirty="0">
                <a:latin typeface="Microsoft Sans Serif"/>
                <a:cs typeface="Microsoft Sans Serif"/>
              </a:rPr>
              <a:t>,</a:t>
            </a:r>
            <a:r>
              <a:rPr sz="2200" spc="-70" dirty="0">
                <a:latin typeface="Microsoft Sans Serif"/>
                <a:cs typeface="Microsoft Sans Serif"/>
              </a:rPr>
              <a:t> </a:t>
            </a:r>
            <a:r>
              <a:rPr sz="2200" spc="-15" dirty="0">
                <a:latin typeface="Times New Roman"/>
                <a:cs typeface="Times New Roman"/>
              </a:rPr>
              <a:t>t</a:t>
            </a:r>
            <a:r>
              <a:rPr sz="2200" spc="-15" dirty="0">
                <a:latin typeface="Microsoft Sans Serif"/>
                <a:cs typeface="Microsoft Sans Serif"/>
              </a:rPr>
              <a:t>)</a:t>
            </a:r>
            <a:r>
              <a:rPr sz="2200" spc="-65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Symbol"/>
                <a:cs typeface="Symbol"/>
              </a:rPr>
              <a:t></a:t>
            </a:r>
            <a:endParaRPr sz="220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1395"/>
              </a:spcBef>
            </a:pPr>
            <a:r>
              <a:rPr sz="2200" spc="-100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67196" y="5892495"/>
            <a:ext cx="22104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29335" algn="l"/>
                <a:tab pos="1460500" algn="l"/>
                <a:tab pos="1955800" algn="l"/>
              </a:tabLst>
            </a:pPr>
            <a:r>
              <a:rPr sz="3300" spc="-7" baseline="1262" dirty="0">
                <a:latin typeface="Symbol"/>
                <a:cs typeface="Symbol"/>
              </a:rPr>
              <a:t></a:t>
            </a:r>
            <a:r>
              <a:rPr sz="3300" spc="82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Microsoft Sans Serif"/>
                <a:cs typeface="Microsoft Sans Serif"/>
              </a:rPr>
              <a:t>(</a:t>
            </a:r>
            <a:r>
              <a:rPr sz="3300" spc="-7" baseline="1262" dirty="0">
                <a:latin typeface="Times New Roman"/>
                <a:cs typeface="Times New Roman"/>
              </a:rPr>
              <a:t>c</a:t>
            </a:r>
            <a:r>
              <a:rPr sz="3300" spc="202" baseline="1262" dirty="0">
                <a:latin typeface="Times New Roman"/>
                <a:cs typeface="Times New Roman"/>
              </a:rPr>
              <a:t> </a:t>
            </a:r>
            <a:r>
              <a:rPr sz="3300" spc="-187" baseline="1262" dirty="0">
                <a:latin typeface="Symbol"/>
                <a:cs typeface="Symbol"/>
              </a:rPr>
              <a:t></a:t>
            </a:r>
            <a:r>
              <a:rPr sz="3300" spc="-82" baseline="1262" dirty="0">
                <a:latin typeface="Times New Roman"/>
                <a:cs typeface="Times New Roman"/>
              </a:rPr>
              <a:t> </a:t>
            </a:r>
            <a:r>
              <a:rPr sz="3300" spc="-187" baseline="1262" dirty="0">
                <a:latin typeface="Times New Roman"/>
                <a:cs typeface="Times New Roman"/>
              </a:rPr>
              <a:t>v	</a:t>
            </a:r>
            <a:r>
              <a:rPr sz="2200" spc="-5" dirty="0">
                <a:latin typeface="Microsoft Sans Serif"/>
                <a:cs typeface="Microsoft Sans Serif"/>
              </a:rPr>
              <a:t>)(</a:t>
            </a:r>
            <a:r>
              <a:rPr sz="2200" spc="-5" dirty="0">
                <a:latin typeface="Times New Roman"/>
                <a:cs typeface="Times New Roman"/>
              </a:rPr>
              <a:t>r	</a:t>
            </a:r>
            <a:r>
              <a:rPr sz="3300" spc="-254" baseline="1262" dirty="0">
                <a:latin typeface="Symbol"/>
                <a:cs typeface="Symbol"/>
              </a:rPr>
              <a:t></a:t>
            </a:r>
            <a:r>
              <a:rPr sz="3300" spc="-97" baseline="1262" dirty="0">
                <a:latin typeface="Times New Roman"/>
                <a:cs typeface="Times New Roman"/>
              </a:rPr>
              <a:t> </a:t>
            </a:r>
            <a:r>
              <a:rPr sz="3300" spc="-209" baseline="1262" dirty="0">
                <a:latin typeface="Times New Roman"/>
                <a:cs typeface="Times New Roman"/>
              </a:rPr>
              <a:t>c	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984119" y="5627319"/>
            <a:ext cx="2631440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660"/>
              </a:lnSpc>
              <a:spcBef>
                <a:spcPts val="100"/>
              </a:spcBef>
              <a:tabLst>
                <a:tab pos="1743710" algn="l"/>
              </a:tabLst>
            </a:pP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spc="-2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2100" baseline="39682" dirty="0">
                <a:latin typeface="Times New Roman"/>
                <a:cs typeface="Times New Roman"/>
              </a:rPr>
              <a:t>2</a:t>
            </a:r>
            <a:endParaRPr sz="2100" baseline="39682">
              <a:latin typeface="Times New Roman"/>
              <a:cs typeface="Times New Roman"/>
            </a:endParaRPr>
          </a:p>
          <a:p>
            <a:pPr marL="141605">
              <a:lnSpc>
                <a:spcPts val="1100"/>
              </a:lnSpc>
            </a:pPr>
            <a:r>
              <a:rPr sz="1600" spc="-215" dirty="0"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  <a:p>
            <a:pPr marL="79375">
              <a:lnSpc>
                <a:spcPts val="1960"/>
              </a:lnSpc>
              <a:tabLst>
                <a:tab pos="916305" algn="l"/>
                <a:tab pos="1349375" algn="l"/>
              </a:tabLst>
            </a:pPr>
            <a:r>
              <a:rPr sz="2250" spc="-262" baseline="1851" dirty="0">
                <a:latin typeface="Times New Roman"/>
                <a:cs typeface="Times New Roman"/>
              </a:rPr>
              <a:t>c</a:t>
            </a:r>
            <a:r>
              <a:rPr sz="2250" spc="172" baseline="1851" dirty="0">
                <a:latin typeface="Times New Roman"/>
                <a:cs typeface="Times New Roman"/>
              </a:rPr>
              <a:t>  </a:t>
            </a:r>
            <a:r>
              <a:rPr sz="2250" spc="-232" baseline="3703" dirty="0">
                <a:latin typeface="Symbol"/>
                <a:cs typeface="Symbol"/>
              </a:rPr>
              <a:t></a:t>
            </a:r>
            <a:r>
              <a:rPr sz="2250" spc="-104" baseline="3703" dirty="0">
                <a:latin typeface="Times New Roman"/>
                <a:cs typeface="Times New Roman"/>
              </a:rPr>
              <a:t> </a:t>
            </a:r>
            <a:r>
              <a:rPr sz="2250" spc="-217" baseline="3703" dirty="0">
                <a:latin typeface="Symbol"/>
                <a:cs typeface="Symbol"/>
              </a:rPr>
              <a:t></a:t>
            </a:r>
            <a:r>
              <a:rPr sz="2400" spc="-217" baseline="-8680" dirty="0">
                <a:latin typeface="Times New Roman"/>
                <a:cs typeface="Times New Roman"/>
              </a:rPr>
              <a:t>0</a:t>
            </a:r>
            <a:r>
              <a:rPr sz="2250" spc="-217" baseline="3703" dirty="0">
                <a:latin typeface="Symbol"/>
                <a:cs typeface="Symbol"/>
              </a:rPr>
              <a:t></a:t>
            </a:r>
            <a:r>
              <a:rPr sz="2250" spc="-82" baseline="3703" dirty="0">
                <a:latin typeface="Times New Roman"/>
                <a:cs typeface="Times New Roman"/>
              </a:rPr>
              <a:t> </a:t>
            </a:r>
            <a:r>
              <a:rPr sz="2400" spc="-232" baseline="-8680" dirty="0">
                <a:latin typeface="Times New Roman"/>
                <a:cs typeface="Times New Roman"/>
              </a:rPr>
              <a:t>0	</a:t>
            </a:r>
            <a:r>
              <a:rPr sz="2200" dirty="0">
                <a:latin typeface="Times New Roman"/>
                <a:cs typeface="Times New Roman"/>
              </a:rPr>
              <a:t>4</a:t>
            </a:r>
            <a:r>
              <a:rPr sz="2200" dirty="0">
                <a:latin typeface="Symbol"/>
                <a:cs typeface="Symbol"/>
              </a:rPr>
              <a:t>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370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Times New Roman"/>
                <a:cs typeface="Times New Roman"/>
              </a:rPr>
              <a:t>t</a:t>
            </a:r>
            <a:r>
              <a:rPr sz="3300" spc="-15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</a:t>
            </a:r>
            <a:r>
              <a:rPr sz="3300" spc="-30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Times New Roman"/>
                <a:cs typeface="Times New Roman"/>
              </a:rPr>
              <a:t>r</a:t>
            </a:r>
            <a:r>
              <a:rPr sz="3300" spc="-15" baseline="1262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</a:t>
            </a:r>
            <a:r>
              <a:rPr sz="3300" spc="-7" baseline="1262" dirty="0">
                <a:latin typeface="Times New Roman"/>
                <a:cs typeface="Times New Roman"/>
              </a:rPr>
              <a:t> </a:t>
            </a:r>
            <a:r>
              <a:rPr sz="3300" baseline="1262" dirty="0">
                <a:latin typeface="Times New Roman"/>
                <a:cs typeface="Times New Roman"/>
              </a:rPr>
              <a:t>v</a:t>
            </a:r>
            <a:r>
              <a:rPr sz="3300" baseline="1262" dirty="0">
                <a:latin typeface="Microsoft Sans Serif"/>
                <a:cs typeface="Microsoft Sans Serif"/>
              </a:rPr>
              <a:t>)</a:t>
            </a:r>
            <a:endParaRPr sz="3300" baseline="1262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9539" y="1486535"/>
            <a:ext cx="1198244" cy="57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91809" y="1563370"/>
            <a:ext cx="245110" cy="57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80614" y="4843145"/>
            <a:ext cx="1344930" cy="57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2308" y="22352"/>
            <a:ext cx="63201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dirty="0">
                <a:latin typeface="Microsoft Sans Serif"/>
                <a:cs typeface="Microsoft Sans Serif"/>
              </a:rPr>
              <a:t>10.3.2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The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Fields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of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a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Moving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Point</a:t>
            </a:r>
            <a:endParaRPr sz="31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2308" y="502665"/>
            <a:ext cx="42043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Charge</a:t>
            </a:r>
            <a:r>
              <a:rPr sz="1800" spc="-5" dirty="0"/>
              <a:t>Lienard-Weichert</a:t>
            </a:r>
            <a:r>
              <a:rPr sz="1800" spc="20" dirty="0"/>
              <a:t> </a:t>
            </a:r>
            <a:r>
              <a:rPr sz="1800" spc="-5" dirty="0"/>
              <a:t>potentials:</a:t>
            </a:r>
            <a:endParaRPr sz="1800"/>
          </a:p>
        </p:txBody>
      </p:sp>
      <p:sp>
        <p:nvSpPr>
          <p:cNvPr id="7" name="object 7"/>
          <p:cNvSpPr txBox="1"/>
          <p:nvPr/>
        </p:nvSpPr>
        <p:spPr>
          <a:xfrm>
            <a:off x="4803013" y="1273810"/>
            <a:ext cx="1821814" cy="607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355"/>
              </a:lnSpc>
              <a:spcBef>
                <a:spcPts val="95"/>
              </a:spcBef>
            </a:pPr>
            <a:r>
              <a:rPr sz="2625" baseline="-7936" dirty="0">
                <a:latin typeface="Microsoft Sans Serif"/>
                <a:cs typeface="Microsoft Sans Serif"/>
              </a:rPr>
              <a:t>(</a:t>
            </a:r>
            <a:r>
              <a:rPr sz="2625" spc="37" baseline="-7936" dirty="0">
                <a:latin typeface="Microsoft Sans Serif"/>
                <a:cs typeface="Microsoft Sans Serif"/>
              </a:rPr>
              <a:t> </a:t>
            </a:r>
            <a:r>
              <a:rPr sz="2625" baseline="-7936" dirty="0">
                <a:latin typeface="Microsoft Sans Serif"/>
                <a:cs typeface="Microsoft Sans Serif"/>
              </a:rPr>
              <a:t>,</a:t>
            </a:r>
            <a:r>
              <a:rPr sz="2625" spc="22" baseline="-7936" dirty="0">
                <a:latin typeface="Microsoft Sans Serif"/>
                <a:cs typeface="Microsoft Sans Serif"/>
              </a:rPr>
              <a:t> </a:t>
            </a:r>
            <a:r>
              <a:rPr sz="2625" baseline="-7936" dirty="0">
                <a:latin typeface="Microsoft Sans Serif"/>
                <a:cs typeface="Microsoft Sans Serif"/>
              </a:rPr>
              <a:t>)</a:t>
            </a:r>
            <a:r>
              <a:rPr sz="2625" spc="-157" baseline="-7936" dirty="0">
                <a:latin typeface="Microsoft Sans Serif"/>
                <a:cs typeface="Microsoft Sans Serif"/>
              </a:rPr>
              <a:t> </a:t>
            </a:r>
            <a:r>
              <a:rPr sz="2625" baseline="-9523" dirty="0">
                <a:latin typeface="Symbol"/>
                <a:cs typeface="Symbol"/>
              </a:rPr>
              <a:t></a:t>
            </a:r>
            <a:r>
              <a:rPr sz="2625" spc="-157" baseline="-9523" dirty="0">
                <a:latin typeface="Times New Roman"/>
                <a:cs typeface="Times New Roman"/>
              </a:rPr>
              <a:t> </a:t>
            </a:r>
            <a:r>
              <a:rPr sz="2100" baseline="3968" dirty="0">
                <a:latin typeface="Times New Roman"/>
                <a:cs typeface="Times New Roman"/>
              </a:rPr>
              <a:t>v</a:t>
            </a:r>
            <a:r>
              <a:rPr sz="2100" spc="7" baseline="3968" dirty="0">
                <a:latin typeface="Times New Roman"/>
                <a:cs typeface="Times New Roman"/>
              </a:rPr>
              <a:t> </a:t>
            </a:r>
            <a:r>
              <a:rPr sz="2100" baseline="3968" dirty="0">
                <a:latin typeface="Times New Roman"/>
                <a:cs typeface="Times New Roman"/>
              </a:rPr>
              <a:t>A</a:t>
            </a:r>
            <a:r>
              <a:rPr sz="2100" spc="-15" baseline="3968" dirty="0">
                <a:latin typeface="Times New Roman"/>
                <a:cs typeface="Times New Roman"/>
              </a:rPr>
              <a:t> </a:t>
            </a:r>
            <a:r>
              <a:rPr sz="2100" baseline="3968" dirty="0">
                <a:latin typeface="Times New Roman"/>
                <a:cs typeface="Times New Roman"/>
              </a:rPr>
              <a:t>r</a:t>
            </a:r>
            <a:r>
              <a:rPr sz="2100" spc="-7" baseline="3968" dirty="0">
                <a:latin typeface="Times New Roman"/>
                <a:cs typeface="Times New Roman"/>
              </a:rPr>
              <a:t> </a:t>
            </a:r>
            <a:r>
              <a:rPr sz="2100" baseline="3968" dirty="0">
                <a:latin typeface="Times New Roman"/>
                <a:cs typeface="Times New Roman"/>
              </a:rPr>
              <a:t>t</a:t>
            </a:r>
            <a:r>
              <a:rPr sz="2100" spc="-97" baseline="3968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V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41275" algn="ctr">
              <a:lnSpc>
                <a:spcPts val="2235"/>
              </a:lnSpc>
            </a:pPr>
            <a:r>
              <a:rPr sz="3150" spc="-7" baseline="-29100" dirty="0">
                <a:latin typeface="Times New Roman"/>
                <a:cs typeface="Times New Roman"/>
              </a:rPr>
              <a:t>c</a:t>
            </a:r>
            <a:r>
              <a:rPr sz="1600" spc="-5" dirty="0"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6512" y="1331721"/>
            <a:ext cx="788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V</a:t>
            </a:r>
            <a:r>
              <a:rPr sz="1800" spc="-5" dirty="0">
                <a:latin typeface="Microsoft Sans Serif"/>
                <a:cs typeface="Microsoft Sans Serif"/>
              </a:rPr>
              <a:t>(</a:t>
            </a:r>
            <a:r>
              <a:rPr sz="1800" spc="-5" dirty="0">
                <a:latin typeface="Times New Roman"/>
                <a:cs typeface="Times New Roman"/>
              </a:rPr>
              <a:t>r</a:t>
            </a:r>
            <a:r>
              <a:rPr sz="1800" spc="-5" dirty="0">
                <a:latin typeface="Microsoft Sans Serif"/>
                <a:cs typeface="Microsoft Sans Serif"/>
              </a:rPr>
              <a:t>,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95754" y="1487690"/>
            <a:ext cx="521970" cy="12700"/>
          </a:xfrm>
          <a:custGeom>
            <a:avLst/>
            <a:gdLst/>
            <a:ahLst/>
            <a:cxnLst/>
            <a:rect l="l" t="t" r="r" b="b"/>
            <a:pathLst>
              <a:path w="521969" h="12700">
                <a:moveTo>
                  <a:pt x="254495" y="0"/>
                </a:moveTo>
                <a:lnTo>
                  <a:pt x="242316" y="0"/>
                </a:lnTo>
                <a:lnTo>
                  <a:pt x="240792" y="0"/>
                </a:lnTo>
                <a:lnTo>
                  <a:pt x="228600" y="0"/>
                </a:lnTo>
                <a:lnTo>
                  <a:pt x="0" y="0"/>
                </a:lnTo>
                <a:lnTo>
                  <a:pt x="0" y="12179"/>
                </a:lnTo>
                <a:lnTo>
                  <a:pt x="228600" y="12179"/>
                </a:lnTo>
                <a:lnTo>
                  <a:pt x="240792" y="12179"/>
                </a:lnTo>
                <a:lnTo>
                  <a:pt x="242316" y="12179"/>
                </a:lnTo>
                <a:lnTo>
                  <a:pt x="254495" y="12179"/>
                </a:lnTo>
                <a:lnTo>
                  <a:pt x="254495" y="0"/>
                </a:lnTo>
                <a:close/>
              </a:path>
              <a:path w="521969" h="12700">
                <a:moveTo>
                  <a:pt x="521512" y="0"/>
                </a:moveTo>
                <a:lnTo>
                  <a:pt x="254508" y="0"/>
                </a:lnTo>
                <a:lnTo>
                  <a:pt x="254508" y="12179"/>
                </a:lnTo>
                <a:lnTo>
                  <a:pt x="521512" y="12179"/>
                </a:lnTo>
                <a:lnTo>
                  <a:pt x="5215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94661" y="994917"/>
            <a:ext cx="1948814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95"/>
              </a:spcBef>
              <a:tabLst>
                <a:tab pos="1091565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93675">
              <a:lnSpc>
                <a:spcPct val="100000"/>
              </a:lnSpc>
            </a:pPr>
            <a:r>
              <a:rPr sz="2200" spc="-155" dirty="0">
                <a:latin typeface="Times New Roman"/>
                <a:cs typeface="Times New Roman"/>
              </a:rPr>
              <a:t>4</a:t>
            </a:r>
            <a:r>
              <a:rPr sz="2200" spc="-155" dirty="0">
                <a:latin typeface="Symbol"/>
                <a:cs typeface="Symbol"/>
              </a:rPr>
              <a:t></a:t>
            </a:r>
            <a:r>
              <a:rPr sz="2200" spc="-125" dirty="0">
                <a:latin typeface="Symbol"/>
                <a:cs typeface="Symbol"/>
              </a:rPr>
              <a:t></a:t>
            </a:r>
            <a:r>
              <a:rPr sz="3525" spc="-247" baseline="-11820" dirty="0">
                <a:latin typeface="Times New Roman"/>
                <a:cs typeface="Times New Roman"/>
              </a:rPr>
              <a:t>0</a:t>
            </a:r>
            <a:r>
              <a:rPr sz="3525" spc="-172" baseline="-11820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Microsoft Sans Serif"/>
                <a:cs typeface="Microsoft Sans Serif"/>
              </a:rPr>
              <a:t>(</a:t>
            </a:r>
            <a:r>
              <a:rPr sz="2200" spc="-200" dirty="0">
                <a:latin typeface="Times New Roman"/>
                <a:cs typeface="Times New Roman"/>
              </a:rPr>
              <a:t>R</a:t>
            </a:r>
            <a:r>
              <a:rPr sz="2200" spc="-140" dirty="0">
                <a:latin typeface="Times New Roman"/>
                <a:cs typeface="Times New Roman"/>
              </a:rPr>
              <a:t>c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70" dirty="0">
                <a:latin typeface="Symbol"/>
                <a:cs typeface="Symbol"/>
              </a:rPr>
              <a:t>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4" dirty="0">
                <a:latin typeface="Times New Roman"/>
                <a:cs typeface="Times New Roman"/>
              </a:rPr>
              <a:t>R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spc="-80" dirty="0">
                <a:latin typeface="Symbol"/>
                <a:cs typeface="Symbol"/>
              </a:rPr>
              <a:t>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5" dirty="0">
                <a:latin typeface="Times New Roman"/>
                <a:cs typeface="Times New Roman"/>
              </a:rPr>
              <a:t>v</a:t>
            </a:r>
            <a:r>
              <a:rPr sz="2200" spc="-10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50800">
              <a:lnSpc>
                <a:spcPts val="1960"/>
              </a:lnSpc>
              <a:spcBef>
                <a:spcPts val="130"/>
              </a:spcBef>
            </a:pPr>
            <a:r>
              <a:rPr sz="1900" u="sng" spc="-7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00" u="sng" spc="-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endParaRPr sz="1900">
              <a:latin typeface="Times New Roman"/>
              <a:cs typeface="Times New Roman"/>
            </a:endParaRPr>
          </a:p>
          <a:p>
            <a:pPr marL="396240">
              <a:lnSpc>
                <a:spcPts val="1720"/>
              </a:lnSpc>
            </a:pPr>
            <a:r>
              <a:rPr sz="1700" dirty="0">
                <a:latin typeface="Times New Roman"/>
                <a:cs typeface="Times New Roman"/>
              </a:rPr>
              <a:t>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5204" y="2138298"/>
            <a:ext cx="9099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300" spc="135" baseline="-37878" dirty="0">
                <a:latin typeface="Times New Roman"/>
                <a:cs typeface="Times New Roman"/>
              </a:rPr>
              <a:t>V</a:t>
            </a:r>
            <a:r>
              <a:rPr sz="1700" spc="90" dirty="0">
                <a:latin typeface="Symbol"/>
                <a:cs typeface="Symbol"/>
              </a:rPr>
              <a:t>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Symbol"/>
                <a:cs typeface="Symbol"/>
              </a:rPr>
              <a:t>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Symbol"/>
                <a:cs typeface="Symbol"/>
              </a:rPr>
              <a:t>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0313" y="2423286"/>
            <a:ext cx="106743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latin typeface="Times New Roman"/>
                <a:cs typeface="Times New Roman"/>
              </a:rPr>
              <a:t>B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</a:t>
            </a:r>
            <a:r>
              <a:rPr sz="1950" spc="-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A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2682" y="2561970"/>
            <a:ext cx="2101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20" dirty="0">
                <a:latin typeface="Symbol"/>
                <a:cs typeface="Symbol"/>
              </a:rPr>
              <a:t></a:t>
            </a:r>
            <a:r>
              <a:rPr sz="1900" spc="-5" dirty="0">
                <a:latin typeface="Times New Roman"/>
                <a:cs typeface="Times New Roman"/>
              </a:rPr>
              <a:t>t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52442" y="2856102"/>
            <a:ext cx="2755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15" dirty="0">
                <a:latin typeface="Symbol"/>
                <a:cs typeface="Symbol"/>
              </a:rPr>
              <a:t></a:t>
            </a:r>
            <a:r>
              <a:rPr sz="1250" spc="225" dirty="0">
                <a:latin typeface="Times New Roman"/>
                <a:cs typeface="Times New Roman"/>
              </a:rPr>
              <a:t> </a:t>
            </a:r>
            <a:r>
              <a:rPr sz="1250" spc="-15" dirty="0">
                <a:latin typeface="Symbol"/>
                <a:cs typeface="Symbol"/>
              </a:rPr>
              <a:t>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19042" y="2976498"/>
            <a:ext cx="5143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8305" algn="l"/>
              </a:tabLst>
            </a:pPr>
            <a:r>
              <a:rPr sz="2200" spc="-5" dirty="0">
                <a:latin typeface="Times New Roman"/>
                <a:cs typeface="Times New Roman"/>
              </a:rPr>
              <a:t>R	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10048" y="2968879"/>
            <a:ext cx="33540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250" baseline="-9259" dirty="0">
                <a:latin typeface="Microsoft Sans Serif"/>
                <a:cs typeface="Microsoft Sans Serif"/>
              </a:rPr>
              <a:t>(</a:t>
            </a:r>
            <a:r>
              <a:rPr sz="2250" spc="30" baseline="-9259" dirty="0">
                <a:latin typeface="Microsoft Sans Serif"/>
                <a:cs typeface="Microsoft Sans Serif"/>
              </a:rPr>
              <a:t> </a:t>
            </a:r>
            <a:r>
              <a:rPr sz="2250" baseline="-9259" dirty="0">
                <a:latin typeface="Microsoft Sans Serif"/>
                <a:cs typeface="Microsoft Sans Serif"/>
              </a:rPr>
              <a:t>),</a:t>
            </a:r>
            <a:r>
              <a:rPr sz="2250" spc="22" baseline="-9259" dirty="0">
                <a:latin typeface="Microsoft Sans Serif"/>
                <a:cs typeface="Microsoft Sans Serif"/>
              </a:rPr>
              <a:t> </a:t>
            </a:r>
            <a:r>
              <a:rPr sz="2250" baseline="-9259" dirty="0">
                <a:latin typeface="Symbol"/>
                <a:cs typeface="Symbol"/>
              </a:rPr>
              <a:t></a:t>
            </a:r>
            <a:r>
              <a:rPr sz="2250" spc="52" baseline="-9259" dirty="0">
                <a:latin typeface="Times New Roman"/>
                <a:cs typeface="Times New Roman"/>
              </a:rPr>
              <a:t> </a:t>
            </a:r>
            <a:r>
              <a:rPr sz="2250" baseline="-9259" dirty="0">
                <a:latin typeface="Microsoft Sans Serif"/>
                <a:cs typeface="Microsoft Sans Serif"/>
              </a:rPr>
              <a:t>(</a:t>
            </a:r>
            <a:r>
              <a:rPr sz="2250" spc="37" baseline="-9259" dirty="0">
                <a:latin typeface="Microsoft Sans Serif"/>
                <a:cs typeface="Microsoft Sans Serif"/>
              </a:rPr>
              <a:t> </a:t>
            </a:r>
            <a:r>
              <a:rPr sz="2250" spc="-7" baseline="-9259" dirty="0">
                <a:latin typeface="Times New Roman"/>
                <a:cs typeface="Times New Roman"/>
              </a:rPr>
              <a:t>w</a:t>
            </a:r>
            <a:r>
              <a:rPr sz="2250" spc="-15" baseline="-9259" dirty="0">
                <a:latin typeface="Times New Roman"/>
                <a:cs typeface="Times New Roman"/>
              </a:rPr>
              <a:t> </a:t>
            </a:r>
            <a:r>
              <a:rPr sz="2250" baseline="-9259" dirty="0">
                <a:latin typeface="Times New Roman"/>
                <a:cs typeface="Times New Roman"/>
              </a:rPr>
              <a:t>t</a:t>
            </a:r>
            <a:r>
              <a:rPr sz="2250" spc="67" baseline="-9259" dirty="0">
                <a:latin typeface="Times New Roman"/>
                <a:cs typeface="Times New Roman"/>
              </a:rPr>
              <a:t> </a:t>
            </a:r>
            <a:r>
              <a:rPr sz="2325" spc="-7" baseline="-21505" dirty="0">
                <a:latin typeface="Times New Roman"/>
                <a:cs typeface="Times New Roman"/>
              </a:rPr>
              <a:t>r</a:t>
            </a:r>
            <a:r>
              <a:rPr sz="2325" spc="44" baseline="-21505" dirty="0">
                <a:latin typeface="Times New Roman"/>
                <a:cs typeface="Times New Roman"/>
              </a:rPr>
              <a:t> </a:t>
            </a:r>
            <a:r>
              <a:rPr sz="2250" baseline="-9259" dirty="0">
                <a:latin typeface="Times New Roman"/>
                <a:cs typeface="Times New Roman"/>
              </a:rPr>
              <a:t>R</a:t>
            </a:r>
            <a:r>
              <a:rPr sz="2250" spc="-157" baseline="-9259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Symbol"/>
                <a:cs typeface="Symbol"/>
              </a:rPr>
              <a:t>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25" dirty="0">
                <a:latin typeface="Microsoft Sans Serif"/>
                <a:cs typeface="Microsoft Sans Serif"/>
              </a:rPr>
              <a:t>),</a:t>
            </a:r>
            <a:r>
              <a:rPr sz="1900" dirty="0">
                <a:latin typeface="Microsoft Sans Serif"/>
                <a:cs typeface="Microsoft Sans Serif"/>
              </a:rPr>
              <a:t> </a:t>
            </a:r>
            <a:r>
              <a:rPr sz="1900" spc="-50" dirty="0">
                <a:latin typeface="Symbol"/>
                <a:cs typeface="Symbol"/>
              </a:rPr>
              <a:t>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Microsoft Sans Serif"/>
                <a:cs typeface="Microsoft Sans Serif"/>
              </a:rPr>
              <a:t>(</a:t>
            </a:r>
            <a:r>
              <a:rPr sz="1900" spc="5" dirty="0">
                <a:latin typeface="Microsoft Sans Serif"/>
                <a:cs typeface="Microsoft Sans Serif"/>
              </a:rPr>
              <a:t> </a:t>
            </a:r>
            <a:r>
              <a:rPr sz="1900" spc="-30" dirty="0">
                <a:latin typeface="Microsoft Sans Serif"/>
                <a:cs typeface="Microsoft Sans Serif"/>
              </a:rPr>
              <a:t>)</a:t>
            </a:r>
            <a:r>
              <a:rPr sz="1900" spc="5" dirty="0">
                <a:latin typeface="Microsoft Sans Serif"/>
                <a:cs typeface="Microsoft Sans Serif"/>
              </a:rPr>
              <a:t> </a:t>
            </a:r>
            <a:r>
              <a:rPr sz="1900" spc="-30" dirty="0">
                <a:latin typeface="Times New Roman"/>
                <a:cs typeface="Times New Roman"/>
              </a:rPr>
              <a:t>t</a:t>
            </a:r>
            <a:r>
              <a:rPr sz="1900" spc="30" dirty="0">
                <a:latin typeface="Times New Roman"/>
                <a:cs typeface="Times New Roman"/>
              </a:rPr>
              <a:t> </a:t>
            </a:r>
            <a:r>
              <a:rPr sz="3000" spc="-44" baseline="-12500" dirty="0">
                <a:latin typeface="Times New Roman"/>
                <a:cs typeface="Times New Roman"/>
              </a:rPr>
              <a:t>r</a:t>
            </a:r>
            <a:r>
              <a:rPr sz="3000" spc="37" baseline="-12500" dirty="0">
                <a:latin typeface="Times New Roman"/>
                <a:cs typeface="Times New Roman"/>
              </a:rPr>
              <a:t> </a:t>
            </a:r>
            <a:r>
              <a:rPr sz="1900" spc="-45" dirty="0">
                <a:latin typeface="Times New Roman"/>
                <a:cs typeface="Times New Roman"/>
              </a:rPr>
              <a:t>an</a:t>
            </a:r>
            <a:r>
              <a:rPr sz="1900" spc="-50" dirty="0">
                <a:latin typeface="Times New Roman"/>
                <a:cs typeface="Times New Roman"/>
              </a:rPr>
              <a:t>d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50" dirty="0">
                <a:latin typeface="Times New Roman"/>
                <a:cs typeface="Times New Roman"/>
              </a:rPr>
              <a:t>v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70" dirty="0">
                <a:latin typeface="Times New Roman"/>
                <a:cs typeface="Times New Roman"/>
              </a:rPr>
              <a:t>w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Times New Roman"/>
                <a:cs typeface="Times New Roman"/>
              </a:rPr>
              <a:t>t</a:t>
            </a:r>
            <a:r>
              <a:rPr sz="1900" spc="40" dirty="0">
                <a:latin typeface="Times New Roman"/>
                <a:cs typeface="Times New Roman"/>
              </a:rPr>
              <a:t> </a:t>
            </a:r>
            <a:r>
              <a:rPr sz="3000" spc="-44" baseline="-12500" dirty="0">
                <a:latin typeface="Times New Roman"/>
                <a:cs typeface="Times New Roman"/>
              </a:rPr>
              <a:t>r</a:t>
            </a:r>
            <a:endParaRPr sz="3000" baseline="-12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0980" y="3281298"/>
            <a:ext cx="4578350" cy="1427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965835" algn="r">
              <a:lnSpc>
                <a:spcPct val="100000"/>
              </a:lnSpc>
              <a:spcBef>
                <a:spcPts val="105"/>
              </a:spcBef>
            </a:pPr>
            <a:r>
              <a:rPr sz="1700" spc="-40" dirty="0">
                <a:latin typeface="Times New Roman"/>
                <a:cs typeface="Times New Roman"/>
              </a:rPr>
              <a:t>c</a:t>
            </a:r>
            <a:r>
              <a:rPr sz="1700" spc="-60" dirty="0">
                <a:latin typeface="Times New Roman"/>
                <a:cs typeface="Times New Roman"/>
              </a:rPr>
              <a:t> </a:t>
            </a:r>
            <a:r>
              <a:rPr sz="1700" spc="-25" dirty="0">
                <a:latin typeface="Times New Roman"/>
                <a:cs typeface="Times New Roman"/>
              </a:rPr>
              <a:t>t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50" spc="-15" dirty="0">
                <a:latin typeface="Microsoft Sans Serif"/>
                <a:cs typeface="Microsoft Sans Serif"/>
              </a:rPr>
              <a:t>Math.,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5" dirty="0">
                <a:latin typeface="Microsoft Sans Serif"/>
                <a:cs typeface="Microsoft Sans Serif"/>
              </a:rPr>
              <a:t>Math.,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20" dirty="0">
                <a:latin typeface="Microsoft Sans Serif"/>
                <a:cs typeface="Microsoft Sans Serif"/>
              </a:rPr>
              <a:t>and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95" dirty="0">
                <a:latin typeface="Microsoft Sans Serif"/>
                <a:cs typeface="Microsoft Sans Serif"/>
              </a:rPr>
              <a:t>Math,….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5" dirty="0">
                <a:latin typeface="Microsoft Sans Serif"/>
                <a:cs typeface="Microsoft Sans Serif"/>
              </a:rPr>
              <a:t>are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20" dirty="0">
                <a:latin typeface="Microsoft Sans Serif"/>
                <a:cs typeface="Microsoft Sans Serif"/>
              </a:rPr>
              <a:t>in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15" dirty="0">
                <a:latin typeface="Microsoft Sans Serif"/>
                <a:cs typeface="Microsoft Sans Serif"/>
              </a:rPr>
              <a:t>the</a:t>
            </a:r>
            <a:r>
              <a:rPr sz="1750" spc="-5" dirty="0">
                <a:latin typeface="Microsoft Sans Serif"/>
                <a:cs typeface="Microsoft Sans Serif"/>
              </a:rPr>
              <a:t> </a:t>
            </a:r>
            <a:r>
              <a:rPr sz="1750" spc="-15" dirty="0">
                <a:latin typeface="Microsoft Sans Serif"/>
                <a:cs typeface="Microsoft Sans Serif"/>
              </a:rPr>
              <a:t>following:</a:t>
            </a:r>
            <a:endParaRPr sz="1750">
              <a:latin typeface="Microsoft Sans Serif"/>
              <a:cs typeface="Microsoft Sans Serif"/>
            </a:endParaRPr>
          </a:p>
          <a:p>
            <a:pPr marL="852169">
              <a:lnSpc>
                <a:spcPct val="100000"/>
              </a:lnSpc>
              <a:spcBef>
                <a:spcPts val="1290"/>
              </a:spcBef>
              <a:tabLst>
                <a:tab pos="1830705" algn="l"/>
              </a:tabLst>
            </a:pPr>
            <a:r>
              <a:rPr sz="2200" dirty="0">
                <a:latin typeface="Times New Roman"/>
                <a:cs typeface="Times New Roman"/>
              </a:rPr>
              <a:t>qc	</a:t>
            </a:r>
            <a:r>
              <a:rPr sz="2200" spc="-65" dirty="0">
                <a:latin typeface="Symbol"/>
                <a:cs typeface="Symbol"/>
              </a:rPr>
              <a:t></a:t>
            </a:r>
            <a:r>
              <a:rPr sz="2200" spc="-6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0604" y="4676013"/>
            <a:ext cx="41363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68575" algn="l"/>
              </a:tabLst>
            </a:pPr>
            <a:r>
              <a:rPr sz="2200" spc="-10" dirty="0">
                <a:latin typeface="Symbol"/>
                <a:cs typeface="Symbol"/>
              </a:rPr>
              <a:t></a:t>
            </a:r>
            <a:r>
              <a:rPr sz="2200" spc="-10" dirty="0">
                <a:latin typeface="Times New Roman"/>
                <a:cs typeface="Times New Roman"/>
              </a:rPr>
              <a:t>V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Symbol"/>
                <a:cs typeface="Symbol"/>
              </a:rPr>
              <a:t></a:t>
            </a:r>
            <a:r>
              <a:rPr sz="2200" spc="-10" dirty="0">
                <a:latin typeface="Microsoft Sans Serif"/>
                <a:cs typeface="Microsoft Sans Serif"/>
              </a:rPr>
              <a:t>(</a:t>
            </a:r>
            <a:r>
              <a:rPr sz="2200" spc="-10" dirty="0">
                <a:latin typeface="Times New Roman"/>
                <a:cs typeface="Times New Roman"/>
              </a:rPr>
              <a:t>Rc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90954" y="4844161"/>
            <a:ext cx="533400" cy="12700"/>
          </a:xfrm>
          <a:custGeom>
            <a:avLst/>
            <a:gdLst/>
            <a:ahLst/>
            <a:cxnLst/>
            <a:rect l="l" t="t" r="r" b="b"/>
            <a:pathLst>
              <a:path w="533400" h="12700">
                <a:moveTo>
                  <a:pt x="533400" y="0"/>
                </a:moveTo>
                <a:lnTo>
                  <a:pt x="0" y="0"/>
                </a:lnTo>
                <a:lnTo>
                  <a:pt x="0" y="12191"/>
                </a:lnTo>
                <a:lnTo>
                  <a:pt x="533400" y="12191"/>
                </a:lnTo>
                <a:lnTo>
                  <a:pt x="533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91970" y="4885182"/>
            <a:ext cx="26035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5" dirty="0">
                <a:latin typeface="Times New Roman"/>
                <a:cs typeface="Times New Roman"/>
              </a:rPr>
              <a:t>4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26666" y="5412435"/>
            <a:ext cx="169735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spc="-5" dirty="0">
                <a:latin typeface="Symbol"/>
                <a:cs typeface="Symbol"/>
              </a:rPr>
              <a:t></a:t>
            </a:r>
            <a:r>
              <a:rPr sz="1800" spc="-5" dirty="0">
                <a:latin typeface="Times New Roman"/>
                <a:cs typeface="Times New Roman"/>
              </a:rPr>
              <a:t>0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Microsoft Sans Serif"/>
                <a:cs typeface="Microsoft Sans Serif"/>
              </a:rPr>
              <a:t>(</a:t>
            </a:r>
            <a:r>
              <a:rPr sz="2100" spc="-5" dirty="0">
                <a:latin typeface="Times New Roman"/>
                <a:cs typeface="Times New Roman"/>
              </a:rPr>
              <a:t>Rc</a:t>
            </a:r>
            <a:r>
              <a:rPr sz="2100" spc="-8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</a:t>
            </a:r>
            <a:r>
              <a:rPr sz="2100" spc="-10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R</a:t>
            </a:r>
            <a:r>
              <a:rPr sz="2100" spc="-9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</a:t>
            </a:r>
            <a:r>
              <a:rPr sz="2150" spc="-95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Times New Roman"/>
                <a:cs typeface="Times New Roman"/>
              </a:rPr>
              <a:t>v</a:t>
            </a:r>
            <a:r>
              <a:rPr sz="2150" dirty="0">
                <a:latin typeface="Microsoft Sans Serif"/>
                <a:cs typeface="Microsoft Sans Serif"/>
              </a:rPr>
              <a:t>)</a:t>
            </a:r>
            <a:endParaRPr sz="215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98875" y="5037582"/>
            <a:ext cx="21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Times New Roman"/>
                <a:cs typeface="Times New Roman"/>
              </a:rPr>
              <a:t>2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0709" y="5751195"/>
            <a:ext cx="593725" cy="5632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8375" y="5826125"/>
            <a:ext cx="662939" cy="4749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9150" y="6301105"/>
            <a:ext cx="439443" cy="47433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2308" y="54356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(2)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762508" y="711454"/>
            <a:ext cx="5965825" cy="1038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Symbol"/>
                <a:cs typeface="Symbol"/>
              </a:rPr>
              <a:t></a:t>
            </a:r>
            <a:r>
              <a:rPr sz="2200" spc="-10" dirty="0">
                <a:latin typeface="Times New Roman"/>
                <a:cs typeface="Times New Roman"/>
              </a:rPr>
              <a:t>R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4500" baseline="-12037" dirty="0">
                <a:latin typeface="Times New Roman"/>
                <a:cs typeface="Times New Roman"/>
              </a:rPr>
              <a:t>r</a:t>
            </a:r>
            <a:endParaRPr sz="4500" baseline="-12037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2030"/>
              </a:spcBef>
            </a:pPr>
            <a:r>
              <a:rPr sz="1950" dirty="0">
                <a:latin typeface="Symbol"/>
                <a:cs typeface="Symbol"/>
              </a:rPr>
              <a:t>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spc="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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spc="5" dirty="0">
                <a:latin typeface="Times New Roman"/>
                <a:cs typeface="Times New Roman"/>
              </a:rPr>
              <a:t>v</a:t>
            </a:r>
            <a:r>
              <a:rPr sz="1950" spc="5" dirty="0">
                <a:latin typeface="Microsoft Sans Serif"/>
                <a:cs typeface="Microsoft Sans Serif"/>
              </a:rPr>
              <a:t>)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spc="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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</a:t>
            </a:r>
            <a:r>
              <a:rPr sz="1950" dirty="0">
                <a:latin typeface="Microsoft Sans Serif"/>
                <a:cs typeface="Microsoft Sans Serif"/>
              </a:rPr>
              <a:t>)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</a:t>
            </a:r>
            <a:r>
              <a:rPr sz="1950" spc="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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</a:t>
            </a:r>
            <a:r>
              <a:rPr sz="1950" dirty="0">
                <a:latin typeface="Microsoft Sans Serif"/>
                <a:cs typeface="Microsoft Sans Serif"/>
              </a:rPr>
              <a:t>)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spc="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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Symbol"/>
                <a:cs typeface="Symbol"/>
              </a:rPr>
              <a:t>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40" dirty="0">
                <a:latin typeface="Times New Roman"/>
                <a:cs typeface="Times New Roman"/>
              </a:rPr>
              <a:t> </a:t>
            </a:r>
            <a:r>
              <a:rPr sz="1950" spc="5" dirty="0">
                <a:latin typeface="Times New Roman"/>
                <a:cs typeface="Times New Roman"/>
              </a:rPr>
              <a:t>v</a:t>
            </a:r>
            <a:r>
              <a:rPr sz="1950" spc="5" dirty="0">
                <a:latin typeface="Microsoft Sans Serif"/>
                <a:cs typeface="Microsoft Sans Serif"/>
              </a:rPr>
              <a:t>)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Symbol"/>
                <a:cs typeface="Symbol"/>
              </a:rPr>
              <a:t>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6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Symbol"/>
                <a:cs typeface="Symbol"/>
              </a:rPr>
              <a:t>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dirty="0">
                <a:latin typeface="Microsoft Sans Serif"/>
                <a:cs typeface="Microsoft Sans Serif"/>
              </a:rPr>
              <a:t>)</a:t>
            </a:r>
            <a:endParaRPr sz="19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7753" y="2572639"/>
            <a:ext cx="5765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Microsoft Sans Serif"/>
                <a:cs typeface="Microsoft Sans Serif"/>
              </a:rPr>
              <a:t>(</a:t>
            </a:r>
            <a:r>
              <a:rPr sz="850" dirty="0">
                <a:latin typeface="Times New Roman"/>
                <a:cs typeface="Times New Roman"/>
              </a:rPr>
              <a:t>R </a:t>
            </a:r>
            <a:r>
              <a:rPr sz="850" dirty="0">
                <a:latin typeface="Symbol"/>
                <a:cs typeface="Symbol"/>
              </a:rPr>
              <a:t></a:t>
            </a:r>
            <a:r>
              <a:rPr sz="850" spc="-30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</a:t>
            </a:r>
            <a:r>
              <a:rPr sz="850" dirty="0">
                <a:latin typeface="Microsoft Sans Serif"/>
                <a:cs typeface="Microsoft Sans Serif"/>
              </a:rPr>
              <a:t>)</a:t>
            </a:r>
            <a:r>
              <a:rPr sz="850" dirty="0">
                <a:latin typeface="Times New Roman"/>
                <a:cs typeface="Times New Roman"/>
              </a:rPr>
              <a:t>v</a:t>
            </a:r>
            <a:r>
              <a:rPr sz="850" spc="-1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Times New Roman"/>
                <a:cs typeface="Times New Roman"/>
              </a:rPr>
              <a:t>R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32226" y="2485771"/>
            <a:ext cx="2317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i </a:t>
            </a:r>
            <a:r>
              <a:rPr sz="1275" baseline="-9803" dirty="0">
                <a:latin typeface="Symbol"/>
                <a:cs typeface="Symbol"/>
              </a:rPr>
              <a:t></a:t>
            </a:r>
            <a:endParaRPr sz="1275" baseline="-9803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86735" y="2450719"/>
            <a:ext cx="425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220" dirty="0">
                <a:latin typeface="Times New Roman"/>
                <a:cs typeface="Times New Roman"/>
              </a:rPr>
              <a:t> </a:t>
            </a:r>
            <a:r>
              <a:rPr sz="1350" baseline="24691" dirty="0">
                <a:latin typeface="Times New Roman"/>
                <a:cs typeface="Times New Roman"/>
              </a:rPr>
              <a:t>v  </a:t>
            </a:r>
            <a:r>
              <a:rPr sz="1350" spc="-89" baseline="24691" dirty="0">
                <a:latin typeface="Times New Roman"/>
                <a:cs typeface="Times New Roman"/>
              </a:rPr>
              <a:t> </a:t>
            </a:r>
            <a:r>
              <a:rPr sz="1000" spc="-85" dirty="0">
                <a:latin typeface="Times New Roman"/>
                <a:cs typeface="Times New Roman"/>
              </a:rPr>
              <a:t>j</a:t>
            </a:r>
            <a:r>
              <a:rPr sz="1000" spc="-5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</a:t>
            </a:r>
            <a:r>
              <a:rPr sz="900" dirty="0">
                <a:latin typeface="Times New Roman"/>
                <a:cs typeface="Times New Roman"/>
              </a:rPr>
              <a:t>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69842" y="2307463"/>
            <a:ext cx="325818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624330" algn="l"/>
              </a:tabLst>
            </a:pPr>
            <a:r>
              <a:rPr sz="2100" baseline="-17857" dirty="0">
                <a:latin typeface="Times New Roman"/>
                <a:cs typeface="Times New Roman"/>
              </a:rPr>
              <a:t>r </a:t>
            </a:r>
            <a:r>
              <a:rPr sz="2100" spc="-240" baseline="-17857" dirty="0">
                <a:latin typeface="Times New Roman"/>
                <a:cs typeface="Times New Roman"/>
              </a:rPr>
              <a:t> </a:t>
            </a:r>
            <a:r>
              <a:rPr sz="3150" spc="-15" baseline="-9259" dirty="0">
                <a:latin typeface="Microsoft Sans Serif"/>
                <a:cs typeface="Microsoft Sans Serif"/>
              </a:rPr>
              <a:t>)</a:t>
            </a:r>
            <a:r>
              <a:rPr sz="3150" spc="-254" baseline="-9259" dirty="0">
                <a:latin typeface="Microsoft Sans Serif"/>
                <a:cs typeface="Microsoft Sans Serif"/>
              </a:rPr>
              <a:t> </a:t>
            </a:r>
            <a:r>
              <a:rPr sz="3150" spc="-150" baseline="-7936" dirty="0">
                <a:latin typeface="Times New Roman"/>
                <a:cs typeface="Times New Roman"/>
              </a:rPr>
              <a:t>j </a:t>
            </a:r>
            <a:r>
              <a:rPr sz="3150" spc="-300" baseline="-7936" dirty="0">
                <a:latin typeface="Symbol"/>
                <a:cs typeface="Symbol"/>
              </a:rPr>
              <a:t></a:t>
            </a:r>
            <a:r>
              <a:rPr sz="3150" spc="-135" baseline="-7936" dirty="0">
                <a:latin typeface="Times New Roman"/>
                <a:cs typeface="Times New Roman"/>
              </a:rPr>
              <a:t> </a:t>
            </a:r>
            <a:r>
              <a:rPr sz="3150" spc="-367" baseline="-7936" dirty="0">
                <a:latin typeface="Times New Roman"/>
                <a:cs typeface="Times New Roman"/>
              </a:rPr>
              <a:t>R</a:t>
            </a:r>
            <a:r>
              <a:rPr sz="3150" spc="-419" baseline="-7936" dirty="0">
                <a:latin typeface="Times New Roman"/>
                <a:cs typeface="Times New Roman"/>
              </a:rPr>
              <a:t> </a:t>
            </a:r>
            <a:r>
              <a:rPr sz="2700" baseline="-10802" dirty="0">
                <a:latin typeface="Times New Roman"/>
                <a:cs typeface="Times New Roman"/>
              </a:rPr>
              <a:t>i</a:t>
            </a:r>
            <a:r>
              <a:rPr sz="2700" spc="67" baseline="-10802" dirty="0">
                <a:latin typeface="Times New Roman"/>
                <a:cs typeface="Times New Roman"/>
              </a:rPr>
              <a:t> </a:t>
            </a:r>
            <a:r>
              <a:rPr sz="2200" spc="-250" dirty="0">
                <a:latin typeface="Symbol"/>
                <a:cs typeface="Symbol"/>
              </a:rPr>
              <a:t></a:t>
            </a:r>
            <a:r>
              <a:rPr sz="2200" spc="-145" dirty="0">
                <a:latin typeface="Times New Roman"/>
                <a:cs typeface="Times New Roman"/>
              </a:rPr>
              <a:t>t</a:t>
            </a:r>
            <a:r>
              <a:rPr sz="2200" spc="-120" dirty="0">
                <a:latin typeface="Times New Roman"/>
                <a:cs typeface="Times New Roman"/>
              </a:rPr>
              <a:t> </a:t>
            </a:r>
            <a:r>
              <a:rPr sz="3525" spc="-270" baseline="-11820" dirty="0">
                <a:latin typeface="Times New Roman"/>
                <a:cs typeface="Times New Roman"/>
              </a:rPr>
              <a:t>r</a:t>
            </a:r>
            <a:r>
              <a:rPr sz="3525" spc="-44" baseline="-1182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v  </a:t>
            </a:r>
            <a:r>
              <a:rPr sz="3525" baseline="-11820" dirty="0">
                <a:latin typeface="Times New Roman"/>
                <a:cs typeface="Times New Roman"/>
              </a:rPr>
              <a:t>j	</a:t>
            </a:r>
            <a:r>
              <a:rPr sz="2200" spc="-165" dirty="0">
                <a:latin typeface="Symbol"/>
                <a:cs typeface="Symbol"/>
              </a:rPr>
              <a:t></a:t>
            </a:r>
            <a:r>
              <a:rPr sz="2200" spc="-95" dirty="0">
                <a:latin typeface="Times New Roman"/>
                <a:cs typeface="Times New Roman"/>
              </a:rPr>
              <a:t>i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95" dirty="0">
                <a:latin typeface="Times New Roman"/>
                <a:cs typeface="Times New Roman"/>
              </a:rPr>
              <a:t>j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190" dirty="0">
                <a:latin typeface="Symbol"/>
                <a:cs typeface="Symbol"/>
              </a:rPr>
              <a:t>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2200" spc="-135" dirty="0">
                <a:latin typeface="Times New Roman"/>
                <a:cs typeface="Times New Roman"/>
              </a:rPr>
              <a:t>a</a:t>
            </a:r>
            <a:r>
              <a:rPr sz="2200" spc="-110" dirty="0">
                <a:latin typeface="Microsoft Sans Serif"/>
                <a:cs typeface="Microsoft Sans Serif"/>
              </a:rPr>
              <a:t>(</a:t>
            </a:r>
            <a:r>
              <a:rPr sz="2200" spc="-225" dirty="0">
                <a:latin typeface="Times New Roman"/>
                <a:cs typeface="Times New Roman"/>
              </a:rPr>
              <a:t>R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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240" dirty="0">
                <a:latin typeface="Symbol"/>
                <a:cs typeface="Symbol"/>
              </a:rPr>
              <a:t></a:t>
            </a:r>
            <a:r>
              <a:rPr sz="2200" spc="-95" dirty="0">
                <a:latin typeface="Times New Roman"/>
                <a:cs typeface="Times New Roman"/>
              </a:rPr>
              <a:t>t</a:t>
            </a:r>
            <a:r>
              <a:rPr sz="2200" spc="-85" dirty="0">
                <a:latin typeface="Times New Roman"/>
                <a:cs typeface="Times New Roman"/>
              </a:rPr>
              <a:t> </a:t>
            </a:r>
            <a:r>
              <a:rPr sz="3525" spc="-179" baseline="-11820" dirty="0">
                <a:latin typeface="Times New Roman"/>
                <a:cs typeface="Times New Roman"/>
              </a:rPr>
              <a:t>r</a:t>
            </a:r>
            <a:r>
              <a:rPr sz="3525" spc="-172" baseline="-11820" dirty="0">
                <a:latin typeface="Times New Roman"/>
                <a:cs typeface="Times New Roman"/>
              </a:rPr>
              <a:t> </a:t>
            </a:r>
            <a:r>
              <a:rPr sz="2200" spc="-12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9604" y="1812163"/>
            <a:ext cx="2501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u="sng" spc="1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68189" y="1732914"/>
            <a:ext cx="5422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u="sng" spc="-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200" spc="-345" dirty="0">
                <a:latin typeface="Times New Roman"/>
                <a:cs typeface="Times New Roman"/>
              </a:rPr>
              <a:t> </a:t>
            </a:r>
            <a:r>
              <a:rPr sz="2700" baseline="-20061" dirty="0">
                <a:latin typeface="Times New Roman"/>
                <a:cs typeface="Times New Roman"/>
              </a:rPr>
              <a:t>r</a:t>
            </a:r>
            <a:r>
              <a:rPr sz="2700" spc="7" baseline="-20061" dirty="0">
                <a:latin typeface="Times New Roman"/>
                <a:cs typeface="Times New Roman"/>
              </a:rPr>
              <a:t> </a:t>
            </a:r>
            <a:r>
              <a:rPr sz="3225" spc="-7" baseline="-16795" dirty="0">
                <a:latin typeface="Microsoft Sans Serif"/>
                <a:cs typeface="Microsoft Sans Serif"/>
              </a:rPr>
              <a:t>ˆ</a:t>
            </a:r>
            <a:endParaRPr sz="3225" baseline="-16795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13661" y="2792095"/>
            <a:ext cx="31997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latin typeface="Microsoft Sans Serif"/>
                <a:cs typeface="Microsoft Sans Serif"/>
              </a:rPr>
              <a:t>(</a:t>
            </a:r>
            <a:r>
              <a:rPr sz="2100" spc="-5" dirty="0">
                <a:latin typeface="Times New Roman"/>
                <a:cs typeface="Times New Roman"/>
              </a:rPr>
              <a:t>v</a:t>
            </a:r>
            <a:r>
              <a:rPr sz="2100" spc="5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</a:t>
            </a:r>
            <a:r>
              <a:rPr sz="210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Symbol"/>
                <a:cs typeface="Symbol"/>
              </a:rPr>
              <a:t></a:t>
            </a:r>
            <a:r>
              <a:rPr sz="2100" spc="-5" dirty="0">
                <a:latin typeface="Microsoft Sans Serif"/>
                <a:cs typeface="Microsoft Sans Serif"/>
              </a:rPr>
              <a:t>)</a:t>
            </a:r>
            <a:r>
              <a:rPr sz="2100" spc="-5" dirty="0">
                <a:latin typeface="Times New Roman"/>
                <a:cs typeface="Times New Roman"/>
              </a:rPr>
              <a:t>R</a:t>
            </a:r>
            <a:r>
              <a:rPr sz="2100" spc="5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spc="5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Microsoft Sans Serif"/>
                <a:cs typeface="Microsoft Sans Serif"/>
              </a:rPr>
              <a:t>(</a:t>
            </a:r>
            <a:r>
              <a:rPr sz="2100" spc="-5" dirty="0">
                <a:latin typeface="Times New Roman"/>
                <a:cs typeface="Times New Roman"/>
              </a:rPr>
              <a:t>v</a:t>
            </a:r>
            <a:r>
              <a:rPr sz="2100" spc="4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</a:t>
            </a:r>
            <a:r>
              <a:rPr sz="2100" spc="-1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</a:t>
            </a:r>
            <a:r>
              <a:rPr sz="2100" dirty="0">
                <a:latin typeface="Microsoft Sans Serif"/>
                <a:cs typeface="Microsoft Sans Serif"/>
              </a:rPr>
              <a:t>)</a:t>
            </a:r>
            <a:r>
              <a:rPr sz="2100" dirty="0">
                <a:latin typeface="Times New Roman"/>
                <a:cs typeface="Times New Roman"/>
              </a:rPr>
              <a:t>r</a:t>
            </a:r>
            <a:r>
              <a:rPr sz="2100" spc="5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</a:t>
            </a:r>
            <a:r>
              <a:rPr sz="2100" spc="5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Microsoft Sans Serif"/>
                <a:cs typeface="Microsoft Sans Serif"/>
              </a:rPr>
              <a:t>(</a:t>
            </a:r>
            <a:r>
              <a:rPr sz="2100" spc="-5" dirty="0">
                <a:latin typeface="Times New Roman"/>
                <a:cs typeface="Times New Roman"/>
              </a:rPr>
              <a:t>v</a:t>
            </a:r>
            <a:r>
              <a:rPr sz="2100" spc="6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</a:t>
            </a:r>
            <a:r>
              <a:rPr sz="2100" spc="-15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Symbol"/>
                <a:cs typeface="Symbol"/>
              </a:rPr>
              <a:t></a:t>
            </a:r>
            <a:r>
              <a:rPr sz="2100" spc="-10" dirty="0">
                <a:latin typeface="Microsoft Sans Serif"/>
                <a:cs typeface="Microsoft Sans Serif"/>
              </a:rPr>
              <a:t>)</a:t>
            </a:r>
            <a:r>
              <a:rPr sz="2100" spc="-10" dirty="0">
                <a:latin typeface="Times New Roman"/>
                <a:cs typeface="Times New Roman"/>
              </a:rPr>
              <a:t>w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02863" y="3114324"/>
            <a:ext cx="1267460" cy="55753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347345">
              <a:lnSpc>
                <a:spcPct val="100000"/>
              </a:lnSpc>
              <a:spcBef>
                <a:spcPts val="245"/>
              </a:spcBef>
              <a:tabLst>
                <a:tab pos="1136015" algn="l"/>
              </a:tabLst>
            </a:pPr>
            <a:r>
              <a:rPr sz="2200" spc="-5" dirty="0">
                <a:latin typeface="Microsoft Sans Serif"/>
                <a:cs typeface="Microsoft Sans Serif"/>
              </a:rPr>
              <a:t>ˆ	ˆ</a:t>
            </a:r>
            <a:endParaRPr sz="22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spcBef>
                <a:spcPts val="80"/>
              </a:spcBef>
            </a:pPr>
            <a:r>
              <a:rPr sz="1100" dirty="0">
                <a:latin typeface="Symbol"/>
                <a:cs typeface="Symbol"/>
              </a:rPr>
              <a:t></a:t>
            </a:r>
            <a:r>
              <a:rPr sz="1100" spc="-10" dirty="0">
                <a:latin typeface="Times New Roman"/>
                <a:cs typeface="Times New Roman"/>
              </a:rPr>
              <a:t> v</a:t>
            </a:r>
            <a:r>
              <a:rPr sz="1575" spc="-15" baseline="-13227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Symbol"/>
                <a:cs typeface="Symbol"/>
              </a:rPr>
              <a:t></a:t>
            </a:r>
            <a:r>
              <a:rPr sz="1575" spc="-15" baseline="-13227" dirty="0">
                <a:latin typeface="Times New Roman"/>
                <a:cs typeface="Times New Roman"/>
              </a:rPr>
              <a:t>i</a:t>
            </a:r>
            <a:r>
              <a:rPr sz="1575" spc="-7" baseline="-13227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r</a:t>
            </a:r>
            <a:r>
              <a:rPr sz="1575" spc="-7" baseline="-13227" dirty="0">
                <a:latin typeface="Times New Roman"/>
                <a:cs typeface="Times New Roman"/>
              </a:rPr>
              <a:t>j</a:t>
            </a:r>
            <a:r>
              <a:rPr sz="1100" spc="-5" dirty="0">
                <a:latin typeface="Times New Roman"/>
                <a:cs typeface="Times New Roman"/>
              </a:rPr>
              <a:t>z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v</a:t>
            </a:r>
            <a:r>
              <a:rPr sz="1575" spc="-15" baseline="-13227" dirty="0">
                <a:latin typeface="Times New Roman"/>
                <a:cs typeface="Times New Roman"/>
              </a:rPr>
              <a:t>i</a:t>
            </a:r>
            <a:r>
              <a:rPr sz="1100" spc="-10" dirty="0">
                <a:latin typeface="Symbol"/>
                <a:cs typeface="Symbol"/>
              </a:rPr>
              <a:t></a:t>
            </a:r>
            <a:r>
              <a:rPr sz="1575" spc="-15" baseline="-13227" dirty="0">
                <a:latin typeface="Times New Roman"/>
                <a:cs typeface="Times New Roman"/>
              </a:rPr>
              <a:t>ij</a:t>
            </a:r>
            <a:endParaRPr sz="1575" baseline="-13227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9828" y="2839339"/>
            <a:ext cx="5397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latin typeface="Times New Roman"/>
                <a:cs typeface="Times New Roman"/>
              </a:rPr>
              <a:t>a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78804" y="2845435"/>
            <a:ext cx="101600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0" dirty="0">
                <a:latin typeface="Symbol"/>
                <a:cs typeface="Symbol"/>
              </a:rPr>
              <a:t></a:t>
            </a:r>
            <a:r>
              <a:rPr sz="450" spc="5" dirty="0">
                <a:latin typeface="Times New Roman"/>
                <a:cs typeface="Times New Roman"/>
              </a:rPr>
              <a:t> </a:t>
            </a:r>
            <a:r>
              <a:rPr sz="450" dirty="0">
                <a:latin typeface="Times New Roman"/>
                <a:cs typeface="Times New Roman"/>
              </a:rPr>
              <a:t>v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71445" y="3420236"/>
            <a:ext cx="70040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0360" algn="l"/>
              </a:tabLst>
            </a:pPr>
            <a:r>
              <a:rPr sz="1550" spc="-5" dirty="0">
                <a:latin typeface="Microsoft Sans Serif"/>
                <a:cs typeface="Microsoft Sans Serif"/>
              </a:rPr>
              <a:t>(</a:t>
            </a:r>
            <a:r>
              <a:rPr sz="1550" spc="-5" dirty="0">
                <a:latin typeface="Times New Roman"/>
                <a:cs typeface="Times New Roman"/>
              </a:rPr>
              <a:t>v	</a:t>
            </a:r>
            <a:r>
              <a:rPr sz="1450" dirty="0">
                <a:latin typeface="Symbol"/>
                <a:cs typeface="Symbol"/>
              </a:rPr>
              <a:t></a:t>
            </a:r>
            <a:r>
              <a:rPr sz="1450" spc="-70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Symbol"/>
                <a:cs typeface="Symbol"/>
              </a:rPr>
              <a:t></a:t>
            </a:r>
            <a:r>
              <a:rPr sz="1450" spc="-5" dirty="0">
                <a:latin typeface="Microsoft Sans Serif"/>
                <a:cs typeface="Microsoft Sans Serif"/>
              </a:rPr>
              <a:t>)</a:t>
            </a:r>
            <a:r>
              <a:rPr sz="1450" spc="-5" dirty="0">
                <a:latin typeface="Times New Roman"/>
                <a:cs typeface="Times New Roman"/>
              </a:rPr>
              <a:t>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8389" y="3432429"/>
            <a:ext cx="36195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j</a:t>
            </a:r>
            <a:r>
              <a:rPr sz="1450" spc="-4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</a:t>
            </a:r>
            <a:r>
              <a:rPr sz="1450" spc="-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v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67126" y="3955161"/>
            <a:ext cx="1130935" cy="556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02665" algn="l"/>
              </a:tabLst>
            </a:pPr>
            <a:r>
              <a:rPr sz="1200" spc="-10" dirty="0">
                <a:latin typeface="Microsoft Sans Serif"/>
                <a:cs typeface="Microsoft Sans Serif"/>
              </a:rPr>
              <a:t>(</a:t>
            </a:r>
            <a:r>
              <a:rPr sz="1200" spc="-30" dirty="0">
                <a:latin typeface="Times New Roman"/>
                <a:cs typeface="Times New Roman"/>
              </a:rPr>
              <a:t>v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Symbol"/>
                <a:cs typeface="Symbol"/>
              </a:rPr>
              <a:t>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Symbol"/>
                <a:cs typeface="Symbol"/>
              </a:rPr>
              <a:t></a:t>
            </a:r>
            <a:r>
              <a:rPr sz="1200" spc="-10" dirty="0">
                <a:latin typeface="Microsoft Sans Serif"/>
                <a:cs typeface="Microsoft Sans Serif"/>
              </a:rPr>
              <a:t>)</a:t>
            </a:r>
            <a:r>
              <a:rPr sz="1200" spc="-45" dirty="0">
                <a:latin typeface="Times New Roman"/>
                <a:cs typeface="Times New Roman"/>
              </a:rPr>
              <a:t>w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Symbol"/>
                <a:cs typeface="Symbol"/>
              </a:rPr>
              <a:t>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v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Symbol"/>
                <a:cs typeface="Symbol"/>
              </a:rPr>
              <a:t>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50" spc="-5" dirty="0">
                <a:latin typeface="Times New Roman"/>
                <a:cs typeface="Times New Roman"/>
              </a:rPr>
              <a:t>w</a:t>
            </a:r>
            <a:endParaRPr sz="1250">
              <a:latin typeface="Times New Roman"/>
              <a:cs typeface="Times New Roman"/>
            </a:endParaRPr>
          </a:p>
          <a:p>
            <a:pPr marL="723900">
              <a:lnSpc>
                <a:spcPct val="100000"/>
              </a:lnSpc>
              <a:spcBef>
                <a:spcPts val="1005"/>
              </a:spcBef>
              <a:tabLst>
                <a:tab pos="926465" algn="l"/>
              </a:tabLst>
            </a:pPr>
            <a:r>
              <a:rPr sz="1400" dirty="0">
                <a:latin typeface="Times New Roman"/>
                <a:cs typeface="Times New Roman"/>
              </a:rPr>
              <a:t>i	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6348" y="3848210"/>
            <a:ext cx="784860" cy="66357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965"/>
              </a:spcBef>
              <a:tabLst>
                <a:tab pos="421005" algn="l"/>
              </a:tabLst>
            </a:pPr>
            <a:r>
              <a:rPr sz="1875" spc="-7" baseline="2222" dirty="0">
                <a:latin typeface="Microsoft Sans Serif"/>
                <a:cs typeface="Microsoft Sans Serif"/>
              </a:rPr>
              <a:t>(</a:t>
            </a:r>
            <a:r>
              <a:rPr sz="1875" spc="-7" baseline="2222" dirty="0">
                <a:latin typeface="Times New Roman"/>
                <a:cs typeface="Times New Roman"/>
              </a:rPr>
              <a:t>t	</a:t>
            </a:r>
            <a:r>
              <a:rPr sz="1100" dirty="0">
                <a:latin typeface="Microsoft Sans Serif"/>
                <a:cs typeface="Microsoft Sans Serif"/>
              </a:rPr>
              <a:t>)</a:t>
            </a:r>
            <a:r>
              <a:rPr sz="1100" spc="-20" dirty="0">
                <a:latin typeface="Microsoft Sans Serif"/>
                <a:cs typeface="Microsoft Sans Serif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j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  <a:tabLst>
                <a:tab pos="318770" algn="l"/>
              </a:tabLst>
            </a:pPr>
            <a:r>
              <a:rPr sz="1400" spc="-100" dirty="0">
                <a:latin typeface="Times New Roman"/>
                <a:cs typeface="Times New Roman"/>
              </a:rPr>
              <a:t>j	</a:t>
            </a:r>
            <a:r>
              <a:rPr sz="1400" dirty="0">
                <a:latin typeface="Times New Roman"/>
                <a:cs typeface="Times New Roman"/>
              </a:rPr>
              <a:t>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11089" y="3610737"/>
            <a:ext cx="74803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300" spc="-284" baseline="-16414" dirty="0">
                <a:latin typeface="Symbol"/>
                <a:cs typeface="Symbol"/>
              </a:rPr>
              <a:t></a:t>
            </a:r>
            <a:r>
              <a:rPr sz="3300" spc="-465" baseline="-16414" dirty="0">
                <a:latin typeface="Times New Roman"/>
                <a:cs typeface="Times New Roman"/>
              </a:rPr>
              <a:t>w</a:t>
            </a:r>
            <a:r>
              <a:rPr sz="3300" spc="-142" baseline="-16414" dirty="0">
                <a:latin typeface="Times New Roman"/>
                <a:cs typeface="Times New Roman"/>
              </a:rPr>
              <a:t> </a:t>
            </a:r>
            <a:r>
              <a:rPr sz="3525" spc="-187" baseline="-27186" dirty="0">
                <a:latin typeface="Times New Roman"/>
                <a:cs typeface="Times New Roman"/>
              </a:rPr>
              <a:t>j</a:t>
            </a:r>
            <a:r>
              <a:rPr sz="3525" spc="-89" baseline="-27186" dirty="0">
                <a:latin typeface="Times New Roman"/>
                <a:cs typeface="Times New Roman"/>
              </a:rPr>
              <a:t> </a:t>
            </a:r>
            <a:r>
              <a:rPr sz="2200" u="sng" spc="-7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48096" y="3903345"/>
            <a:ext cx="990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75" dirty="0">
                <a:latin typeface="Times New Roman"/>
                <a:cs typeface="Times New Roman"/>
              </a:rPr>
              <a:t>i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58333" y="4113657"/>
            <a:ext cx="7346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120" dirty="0">
                <a:latin typeface="Symbol"/>
                <a:cs typeface="Symbol"/>
              </a:rPr>
              <a:t></a:t>
            </a:r>
            <a:r>
              <a:rPr sz="2200" spc="-80" dirty="0">
                <a:latin typeface="Times New Roman"/>
                <a:cs typeface="Times New Roman"/>
              </a:rPr>
              <a:t>t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3525" spc="-135" baseline="-11820" dirty="0">
                <a:latin typeface="Times New Roman"/>
                <a:cs typeface="Times New Roman"/>
              </a:rPr>
              <a:t>r</a:t>
            </a:r>
            <a:r>
              <a:rPr sz="3525" baseline="-11820" dirty="0">
                <a:latin typeface="Times New Roman"/>
                <a:cs typeface="Times New Roman"/>
              </a:rPr>
              <a:t> </a:t>
            </a:r>
            <a:r>
              <a:rPr sz="3525" spc="-284" baseline="-11820" dirty="0">
                <a:latin typeface="Times New Roman"/>
                <a:cs typeface="Times New Roman"/>
              </a:rPr>
              <a:t> </a:t>
            </a:r>
            <a:r>
              <a:rPr sz="2200" spc="-120" dirty="0">
                <a:latin typeface="Symbol"/>
                <a:cs typeface="Symbol"/>
              </a:rPr>
              <a:t></a:t>
            </a:r>
            <a:r>
              <a:rPr sz="2200" spc="-80" dirty="0">
                <a:latin typeface="Times New Roman"/>
                <a:cs typeface="Times New Roman"/>
              </a:rPr>
              <a:t>i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36996" y="4086733"/>
            <a:ext cx="431800" cy="12700"/>
          </a:xfrm>
          <a:custGeom>
            <a:avLst/>
            <a:gdLst/>
            <a:ahLst/>
            <a:cxnLst/>
            <a:rect l="l" t="t" r="r" b="b"/>
            <a:pathLst>
              <a:path w="431800" h="12700">
                <a:moveTo>
                  <a:pt x="431596" y="0"/>
                </a:moveTo>
                <a:lnTo>
                  <a:pt x="0" y="0"/>
                </a:lnTo>
                <a:lnTo>
                  <a:pt x="0" y="12192"/>
                </a:lnTo>
                <a:lnTo>
                  <a:pt x="431596" y="12192"/>
                </a:lnTo>
                <a:lnTo>
                  <a:pt x="4315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22319" y="4584954"/>
            <a:ext cx="1187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04080" y="4543806"/>
            <a:ext cx="4019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275" dirty="0">
                <a:latin typeface="Symbol"/>
                <a:cs typeface="Symbol"/>
              </a:rPr>
              <a:t></a:t>
            </a:r>
            <a:r>
              <a:rPr sz="2200" spc="-275" dirty="0">
                <a:latin typeface="Times New Roman"/>
                <a:cs typeface="Times New Roman"/>
              </a:rPr>
              <a:t>v</a:t>
            </a:r>
            <a:r>
              <a:rPr sz="2200" spc="-130" dirty="0">
                <a:latin typeface="Times New Roman"/>
                <a:cs typeface="Times New Roman"/>
              </a:rPr>
              <a:t> </a:t>
            </a:r>
            <a:r>
              <a:rPr sz="3525" spc="-240" baseline="-11820" dirty="0">
                <a:latin typeface="Times New Roman"/>
                <a:cs typeface="Times New Roman"/>
              </a:rPr>
              <a:t>j</a:t>
            </a:r>
            <a:endParaRPr sz="3525" baseline="-1182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88789" y="4451985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95161" y="4584954"/>
            <a:ext cx="60706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165">
              <a:lnSpc>
                <a:spcPts val="2520"/>
              </a:lnSpc>
              <a:spcBef>
                <a:spcPts val="95"/>
              </a:spcBef>
            </a:pPr>
            <a:r>
              <a:rPr sz="2200" spc="-150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38100">
              <a:lnSpc>
                <a:spcPts val="1019"/>
              </a:lnSpc>
            </a:pP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</a:t>
            </a:r>
            <a:r>
              <a:rPr sz="950" spc="-5" dirty="0">
                <a:latin typeface="Times New Roman"/>
                <a:cs typeface="Times New Roman"/>
              </a:rPr>
              <a:t>a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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</a:t>
            </a:r>
            <a:r>
              <a:rPr sz="950" spc="-5" dirty="0">
                <a:latin typeface="Times New Roman"/>
                <a:cs typeface="Times New Roman"/>
              </a:rPr>
              <a:t>t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1350" baseline="-12345" dirty="0">
                <a:latin typeface="Times New Roman"/>
                <a:cs typeface="Times New Roman"/>
              </a:rPr>
              <a:t>r</a:t>
            </a:r>
            <a:endParaRPr sz="1350" baseline="-1234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77689" y="4517898"/>
            <a:ext cx="31623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1300" spc="315" dirty="0">
                <a:latin typeface="Times New Roman"/>
                <a:cs typeface="Times New Roman"/>
              </a:rPr>
              <a:t> </a:t>
            </a:r>
            <a:r>
              <a:rPr sz="3525" baseline="-9456" dirty="0">
                <a:latin typeface="Microsoft Sans Serif"/>
                <a:cs typeface="Microsoft Sans Serif"/>
              </a:rPr>
              <a:t>ˆ</a:t>
            </a:r>
            <a:endParaRPr sz="3525" baseline="-9456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49089" y="4672329"/>
            <a:ext cx="228600" cy="12700"/>
          </a:xfrm>
          <a:custGeom>
            <a:avLst/>
            <a:gdLst/>
            <a:ahLst/>
            <a:cxnLst/>
            <a:rect l="l" t="t" r="r" b="b"/>
            <a:pathLst>
              <a:path w="228600" h="12700">
                <a:moveTo>
                  <a:pt x="228600" y="0"/>
                </a:moveTo>
                <a:lnTo>
                  <a:pt x="0" y="0"/>
                </a:lnTo>
                <a:lnTo>
                  <a:pt x="0" y="12192"/>
                </a:lnTo>
                <a:lnTo>
                  <a:pt x="228600" y="1219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146045" y="4935474"/>
            <a:ext cx="89916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Symbol"/>
                <a:cs typeface="Symbol"/>
              </a:rPr>
              <a:t>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</a:t>
            </a:r>
            <a:r>
              <a:rPr sz="750" dirty="0">
                <a:latin typeface="Times New Roman"/>
                <a:cs typeface="Times New Roman"/>
              </a:rPr>
              <a:t> v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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</a:t>
            </a:r>
            <a:r>
              <a:rPr sz="1050" baseline="-11904" dirty="0">
                <a:latin typeface="Times New Roman"/>
                <a:cs typeface="Times New Roman"/>
              </a:rPr>
              <a:t>i</a:t>
            </a:r>
            <a:r>
              <a:rPr sz="1050" spc="-7" baseline="-11904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v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1050" spc="-7" baseline="-11904" dirty="0">
                <a:latin typeface="Times New Roman"/>
                <a:cs typeface="Times New Roman"/>
              </a:rPr>
              <a:t>j</a:t>
            </a:r>
            <a:r>
              <a:rPr sz="1050" spc="15" baseline="-11904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(</a:t>
            </a:r>
            <a:r>
              <a:rPr sz="750" dirty="0">
                <a:latin typeface="Times New Roman"/>
                <a:cs typeface="Times New Roman"/>
              </a:rPr>
              <a:t>t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1050" spc="-7" baseline="-11904" dirty="0">
                <a:latin typeface="Times New Roman"/>
                <a:cs typeface="Times New Roman"/>
              </a:rPr>
              <a:t>r</a:t>
            </a:r>
            <a:r>
              <a:rPr sz="1050" spc="7" baseline="-11904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Microsoft Sans Serif"/>
                <a:cs typeface="Microsoft Sans Serif"/>
              </a:rPr>
              <a:t>)</a:t>
            </a:r>
            <a:r>
              <a:rPr sz="750" dirty="0">
                <a:latin typeface="Times New Roman"/>
                <a:cs typeface="Times New Roman"/>
              </a:rPr>
              <a:t>k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</a:t>
            </a:r>
            <a:endParaRPr sz="7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04080" y="5078730"/>
            <a:ext cx="46100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Symbol"/>
                <a:cs typeface="Symbol"/>
              </a:rPr>
              <a:t></a:t>
            </a:r>
            <a:r>
              <a:rPr sz="2200" spc="-10" dirty="0">
                <a:latin typeface="Times New Roman"/>
                <a:cs typeface="Times New Roman"/>
              </a:rPr>
              <a:t>t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3525" baseline="-11820" dirty="0">
                <a:latin typeface="Times New Roman"/>
                <a:cs typeface="Times New Roman"/>
              </a:rPr>
              <a:t>r</a:t>
            </a:r>
            <a:endParaRPr sz="3525" baseline="-1182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55996" y="4923282"/>
            <a:ext cx="5892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Times New Roman"/>
                <a:cs typeface="Times New Roman"/>
              </a:rPr>
              <a:t>k</a:t>
            </a:r>
            <a:r>
              <a:rPr sz="8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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a</a:t>
            </a:r>
            <a:r>
              <a:rPr sz="750" spc="15" dirty="0">
                <a:latin typeface="Times New Roman"/>
                <a:cs typeface="Times New Roman"/>
              </a:rPr>
              <a:t> </a:t>
            </a:r>
            <a:r>
              <a:rPr sz="1050" spc="-7" baseline="-11904" dirty="0">
                <a:latin typeface="Times New Roman"/>
                <a:cs typeface="Times New Roman"/>
              </a:rPr>
              <a:t>j</a:t>
            </a:r>
            <a:r>
              <a:rPr sz="750" spc="-5" dirty="0">
                <a:latin typeface="Symbol"/>
                <a:cs typeface="Symbol"/>
              </a:rPr>
              <a:t></a:t>
            </a:r>
            <a:r>
              <a:rPr sz="1050" spc="-7" baseline="-11904" dirty="0">
                <a:latin typeface="Times New Roman"/>
                <a:cs typeface="Times New Roman"/>
              </a:rPr>
              <a:t>i</a:t>
            </a:r>
            <a:r>
              <a:rPr sz="1050" spc="22" baseline="-11904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t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1050" spc="-7" baseline="-11904" dirty="0">
                <a:latin typeface="Times New Roman"/>
                <a:cs typeface="Times New Roman"/>
              </a:rPr>
              <a:t>r</a:t>
            </a:r>
            <a:r>
              <a:rPr sz="1050" spc="37" baseline="-11904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k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29989" y="4939029"/>
            <a:ext cx="356870" cy="12700"/>
          </a:xfrm>
          <a:custGeom>
            <a:avLst/>
            <a:gdLst/>
            <a:ahLst/>
            <a:cxnLst/>
            <a:rect l="l" t="t" r="r" b="b"/>
            <a:pathLst>
              <a:path w="356870" h="12700">
                <a:moveTo>
                  <a:pt x="356615" y="0"/>
                </a:moveTo>
                <a:lnTo>
                  <a:pt x="0" y="0"/>
                </a:lnTo>
                <a:lnTo>
                  <a:pt x="0" y="12192"/>
                </a:lnTo>
                <a:lnTo>
                  <a:pt x="356615" y="12192"/>
                </a:lnTo>
                <a:lnTo>
                  <a:pt x="3566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814696" y="5200650"/>
            <a:ext cx="19558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5" dirty="0">
                <a:latin typeface="Symbol"/>
                <a:cs typeface="Symbol"/>
              </a:rPr>
              <a:t></a:t>
            </a:r>
            <a:r>
              <a:rPr sz="1750" dirty="0">
                <a:latin typeface="Times New Roman"/>
                <a:cs typeface="Times New Roman"/>
              </a:rPr>
              <a:t>i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36970" y="3888105"/>
            <a:ext cx="6604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249670" y="4034917"/>
            <a:ext cx="40005" cy="6350"/>
          </a:xfrm>
          <a:custGeom>
            <a:avLst/>
            <a:gdLst/>
            <a:ahLst/>
            <a:cxnLst/>
            <a:rect l="l" t="t" r="r" b="b"/>
            <a:pathLst>
              <a:path w="40004" h="6350">
                <a:moveTo>
                  <a:pt x="39624" y="0"/>
                </a:moveTo>
                <a:lnTo>
                  <a:pt x="0" y="0"/>
                </a:lnTo>
                <a:lnTo>
                  <a:pt x="0" y="6096"/>
                </a:lnTo>
                <a:lnTo>
                  <a:pt x="39624" y="6096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346697" y="3944493"/>
            <a:ext cx="881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7244" algn="l"/>
              </a:tabLst>
            </a:pPr>
            <a:r>
              <a:rPr sz="1100" dirty="0">
                <a:latin typeface="Times New Roman"/>
                <a:cs typeface="Times New Roman"/>
              </a:rPr>
              <a:t>j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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v</a:t>
            </a:r>
            <a:r>
              <a:rPr sz="1100" dirty="0">
                <a:latin typeface="Microsoft Sans Serif"/>
                <a:cs typeface="Microsoft Sans Serif"/>
              </a:rPr>
              <a:t>(</a:t>
            </a:r>
            <a:r>
              <a:rPr sz="1100" dirty="0">
                <a:latin typeface="Times New Roman"/>
                <a:cs typeface="Times New Roman"/>
              </a:rPr>
              <a:t>v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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Symbol"/>
                <a:cs typeface="Symbol"/>
              </a:rPr>
              <a:t></a:t>
            </a:r>
            <a:r>
              <a:rPr sz="1100" dirty="0">
                <a:latin typeface="Times New Roman"/>
                <a:cs typeface="Times New Roman"/>
              </a:rPr>
              <a:t>t	</a:t>
            </a:r>
            <a:r>
              <a:rPr sz="1200" dirty="0">
                <a:latin typeface="Microsoft Sans Serif"/>
                <a:cs typeface="Microsoft Sans Serif"/>
              </a:rPr>
              <a:t>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30390" y="4269105"/>
            <a:ext cx="850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32685" y="5380482"/>
            <a:ext cx="473392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00" spc="-5" dirty="0">
                <a:latin typeface="Symbol"/>
                <a:cs typeface="Symbol"/>
              </a:rPr>
              <a:t>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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R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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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</a:t>
            </a:r>
            <a:r>
              <a:rPr sz="1900" spc="-5" dirty="0">
                <a:latin typeface="Times New Roman"/>
                <a:cs typeface="Times New Roman"/>
              </a:rPr>
              <a:t> r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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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</a:t>
            </a:r>
            <a:r>
              <a:rPr sz="1600" spc="75" dirty="0">
                <a:latin typeface="Times New Roman"/>
                <a:cs typeface="Times New Roman"/>
              </a:rPr>
              <a:t> </a:t>
            </a:r>
            <a:r>
              <a:rPr sz="1600" spc="-320" dirty="0">
                <a:latin typeface="Times New Roman"/>
                <a:cs typeface="Times New Roman"/>
              </a:rPr>
              <a:t>w</a:t>
            </a:r>
            <a:r>
              <a:rPr sz="3825" spc="-494" baseline="-35947" dirty="0">
                <a:latin typeface="Symbol"/>
                <a:cs typeface="Symbol"/>
              </a:rPr>
              <a:t></a:t>
            </a:r>
            <a:r>
              <a:rPr sz="1600" spc="-10" dirty="0">
                <a:latin typeface="Microsoft Sans Serif"/>
                <a:cs typeface="Microsoft Sans Serif"/>
              </a:rPr>
              <a:t>(</a:t>
            </a:r>
            <a:r>
              <a:rPr sz="1600" spc="-45" dirty="0">
                <a:latin typeface="Times New Roman"/>
                <a:cs typeface="Times New Roman"/>
              </a:rPr>
              <a:t>t</a:t>
            </a:r>
            <a:r>
              <a:rPr sz="3825" spc="-1957" baseline="-35947" dirty="0">
                <a:latin typeface="Symbol"/>
                <a:cs typeface="Symbol"/>
              </a:rPr>
              <a:t></a:t>
            </a:r>
            <a:r>
              <a:rPr sz="2550" baseline="-11437" dirty="0">
                <a:latin typeface="Times New Roman"/>
                <a:cs typeface="Times New Roman"/>
              </a:rPr>
              <a:t>r</a:t>
            </a:r>
            <a:r>
              <a:rPr sz="2550" spc="75" baseline="-11437" dirty="0">
                <a:latin typeface="Times New Roman"/>
                <a:cs typeface="Times New Roman"/>
              </a:rPr>
              <a:t> </a:t>
            </a:r>
            <a:r>
              <a:rPr sz="1600" spc="-285" dirty="0">
                <a:latin typeface="Microsoft Sans Serif"/>
                <a:cs typeface="Microsoft Sans Serif"/>
              </a:rPr>
              <a:t>)</a:t>
            </a:r>
            <a:r>
              <a:rPr sz="3825" spc="60" baseline="-35947" dirty="0">
                <a:latin typeface="Times New Roman"/>
                <a:cs typeface="Times New Roman"/>
              </a:rPr>
              <a:t>t</a:t>
            </a:r>
            <a:r>
              <a:rPr sz="1600" spc="-5" dirty="0">
                <a:latin typeface="Symbol"/>
                <a:cs typeface="Symbol"/>
              </a:rPr>
              <a:t>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850" dirty="0">
                <a:latin typeface="Symbol"/>
                <a:cs typeface="Symbol"/>
              </a:rPr>
              <a:t></a:t>
            </a:r>
            <a:r>
              <a:rPr sz="3825" spc="-7" baseline="-33769" dirty="0">
                <a:latin typeface="Microsoft Sans Serif"/>
                <a:cs typeface="Microsoft Sans Serif"/>
              </a:rPr>
              <a:t>)</a:t>
            </a:r>
            <a:r>
              <a:rPr sz="1600" spc="-10" dirty="0">
                <a:latin typeface="Microsoft Sans Serif"/>
                <a:cs typeface="Microsoft Sans Serif"/>
              </a:rPr>
              <a:t>(</a:t>
            </a:r>
            <a:r>
              <a:rPr sz="1600" spc="5" dirty="0">
                <a:latin typeface="Symbol"/>
                <a:cs typeface="Symbol"/>
              </a:rPr>
              <a:t></a:t>
            </a:r>
            <a:r>
              <a:rPr sz="1600" spc="-5" dirty="0">
                <a:latin typeface="Times New Roman"/>
                <a:cs typeface="Times New Roman"/>
              </a:rPr>
              <a:t>v</a:t>
            </a:r>
            <a:r>
              <a:rPr sz="1600" spc="8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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</a:t>
            </a:r>
            <a:r>
              <a:rPr sz="1600" spc="-5" dirty="0">
                <a:latin typeface="Times New Roman"/>
                <a:cs typeface="Times New Roman"/>
              </a:rPr>
              <a:t>t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2550" baseline="-11437" dirty="0">
                <a:latin typeface="Times New Roman"/>
                <a:cs typeface="Times New Roman"/>
              </a:rPr>
              <a:t>r</a:t>
            </a:r>
            <a:r>
              <a:rPr sz="2550" spc="75" baseline="-11437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)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Symbol"/>
                <a:cs typeface="Symbol"/>
              </a:rPr>
              <a:t>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</a:t>
            </a:r>
            <a:r>
              <a:rPr sz="1600" spc="7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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Symbol"/>
                <a:cs typeface="Symbol"/>
              </a:rPr>
              <a:t></a:t>
            </a:r>
            <a:r>
              <a:rPr sz="1600" spc="-5" dirty="0">
                <a:latin typeface="Times New Roman"/>
                <a:cs typeface="Times New Roman"/>
              </a:rPr>
              <a:t>t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2550" baseline="-11437" dirty="0">
                <a:latin typeface="Times New Roman"/>
                <a:cs typeface="Times New Roman"/>
              </a:rPr>
              <a:t>r</a:t>
            </a:r>
            <a:endParaRPr sz="2550" baseline="-11437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62964" y="5911088"/>
            <a:ext cx="46735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60" dirty="0">
                <a:latin typeface="Symbol"/>
                <a:cs typeface="Symbol"/>
              </a:rPr>
              <a:t></a:t>
            </a:r>
            <a:r>
              <a:rPr sz="2100" spc="-10" dirty="0">
                <a:latin typeface="Microsoft Sans Serif"/>
                <a:cs typeface="Microsoft Sans Serif"/>
              </a:rPr>
              <a:t>(</a:t>
            </a:r>
            <a:r>
              <a:rPr sz="2100" spc="-60" dirty="0">
                <a:latin typeface="Times New Roman"/>
                <a:cs typeface="Times New Roman"/>
              </a:rPr>
              <a:t>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36317" y="5929376"/>
            <a:ext cx="192849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Symbol"/>
                <a:cs typeface="Symbol"/>
              </a:rPr>
              <a:t>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v</a:t>
            </a:r>
            <a:r>
              <a:rPr sz="1350" spc="-10" dirty="0">
                <a:latin typeface="Microsoft Sans Serif"/>
                <a:cs typeface="Microsoft Sans Serif"/>
              </a:rPr>
              <a:t>)</a:t>
            </a:r>
            <a:r>
              <a:rPr sz="1350" spc="-25" dirty="0">
                <a:latin typeface="Microsoft Sans Serif"/>
                <a:cs typeface="Microsoft Sans Serif"/>
              </a:rPr>
              <a:t> </a:t>
            </a:r>
            <a:r>
              <a:rPr sz="1350" spc="-10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a</a:t>
            </a:r>
            <a:r>
              <a:rPr sz="1350" dirty="0">
                <a:latin typeface="Microsoft Sans Serif"/>
                <a:cs typeface="Microsoft Sans Serif"/>
              </a:rPr>
              <a:t>(</a:t>
            </a:r>
            <a:r>
              <a:rPr sz="1350" spc="-20" dirty="0">
                <a:latin typeface="Times New Roman"/>
                <a:cs typeface="Times New Roman"/>
              </a:rPr>
              <a:t>R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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</a:t>
            </a:r>
            <a:r>
              <a:rPr sz="1350" spc="-10" dirty="0">
                <a:latin typeface="Times New Roman"/>
                <a:cs typeface="Times New Roman"/>
              </a:rPr>
              <a:t>t </a:t>
            </a:r>
            <a:r>
              <a:rPr sz="2175" baseline="-11494" dirty="0">
                <a:latin typeface="Times New Roman"/>
                <a:cs typeface="Times New Roman"/>
              </a:rPr>
              <a:t>r</a:t>
            </a:r>
            <a:r>
              <a:rPr sz="2175" spc="-44" baseline="-11494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Microsoft Sans Serif"/>
                <a:cs typeface="Microsoft Sans Serif"/>
              </a:rPr>
              <a:t>)</a:t>
            </a:r>
            <a:r>
              <a:rPr sz="1350" spc="-25" dirty="0">
                <a:latin typeface="Microsoft Sans Serif"/>
                <a:cs typeface="Microsoft Sans Serif"/>
              </a:rPr>
              <a:t> </a:t>
            </a:r>
            <a:r>
              <a:rPr sz="1350" spc="-10" dirty="0">
                <a:latin typeface="Symbol"/>
                <a:cs typeface="Symbol"/>
              </a:rPr>
              <a:t>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v</a:t>
            </a:r>
            <a:r>
              <a:rPr sz="1700" spc="-10" dirty="0">
                <a:latin typeface="Symbol"/>
                <a:cs typeface="Symbol"/>
              </a:rPr>
              <a:t>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spc="-15" dirty="0">
                <a:latin typeface="Times New Roman"/>
                <a:cs typeface="Times New Roman"/>
              </a:rPr>
              <a:t>v</a:t>
            </a:r>
            <a:r>
              <a:rPr sz="1700" spc="-5" dirty="0">
                <a:latin typeface="Microsoft Sans Serif"/>
                <a:cs typeface="Microsoft Sans Serif"/>
              </a:rPr>
              <a:t>(</a:t>
            </a:r>
            <a:r>
              <a:rPr sz="1700" spc="-15" dirty="0">
                <a:latin typeface="Times New Roman"/>
                <a:cs typeface="Times New Roman"/>
              </a:rPr>
              <a:t>v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19040" y="5872988"/>
            <a:ext cx="11557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15" dirty="0">
                <a:latin typeface="Times New Roman"/>
                <a:cs typeface="Times New Roman"/>
              </a:rPr>
              <a:t>r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41358" y="6307328"/>
            <a:ext cx="224790" cy="125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Microsoft Sans Serif"/>
                <a:cs typeface="Microsoft Sans Serif"/>
              </a:rPr>
              <a:t>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910702" y="6279896"/>
            <a:ext cx="267335" cy="1524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985"/>
              </a:lnSpc>
            </a:pPr>
            <a:r>
              <a:rPr sz="1700" dirty="0">
                <a:latin typeface="Microsoft Sans Serif"/>
                <a:cs typeface="Microsoft Sans Serif"/>
              </a:rPr>
              <a:t>=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67248" y="5949524"/>
            <a:ext cx="2381250" cy="53975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Symbol"/>
                <a:cs typeface="Symbol"/>
              </a:rPr>
              <a:t>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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(</a:t>
            </a:r>
            <a:r>
              <a:rPr sz="1400" dirty="0">
                <a:latin typeface="Times New Roman"/>
                <a:cs typeface="Times New Roman"/>
              </a:rPr>
              <a:t>a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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Symbol"/>
                <a:cs typeface="Symbol"/>
              </a:rPr>
              <a:t></a:t>
            </a:r>
            <a:r>
              <a:rPr sz="1400" spc="-5" dirty="0">
                <a:latin typeface="Times New Roman"/>
                <a:cs typeface="Times New Roman"/>
              </a:rPr>
              <a:t>t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2400" spc="-7" baseline="-12152" dirty="0">
                <a:latin typeface="Times New Roman"/>
                <a:cs typeface="Times New Roman"/>
              </a:rPr>
              <a:t>r</a:t>
            </a:r>
            <a:r>
              <a:rPr sz="2400" spc="-97" baseline="-12152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)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v</a:t>
            </a:r>
            <a:r>
              <a:rPr sz="1400" dirty="0">
                <a:latin typeface="Symbol"/>
                <a:cs typeface="Symbol"/>
              </a:rPr>
              <a:t>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(</a:t>
            </a:r>
            <a:r>
              <a:rPr sz="1400" dirty="0">
                <a:latin typeface="Times New Roman"/>
                <a:cs typeface="Times New Roman"/>
              </a:rPr>
              <a:t>v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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Symbol"/>
                <a:cs typeface="Symbol"/>
              </a:rPr>
              <a:t></a:t>
            </a:r>
            <a:r>
              <a:rPr sz="1400" spc="-5" dirty="0">
                <a:latin typeface="Times New Roman"/>
                <a:cs typeface="Times New Roman"/>
              </a:rPr>
              <a:t>t </a:t>
            </a:r>
            <a:r>
              <a:rPr sz="2400" spc="-7" baseline="-12152" dirty="0">
                <a:latin typeface="Times New Roman"/>
                <a:cs typeface="Times New Roman"/>
              </a:rPr>
              <a:t>r</a:t>
            </a:r>
            <a:r>
              <a:rPr sz="2400" spc="-89" baseline="-12152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)</a:t>
            </a:r>
            <a:endParaRPr sz="1400">
              <a:latin typeface="Microsoft Sans Serif"/>
              <a:cs typeface="Microsoft Sans Serif"/>
            </a:endParaRPr>
          </a:p>
          <a:p>
            <a:pPr marR="595630" algn="r">
              <a:lnSpc>
                <a:spcPct val="100000"/>
              </a:lnSpc>
              <a:spcBef>
                <a:spcPts val="215"/>
              </a:spcBef>
            </a:pPr>
            <a:r>
              <a:rPr sz="1400" dirty="0">
                <a:latin typeface="Microsoft Sans Serif"/>
                <a:cs typeface="Microsoft Sans Serif"/>
              </a:rPr>
              <a:t>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268089" y="6581647"/>
            <a:ext cx="23412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dirty="0">
                <a:latin typeface="Microsoft Sans Serif"/>
                <a:cs typeface="Microsoft Sans Serif"/>
              </a:rPr>
              <a:t>(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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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3300" spc="-7" baseline="-12626" dirty="0">
                <a:latin typeface="Times New Roman"/>
                <a:cs typeface="Times New Roman"/>
              </a:rPr>
              <a:t>r</a:t>
            </a:r>
            <a:r>
              <a:rPr sz="3300" spc="-157" baseline="-12626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Symbol"/>
                <a:cs typeface="Symbol"/>
              </a:rPr>
              <a:t>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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3300" spc="-7" baseline="-12626" dirty="0">
                <a:latin typeface="Times New Roman"/>
                <a:cs typeface="Times New Roman"/>
              </a:rPr>
              <a:t>r</a:t>
            </a:r>
            <a:r>
              <a:rPr sz="3300" spc="-157" baseline="-12626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</a:t>
            </a:r>
            <a:r>
              <a:rPr sz="1800" dirty="0">
                <a:latin typeface="Times New Roman"/>
                <a:cs typeface="Times New Roman"/>
              </a:rPr>
              <a:t>R </a:t>
            </a:r>
            <a:r>
              <a:rPr sz="1800" dirty="0">
                <a:latin typeface="Symbol"/>
                <a:cs typeface="Symbol"/>
              </a:rPr>
              <a:t>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7554" y="1108075"/>
            <a:ext cx="1344930" cy="57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4854" y="2022474"/>
            <a:ext cx="1344930" cy="57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6445" y="3021330"/>
            <a:ext cx="1324609" cy="57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00700" y="3021330"/>
            <a:ext cx="1029970" cy="571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5500" y="4023995"/>
            <a:ext cx="1461770" cy="63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17470" y="4813300"/>
            <a:ext cx="1315084" cy="571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(4)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775208" y="953769"/>
            <a:ext cx="6591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dirty="0">
                <a:latin typeface="Symbol"/>
                <a:cs typeface="Symbol"/>
              </a:rPr>
              <a:t></a:t>
            </a:r>
            <a:r>
              <a:rPr sz="2050" dirty="0">
                <a:latin typeface="Times New Roman"/>
                <a:cs typeface="Times New Roman"/>
              </a:rPr>
              <a:t>V</a:t>
            </a:r>
            <a:r>
              <a:rPr sz="2050" spc="229" dirty="0">
                <a:latin typeface="Times New Roman"/>
                <a:cs typeface="Times New Roman"/>
              </a:rPr>
              <a:t> </a:t>
            </a:r>
            <a:r>
              <a:rPr sz="3300" spc="-7" baseline="1262" dirty="0">
                <a:latin typeface="Symbol"/>
                <a:cs typeface="Symbol"/>
              </a:rPr>
              <a:t></a:t>
            </a:r>
            <a:endParaRPr sz="3300" baseline="1262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51761" y="670305"/>
            <a:ext cx="12166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15035" algn="l"/>
              </a:tabLst>
            </a:pPr>
            <a:r>
              <a:rPr sz="2200" dirty="0">
                <a:latin typeface="Times New Roman"/>
                <a:cs typeface="Times New Roman"/>
              </a:rPr>
              <a:t>q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25" dirty="0">
                <a:latin typeface="Symbol"/>
                <a:cs typeface="Symbol"/>
              </a:rPr>
              <a:t></a:t>
            </a:r>
            <a:r>
              <a:rPr sz="2200" spc="-20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03219" y="947673"/>
            <a:ext cx="15805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Symbol"/>
                <a:cs typeface="Symbol"/>
              </a:rPr>
              <a:t></a:t>
            </a:r>
            <a:r>
              <a:rPr sz="2200" spc="-10" dirty="0">
                <a:latin typeface="Microsoft Sans Serif"/>
                <a:cs typeface="Microsoft Sans Serif"/>
              </a:rPr>
              <a:t>(</a:t>
            </a:r>
            <a:r>
              <a:rPr sz="2200" spc="-10" dirty="0">
                <a:latin typeface="Times New Roman"/>
                <a:cs typeface="Times New Roman"/>
              </a:rPr>
              <a:t>Rc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5862" y="1106677"/>
            <a:ext cx="533400" cy="12700"/>
          </a:xfrm>
          <a:custGeom>
            <a:avLst/>
            <a:gdLst/>
            <a:ahLst/>
            <a:cxnLst/>
            <a:rect l="l" t="t" r="r" b="b"/>
            <a:pathLst>
              <a:path w="533400" h="12700">
                <a:moveTo>
                  <a:pt x="533400" y="0"/>
                </a:moveTo>
                <a:lnTo>
                  <a:pt x="50292" y="0"/>
                </a:lnTo>
                <a:lnTo>
                  <a:pt x="38100" y="0"/>
                </a:lnTo>
                <a:lnTo>
                  <a:pt x="0" y="0"/>
                </a:lnTo>
                <a:lnTo>
                  <a:pt x="0" y="12192"/>
                </a:lnTo>
                <a:lnTo>
                  <a:pt x="38100" y="12192"/>
                </a:lnTo>
                <a:lnTo>
                  <a:pt x="50292" y="12192"/>
                </a:lnTo>
                <a:lnTo>
                  <a:pt x="533400" y="12192"/>
                </a:lnTo>
                <a:lnTo>
                  <a:pt x="533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63369" y="1278382"/>
            <a:ext cx="1744345" cy="665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95"/>
              </a:lnSpc>
              <a:spcBef>
                <a:spcPts val="105"/>
              </a:spcBef>
              <a:tabLst>
                <a:tab pos="1391920" algn="l"/>
              </a:tabLst>
            </a:pPr>
            <a:r>
              <a:rPr sz="1750" spc="-10" dirty="0">
                <a:latin typeface="Symbol"/>
                <a:cs typeface="Symbol"/>
              </a:rPr>
              <a:t></a:t>
            </a:r>
            <a:r>
              <a:rPr sz="1500" spc="-10" dirty="0">
                <a:latin typeface="Times New Roman"/>
                <a:cs typeface="Times New Roman"/>
              </a:rPr>
              <a:t>0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(</a:t>
            </a:r>
            <a:r>
              <a:rPr sz="1750" spc="-5" dirty="0">
                <a:latin typeface="Times New Roman"/>
                <a:cs typeface="Times New Roman"/>
              </a:rPr>
              <a:t>Rc</a:t>
            </a:r>
            <a:r>
              <a:rPr sz="1750" spc="-60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</a:t>
            </a:r>
            <a:r>
              <a:rPr sz="1750" spc="-6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R	</a:t>
            </a:r>
            <a:r>
              <a:rPr sz="3000" baseline="1388" dirty="0">
                <a:latin typeface="Symbol"/>
                <a:cs typeface="Symbol"/>
              </a:rPr>
              <a:t></a:t>
            </a:r>
            <a:r>
              <a:rPr sz="3000" spc="-112" baseline="1388" dirty="0">
                <a:latin typeface="Times New Roman"/>
                <a:cs typeface="Times New Roman"/>
              </a:rPr>
              <a:t> </a:t>
            </a:r>
            <a:r>
              <a:rPr sz="3000" spc="-7" baseline="1388" dirty="0">
                <a:latin typeface="Times New Roman"/>
                <a:cs typeface="Times New Roman"/>
              </a:rPr>
              <a:t>v</a:t>
            </a:r>
            <a:r>
              <a:rPr sz="3000" spc="-7" baseline="1388" dirty="0">
                <a:latin typeface="Microsoft Sans Serif"/>
                <a:cs typeface="Microsoft Sans Serif"/>
              </a:rPr>
              <a:t>)</a:t>
            </a:r>
            <a:endParaRPr sz="3000" baseline="1388">
              <a:latin typeface="Microsoft Sans Serif"/>
              <a:cs typeface="Microsoft Sans Serif"/>
            </a:endParaRPr>
          </a:p>
          <a:p>
            <a:pPr marL="88900">
              <a:lnSpc>
                <a:spcPts val="2635"/>
              </a:lnSpc>
              <a:tabLst>
                <a:tab pos="989330" algn="l"/>
              </a:tabLst>
            </a:pPr>
            <a:r>
              <a:rPr sz="2200" dirty="0">
                <a:latin typeface="Times New Roman"/>
                <a:cs typeface="Times New Roman"/>
              </a:rPr>
              <a:t>qc	</a:t>
            </a:r>
            <a:r>
              <a:rPr sz="2200" spc="-10" dirty="0">
                <a:latin typeface="Symbol"/>
                <a:cs typeface="Symbol"/>
              </a:rPr>
              <a:t></a:t>
            </a:r>
            <a:r>
              <a:rPr sz="2200" spc="-10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6136" y="1866645"/>
            <a:ext cx="1720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60" dirty="0">
                <a:latin typeface="Symbol"/>
                <a:cs typeface="Symbol"/>
              </a:rPr>
              <a:t>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4783" y="1776729"/>
            <a:ext cx="13081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65627" y="1840738"/>
            <a:ext cx="111696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Symbol"/>
                <a:cs typeface="Symbol"/>
              </a:rPr>
              <a:t>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c</a:t>
            </a:r>
            <a:r>
              <a:rPr sz="1500" spc="415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Symbol"/>
                <a:cs typeface="Symbol"/>
              </a:rPr>
              <a:t></a:t>
            </a:r>
            <a:r>
              <a:rPr sz="1500" spc="-5" dirty="0">
                <a:latin typeface="Times New Roman"/>
                <a:cs typeface="Times New Roman"/>
              </a:rPr>
              <a:t>t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2475" baseline="-11784" dirty="0">
                <a:latin typeface="Times New Roman"/>
                <a:cs typeface="Times New Roman"/>
              </a:rPr>
              <a:t>r</a:t>
            </a:r>
            <a:r>
              <a:rPr sz="2475" spc="-82" baseline="-1178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v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1605" y="1776729"/>
            <a:ext cx="12509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45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25289" y="1840738"/>
            <a:ext cx="203644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452245" algn="l"/>
              </a:tabLst>
            </a:pPr>
            <a:r>
              <a:rPr sz="2200" spc="-65" dirty="0">
                <a:latin typeface="Symbol"/>
                <a:cs typeface="Symbol"/>
              </a:rPr>
              <a:t></a:t>
            </a:r>
            <a:r>
              <a:rPr sz="2200" spc="-65" dirty="0">
                <a:latin typeface="Microsoft Sans Serif"/>
                <a:cs typeface="Microsoft Sans Serif"/>
              </a:rPr>
              <a:t>(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Symbol"/>
                <a:cs typeface="Symbol"/>
              </a:rPr>
              <a:t></a:t>
            </a:r>
            <a:r>
              <a:rPr sz="2200" spc="5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Times New Roman"/>
                <a:cs typeface="Times New Roman"/>
              </a:rPr>
              <a:t>a</a:t>
            </a:r>
            <a:r>
              <a:rPr sz="2200" spc="25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</a:t>
            </a:r>
            <a:r>
              <a:rPr sz="2200" spc="35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v	</a:t>
            </a:r>
            <a:r>
              <a:rPr sz="1500" spc="-40" dirty="0">
                <a:latin typeface="Microsoft Sans Serif"/>
                <a:cs typeface="Microsoft Sans Serif"/>
              </a:rPr>
              <a:t>)</a:t>
            </a:r>
            <a:r>
              <a:rPr sz="1500" spc="-40" dirty="0">
                <a:latin typeface="Symbol"/>
                <a:cs typeface="Symbol"/>
              </a:rPr>
              <a:t></a:t>
            </a:r>
            <a:r>
              <a:rPr sz="1500" spc="-40" dirty="0">
                <a:latin typeface="Times New Roman"/>
                <a:cs typeface="Times New Roman"/>
              </a:rPr>
              <a:t>t</a:t>
            </a:r>
            <a:r>
              <a:rPr sz="1500" spc="175" dirty="0">
                <a:latin typeface="Times New Roman"/>
                <a:cs typeface="Times New Roman"/>
              </a:rPr>
              <a:t> </a:t>
            </a:r>
            <a:r>
              <a:rPr sz="2475" spc="-44" baseline="-11784" dirty="0">
                <a:latin typeface="Times New Roman"/>
                <a:cs typeface="Times New Roman"/>
              </a:rPr>
              <a:t>r</a:t>
            </a:r>
            <a:r>
              <a:rPr sz="2475" spc="202" baseline="-11784" dirty="0">
                <a:latin typeface="Times New Roman"/>
                <a:cs typeface="Times New Roman"/>
              </a:rPr>
              <a:t> </a:t>
            </a:r>
            <a:r>
              <a:rPr sz="2300" spc="-40" dirty="0">
                <a:latin typeface="Symbol"/>
                <a:cs typeface="Symbol"/>
              </a:rPr>
              <a:t>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23670" y="2021077"/>
            <a:ext cx="546100" cy="12700"/>
          </a:xfrm>
          <a:custGeom>
            <a:avLst/>
            <a:gdLst/>
            <a:ahLst/>
            <a:cxnLst/>
            <a:rect l="l" t="t" r="r" b="b"/>
            <a:pathLst>
              <a:path w="546100" h="12700">
                <a:moveTo>
                  <a:pt x="50279" y="0"/>
                </a:moveTo>
                <a:lnTo>
                  <a:pt x="0" y="0"/>
                </a:lnTo>
                <a:lnTo>
                  <a:pt x="0" y="12192"/>
                </a:lnTo>
                <a:lnTo>
                  <a:pt x="50279" y="12192"/>
                </a:lnTo>
                <a:lnTo>
                  <a:pt x="50279" y="0"/>
                </a:lnTo>
                <a:close/>
              </a:path>
              <a:path w="546100" h="12700">
                <a:moveTo>
                  <a:pt x="545592" y="0"/>
                </a:moveTo>
                <a:lnTo>
                  <a:pt x="62484" y="0"/>
                </a:lnTo>
                <a:lnTo>
                  <a:pt x="50292" y="0"/>
                </a:lnTo>
                <a:lnTo>
                  <a:pt x="50292" y="12192"/>
                </a:lnTo>
                <a:lnTo>
                  <a:pt x="62484" y="12192"/>
                </a:lnTo>
                <a:lnTo>
                  <a:pt x="545592" y="12192"/>
                </a:lnTo>
                <a:lnTo>
                  <a:pt x="5455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993263" y="2200783"/>
            <a:ext cx="30035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5" dirty="0">
                <a:latin typeface="Symbol"/>
                <a:cs typeface="Symbol"/>
              </a:rPr>
              <a:t></a:t>
            </a:r>
            <a:r>
              <a:rPr sz="1650" spc="-90" dirty="0">
                <a:latin typeface="Times New Roman"/>
                <a:cs typeface="Times New Roman"/>
              </a:rPr>
              <a:t> </a:t>
            </a:r>
            <a:r>
              <a:rPr sz="1650" spc="-15" dirty="0">
                <a:latin typeface="Times New Roman"/>
                <a:cs typeface="Times New Roman"/>
              </a:rPr>
              <a:t>v</a:t>
            </a:r>
            <a:r>
              <a:rPr sz="1650" spc="-15" dirty="0">
                <a:latin typeface="Microsoft Sans Serif"/>
                <a:cs typeface="Microsoft Sans Serif"/>
              </a:rPr>
              <a:t>)</a:t>
            </a:r>
            <a:endParaRPr sz="16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25269" y="2146535"/>
            <a:ext cx="2417445" cy="109982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500" spc="-10" dirty="0">
                <a:latin typeface="Symbol"/>
                <a:cs typeface="Symbol"/>
              </a:rPr>
              <a:t></a:t>
            </a:r>
            <a:r>
              <a:rPr sz="1350" spc="-10" dirty="0">
                <a:latin typeface="Times New Roman"/>
                <a:cs typeface="Times New Roman"/>
              </a:rPr>
              <a:t>0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(</a:t>
            </a:r>
            <a:r>
              <a:rPr sz="1500" spc="-5" dirty="0">
                <a:latin typeface="Times New Roman"/>
                <a:cs typeface="Times New Roman"/>
              </a:rPr>
              <a:t>Rc</a:t>
            </a:r>
            <a:r>
              <a:rPr sz="1500" spc="-6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R</a:t>
            </a:r>
            <a:endParaRPr sz="1500">
              <a:latin typeface="Times New Roman"/>
              <a:cs typeface="Times New Roman"/>
            </a:endParaRPr>
          </a:p>
          <a:p>
            <a:pPr marL="74930">
              <a:lnSpc>
                <a:spcPct val="100000"/>
              </a:lnSpc>
              <a:spcBef>
                <a:spcPts val="919"/>
              </a:spcBef>
              <a:tabLst>
                <a:tab pos="1053465" algn="l"/>
                <a:tab pos="1890395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dirty="0">
                <a:latin typeface="Times New Roman"/>
                <a:cs typeface="Times New Roman"/>
              </a:rPr>
              <a:t>qc	</a:t>
            </a:r>
            <a:r>
              <a:rPr sz="2200" spc="-5" dirty="0">
                <a:latin typeface="Symbol"/>
                <a:cs typeface="Symbol"/>
              </a:rPr>
              <a:t></a:t>
            </a:r>
            <a:endParaRPr sz="220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79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</a:t>
            </a:r>
            <a:r>
              <a:rPr sz="1400" spc="-5" dirty="0">
                <a:latin typeface="Times New Roman"/>
                <a:cs typeface="Times New Roman"/>
              </a:rPr>
              <a:t>v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(</a:t>
            </a:r>
            <a:r>
              <a:rPr sz="1400" dirty="0">
                <a:latin typeface="Times New Roman"/>
                <a:cs typeface="Times New Roman"/>
              </a:rPr>
              <a:t>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81296" y="2691511"/>
            <a:ext cx="1356995" cy="551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8770">
              <a:lnSpc>
                <a:spcPts val="1680"/>
              </a:lnSpc>
              <a:spcBef>
                <a:spcPts val="105"/>
              </a:spcBef>
            </a:pPr>
            <a:r>
              <a:rPr sz="1400" spc="-114" dirty="0">
                <a:latin typeface="Times New Roman"/>
                <a:cs typeface="Times New Roman"/>
              </a:rPr>
              <a:t>22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2460"/>
              </a:lnSpc>
              <a:tabLst>
                <a:tab pos="475615" algn="l"/>
              </a:tabLst>
            </a:pPr>
            <a:r>
              <a:rPr sz="2050" spc="-25" dirty="0">
                <a:latin typeface="Symbol"/>
                <a:cs typeface="Symbol"/>
              </a:rPr>
              <a:t>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Times New Roman"/>
                <a:cs typeface="Times New Roman"/>
              </a:rPr>
              <a:t>v	</a:t>
            </a:r>
            <a:r>
              <a:rPr sz="2050" spc="-25" dirty="0">
                <a:latin typeface="Symbol"/>
                <a:cs typeface="Symbol"/>
              </a:rPr>
              <a:t>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Times New Roman"/>
                <a:cs typeface="Times New Roman"/>
              </a:rPr>
              <a:t>R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10" dirty="0">
                <a:latin typeface="Symbol"/>
                <a:cs typeface="Symbol"/>
              </a:rPr>
              <a:t>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Times New Roman"/>
                <a:cs typeface="Times New Roman"/>
              </a:rPr>
              <a:t>a</a:t>
            </a:r>
            <a:r>
              <a:rPr sz="2050" spc="-15" dirty="0">
                <a:latin typeface="Microsoft Sans Serif"/>
                <a:cs typeface="Microsoft Sans Serif"/>
              </a:rPr>
              <a:t>)</a:t>
            </a:r>
            <a:r>
              <a:rPr sz="2050" spc="-15" dirty="0">
                <a:latin typeface="Symbol"/>
                <a:cs typeface="Symbol"/>
              </a:rPr>
              <a:t>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19978" y="2571114"/>
            <a:ext cx="7512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31190" algn="l"/>
              </a:tabLst>
            </a:pP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5" dirty="0">
                <a:latin typeface="Times New Roman"/>
                <a:cs typeface="Times New Roman"/>
              </a:rPr>
              <a:t> R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44904" y="2904870"/>
            <a:ext cx="16891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dirty="0">
                <a:latin typeface="Symbol"/>
                <a:cs typeface="Symbol"/>
              </a:rPr>
              <a:t>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73961" y="3021202"/>
            <a:ext cx="508000" cy="12700"/>
          </a:xfrm>
          <a:custGeom>
            <a:avLst/>
            <a:gdLst/>
            <a:ahLst/>
            <a:cxnLst/>
            <a:rect l="l" t="t" r="r" b="b"/>
            <a:pathLst>
              <a:path w="508000" h="12700">
                <a:moveTo>
                  <a:pt x="507492" y="0"/>
                </a:moveTo>
                <a:lnTo>
                  <a:pt x="0" y="0"/>
                </a:lnTo>
                <a:lnTo>
                  <a:pt x="0" y="12192"/>
                </a:lnTo>
                <a:lnTo>
                  <a:pt x="507492" y="12192"/>
                </a:lnTo>
                <a:lnTo>
                  <a:pt x="5074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461261" y="3275203"/>
            <a:ext cx="2065020" cy="630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350"/>
              </a:lnSpc>
              <a:spcBef>
                <a:spcPts val="95"/>
              </a:spcBef>
              <a:tabLst>
                <a:tab pos="1951355" algn="l"/>
              </a:tabLst>
            </a:pPr>
            <a:r>
              <a:rPr sz="2200" spc="-75" dirty="0">
                <a:latin typeface="Times New Roman"/>
                <a:cs typeface="Times New Roman"/>
              </a:rPr>
              <a:t>4</a:t>
            </a:r>
            <a:r>
              <a:rPr sz="2200" spc="-85" dirty="0">
                <a:latin typeface="Symbol"/>
                <a:cs typeface="Symbol"/>
              </a:rPr>
              <a:t></a:t>
            </a:r>
            <a:r>
              <a:rPr sz="2200" spc="-60" dirty="0">
                <a:latin typeface="Symbol"/>
                <a:cs typeface="Symbol"/>
              </a:rPr>
              <a:t></a:t>
            </a:r>
            <a:r>
              <a:rPr sz="1800" spc="-60" dirty="0">
                <a:latin typeface="Times New Roman"/>
                <a:cs typeface="Times New Roman"/>
              </a:rPr>
              <a:t>0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(</a:t>
            </a:r>
            <a:r>
              <a:rPr sz="2200" spc="-95" dirty="0">
                <a:latin typeface="Times New Roman"/>
                <a:cs typeface="Times New Roman"/>
              </a:rPr>
              <a:t>R</a:t>
            </a:r>
            <a:r>
              <a:rPr sz="2200" spc="-70" dirty="0">
                <a:latin typeface="Times New Roman"/>
                <a:cs typeface="Times New Roman"/>
              </a:rPr>
              <a:t>c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80" dirty="0">
                <a:latin typeface="Symbol"/>
                <a:cs typeface="Symbol"/>
              </a:rPr>
              <a:t>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10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Symbol"/>
                <a:cs typeface="Symbol"/>
              </a:rPr>
              <a:t>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75" dirty="0">
                <a:latin typeface="Times New Roman"/>
                <a:cs typeface="Times New Roman"/>
              </a:rPr>
              <a:t>v</a:t>
            </a:r>
            <a:r>
              <a:rPr sz="2200" spc="-50" dirty="0">
                <a:latin typeface="Microsoft Sans Serif"/>
                <a:cs typeface="Microsoft Sans Serif"/>
              </a:rPr>
              <a:t>)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60" dirty="0">
                <a:latin typeface="Symbol"/>
                <a:cs typeface="Symbol"/>
              </a:rPr>
              <a:t></a:t>
            </a:r>
            <a:endParaRPr sz="2200">
              <a:latin typeface="Symbol"/>
              <a:cs typeface="Symbol"/>
            </a:endParaRPr>
          </a:p>
          <a:p>
            <a:pPr marL="300355">
              <a:lnSpc>
                <a:spcPts val="2410"/>
              </a:lnSpc>
              <a:tabLst>
                <a:tab pos="1230630" algn="l"/>
              </a:tabLst>
            </a:pPr>
            <a:r>
              <a:rPr sz="2250" dirty="0">
                <a:latin typeface="Times New Roman"/>
                <a:cs typeface="Times New Roman"/>
              </a:rPr>
              <a:t>1	qc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9238" y="4035933"/>
            <a:ext cx="17589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-55" dirty="0">
                <a:latin typeface="Symbol"/>
                <a:cs typeface="Symbol"/>
              </a:rPr>
              <a:t>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48054" y="4024261"/>
            <a:ext cx="585470" cy="12700"/>
          </a:xfrm>
          <a:custGeom>
            <a:avLst/>
            <a:gdLst/>
            <a:ahLst/>
            <a:cxnLst/>
            <a:rect l="l" t="t" r="r" b="b"/>
            <a:pathLst>
              <a:path w="585469" h="12700">
                <a:moveTo>
                  <a:pt x="457187" y="0"/>
                </a:moveTo>
                <a:lnTo>
                  <a:pt x="0" y="0"/>
                </a:lnTo>
                <a:lnTo>
                  <a:pt x="0" y="12179"/>
                </a:lnTo>
                <a:lnTo>
                  <a:pt x="457187" y="12179"/>
                </a:lnTo>
                <a:lnTo>
                  <a:pt x="457187" y="0"/>
                </a:lnTo>
                <a:close/>
              </a:path>
              <a:path w="585469" h="12700">
                <a:moveTo>
                  <a:pt x="585216" y="0"/>
                </a:moveTo>
                <a:lnTo>
                  <a:pt x="469392" y="0"/>
                </a:lnTo>
                <a:lnTo>
                  <a:pt x="457200" y="0"/>
                </a:lnTo>
                <a:lnTo>
                  <a:pt x="457200" y="12179"/>
                </a:lnTo>
                <a:lnTo>
                  <a:pt x="469392" y="12179"/>
                </a:lnTo>
                <a:lnTo>
                  <a:pt x="585216" y="12179"/>
                </a:lnTo>
                <a:lnTo>
                  <a:pt x="585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26312" y="4410836"/>
            <a:ext cx="125476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750" spc="-10" dirty="0">
                <a:latin typeface="Times New Roman"/>
                <a:cs typeface="Times New Roman"/>
              </a:rPr>
              <a:t>A</a:t>
            </a:r>
            <a:r>
              <a:rPr sz="175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Microsoft Sans Serif"/>
                <a:cs typeface="Microsoft Sans Serif"/>
              </a:rPr>
              <a:t>Prob.10.17</a:t>
            </a:r>
            <a:r>
              <a:rPr sz="1100" spc="114" dirty="0">
                <a:latin typeface="Microsoft Sans Serif"/>
                <a:cs typeface="Microsoft Sans Serif"/>
              </a:rPr>
              <a:t> </a:t>
            </a:r>
            <a:r>
              <a:rPr sz="2625" baseline="-12698" dirty="0">
                <a:latin typeface="Times New Roman"/>
                <a:cs typeface="Times New Roman"/>
              </a:rPr>
              <a:t>1</a:t>
            </a:r>
            <a:endParaRPr sz="2625" baseline="-12698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99946" y="4089272"/>
            <a:ext cx="1826895" cy="625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1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1950" spc="-5" dirty="0">
                <a:latin typeface="Symbol"/>
                <a:cs typeface="Symbol"/>
              </a:rPr>
              <a:t></a:t>
            </a:r>
            <a:r>
              <a:rPr sz="1650" spc="-5" dirty="0">
                <a:latin typeface="Times New Roman"/>
                <a:cs typeface="Times New Roman"/>
              </a:rPr>
              <a:t>0</a:t>
            </a:r>
            <a:r>
              <a:rPr sz="1650" spc="1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Rc	</a:t>
            </a:r>
            <a:r>
              <a:rPr sz="1450" dirty="0">
                <a:latin typeface="Symbol"/>
                <a:cs typeface="Symbol"/>
              </a:rPr>
              <a:t></a:t>
            </a:r>
            <a:r>
              <a:rPr sz="1450" spc="1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R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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v</a:t>
            </a:r>
            <a:r>
              <a:rPr sz="1450" dirty="0">
                <a:latin typeface="Microsoft Sans Serif"/>
                <a:cs typeface="Microsoft Sans Serif"/>
              </a:rPr>
              <a:t>)</a:t>
            </a:r>
            <a:endParaRPr sz="1450">
              <a:latin typeface="Microsoft Sans Serif"/>
              <a:cs typeface="Microsoft Sans Serif"/>
            </a:endParaRPr>
          </a:p>
          <a:p>
            <a:pPr marL="1548765">
              <a:lnSpc>
                <a:spcPts val="2510"/>
              </a:lnSpc>
            </a:pP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68622" y="4241800"/>
            <a:ext cx="466725" cy="78549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969"/>
              </a:spcBef>
            </a:pPr>
            <a:r>
              <a:rPr sz="2200" spc="-5" dirty="0">
                <a:latin typeface="Symbol"/>
                <a:cs typeface="Symbol"/>
              </a:rPr>
              <a:t>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400" spc="5" dirty="0">
                <a:latin typeface="Times New Roman"/>
                <a:cs typeface="Times New Roman"/>
              </a:rPr>
              <a:t>3</a:t>
            </a:r>
            <a:r>
              <a:rPr sz="1550" dirty="0">
                <a:latin typeface="Symbol"/>
                <a:cs typeface="Symbol"/>
              </a:rPr>
              <a:t></a:t>
            </a:r>
            <a:r>
              <a:rPr sz="1500" spc="5" dirty="0">
                <a:latin typeface="Microsoft Sans Serif"/>
                <a:cs typeface="Microsoft Sans Serif"/>
              </a:rPr>
              <a:t>(</a:t>
            </a:r>
            <a:r>
              <a:rPr sz="1500" spc="-5" dirty="0">
                <a:latin typeface="Times New Roman"/>
                <a:cs typeface="Times New Roman"/>
              </a:rPr>
              <a:t>Rc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71366" y="4034409"/>
            <a:ext cx="119316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300" spc="-5" dirty="0">
                <a:latin typeface="Symbol"/>
                <a:cs typeface="Symbol"/>
              </a:rPr>
              <a:t></a:t>
            </a:r>
            <a:r>
              <a:rPr sz="1500" spc="-5" dirty="0">
                <a:latin typeface="Microsoft Sans Serif"/>
                <a:cs typeface="Microsoft Sans Serif"/>
              </a:rPr>
              <a:t>(</a:t>
            </a:r>
            <a:r>
              <a:rPr sz="1500" spc="-5" dirty="0">
                <a:latin typeface="Times New Roman"/>
                <a:cs typeface="Times New Roman"/>
              </a:rPr>
              <a:t>Rc</a:t>
            </a:r>
            <a:r>
              <a:rPr sz="1500" spc="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R</a:t>
            </a:r>
            <a:r>
              <a:rPr sz="1500" spc="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</a:t>
            </a:r>
            <a:r>
              <a:rPr sz="1500" dirty="0">
                <a:latin typeface="Times New Roman"/>
                <a:cs typeface="Times New Roman"/>
              </a:rPr>
              <a:t> </a:t>
            </a:r>
            <a:r>
              <a:rPr sz="2250" baseline="46296" dirty="0">
                <a:latin typeface="Times New Roman"/>
                <a:cs typeface="Times New Roman"/>
              </a:rPr>
              <a:t>v</a:t>
            </a:r>
            <a:r>
              <a:rPr sz="2250" baseline="46296" dirty="0">
                <a:latin typeface="Microsoft Sans Serif"/>
                <a:cs typeface="Microsoft Sans Serif"/>
              </a:rPr>
              <a:t>)</a:t>
            </a:r>
            <a:r>
              <a:rPr sz="2250" baseline="46296" dirty="0">
                <a:latin typeface="Times New Roman"/>
                <a:cs typeface="Times New Roman"/>
              </a:rPr>
              <a:t>v</a:t>
            </a:r>
            <a:endParaRPr sz="2250" baseline="46296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71270" y="4734432"/>
            <a:ext cx="634365" cy="12700"/>
          </a:xfrm>
          <a:custGeom>
            <a:avLst/>
            <a:gdLst/>
            <a:ahLst/>
            <a:cxnLst/>
            <a:rect l="l" t="t" r="r" b="b"/>
            <a:pathLst>
              <a:path w="634364" h="12700">
                <a:moveTo>
                  <a:pt x="188963" y="0"/>
                </a:moveTo>
                <a:lnTo>
                  <a:pt x="176784" y="0"/>
                </a:lnTo>
                <a:lnTo>
                  <a:pt x="0" y="0"/>
                </a:lnTo>
                <a:lnTo>
                  <a:pt x="0" y="12192"/>
                </a:lnTo>
                <a:lnTo>
                  <a:pt x="176784" y="12192"/>
                </a:lnTo>
                <a:lnTo>
                  <a:pt x="188963" y="12192"/>
                </a:lnTo>
                <a:lnTo>
                  <a:pt x="188963" y="0"/>
                </a:lnTo>
                <a:close/>
              </a:path>
              <a:path w="634364" h="12700">
                <a:moveTo>
                  <a:pt x="633984" y="0"/>
                </a:moveTo>
                <a:lnTo>
                  <a:pt x="188976" y="0"/>
                </a:lnTo>
                <a:lnTo>
                  <a:pt x="188976" y="12192"/>
                </a:lnTo>
                <a:lnTo>
                  <a:pt x="633984" y="12192"/>
                </a:lnTo>
                <a:lnTo>
                  <a:pt x="6339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02004" y="4787264"/>
            <a:ext cx="21653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10" dirty="0">
                <a:latin typeface="Symbol"/>
                <a:cs typeface="Symbol"/>
              </a:rPr>
              <a:t></a:t>
            </a:r>
            <a:r>
              <a:rPr sz="1950" dirty="0">
                <a:latin typeface="Times New Roman"/>
                <a:cs typeface="Times New Roman"/>
              </a:rPr>
              <a:t>t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71270" y="4810632"/>
            <a:ext cx="634365" cy="12700"/>
          </a:xfrm>
          <a:custGeom>
            <a:avLst/>
            <a:gdLst/>
            <a:ahLst/>
            <a:cxnLst/>
            <a:rect l="l" t="t" r="r" b="b"/>
            <a:pathLst>
              <a:path w="634364" h="12700">
                <a:moveTo>
                  <a:pt x="188963" y="0"/>
                </a:moveTo>
                <a:lnTo>
                  <a:pt x="176784" y="0"/>
                </a:lnTo>
                <a:lnTo>
                  <a:pt x="0" y="0"/>
                </a:lnTo>
                <a:lnTo>
                  <a:pt x="0" y="12192"/>
                </a:lnTo>
                <a:lnTo>
                  <a:pt x="176784" y="12192"/>
                </a:lnTo>
                <a:lnTo>
                  <a:pt x="188963" y="12192"/>
                </a:lnTo>
                <a:lnTo>
                  <a:pt x="188963" y="0"/>
                </a:lnTo>
                <a:close/>
              </a:path>
              <a:path w="634364" h="12700">
                <a:moveTo>
                  <a:pt x="633984" y="0"/>
                </a:moveTo>
                <a:lnTo>
                  <a:pt x="188976" y="0"/>
                </a:lnTo>
                <a:lnTo>
                  <a:pt x="188976" y="12192"/>
                </a:lnTo>
                <a:lnTo>
                  <a:pt x="633984" y="12192"/>
                </a:lnTo>
                <a:lnTo>
                  <a:pt x="6339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45461" y="4810632"/>
            <a:ext cx="521970" cy="12700"/>
          </a:xfrm>
          <a:custGeom>
            <a:avLst/>
            <a:gdLst/>
            <a:ahLst/>
            <a:cxnLst/>
            <a:rect l="l" t="t" r="r" b="b"/>
            <a:pathLst>
              <a:path w="521969" h="12700">
                <a:moveTo>
                  <a:pt x="521512" y="0"/>
                </a:moveTo>
                <a:lnTo>
                  <a:pt x="0" y="0"/>
                </a:lnTo>
                <a:lnTo>
                  <a:pt x="0" y="12192"/>
                </a:lnTo>
                <a:lnTo>
                  <a:pt x="521512" y="12192"/>
                </a:lnTo>
                <a:lnTo>
                  <a:pt x="5215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019554" y="5270753"/>
            <a:ext cx="220154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619885" algn="l"/>
              </a:tabLst>
            </a:pPr>
            <a:r>
              <a:rPr sz="3300" spc="-127" baseline="7575" dirty="0">
                <a:latin typeface="Times New Roman"/>
                <a:cs typeface="Times New Roman"/>
              </a:rPr>
              <a:t>4</a:t>
            </a:r>
            <a:r>
              <a:rPr sz="3300" spc="-127" baseline="7575" dirty="0">
                <a:latin typeface="Symbol"/>
                <a:cs typeface="Symbol"/>
              </a:rPr>
              <a:t></a:t>
            </a:r>
            <a:r>
              <a:rPr sz="3525" spc="-127" baseline="-4728" dirty="0">
                <a:latin typeface="Times New Roman"/>
                <a:cs typeface="Times New Roman"/>
              </a:rPr>
              <a:t>0</a:t>
            </a:r>
            <a:r>
              <a:rPr sz="3525" spc="-315" baseline="-4728" dirty="0">
                <a:latin typeface="Times New Roman"/>
                <a:cs typeface="Times New Roman"/>
              </a:rPr>
              <a:t> </a:t>
            </a:r>
            <a:r>
              <a:rPr sz="3300" spc="-44" baseline="1262" dirty="0">
                <a:latin typeface="Microsoft Sans Serif"/>
                <a:cs typeface="Microsoft Sans Serif"/>
              </a:rPr>
              <a:t>(</a:t>
            </a:r>
            <a:r>
              <a:rPr sz="3300" spc="-44" baseline="1262" dirty="0">
                <a:latin typeface="Times New Roman"/>
                <a:cs typeface="Times New Roman"/>
              </a:rPr>
              <a:t>Rc</a:t>
            </a:r>
            <a:r>
              <a:rPr sz="3300" spc="97" baseline="1262" dirty="0">
                <a:latin typeface="Times New Roman"/>
                <a:cs typeface="Times New Roman"/>
              </a:rPr>
              <a:t> </a:t>
            </a:r>
            <a:r>
              <a:rPr sz="3300" spc="-60" baseline="1262" dirty="0">
                <a:latin typeface="Symbol"/>
                <a:cs typeface="Symbol"/>
              </a:rPr>
              <a:t></a:t>
            </a:r>
            <a:r>
              <a:rPr sz="3300" spc="104" baseline="1262" dirty="0">
                <a:latin typeface="Times New Roman"/>
                <a:cs typeface="Times New Roman"/>
              </a:rPr>
              <a:t> </a:t>
            </a:r>
            <a:r>
              <a:rPr sz="3300" spc="-67" baseline="1262" dirty="0">
                <a:latin typeface="Times New Roman"/>
                <a:cs typeface="Times New Roman"/>
              </a:rPr>
              <a:t>R	</a:t>
            </a:r>
            <a:r>
              <a:rPr sz="2200" spc="-15" dirty="0">
                <a:latin typeface="Symbol"/>
                <a:cs typeface="Symbol"/>
              </a:rPr>
              <a:t>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Times New Roman"/>
                <a:cs typeface="Times New Roman"/>
              </a:rPr>
              <a:t>v</a:t>
            </a:r>
            <a:r>
              <a:rPr sz="2200" spc="-15" dirty="0">
                <a:latin typeface="Microsoft Sans Serif"/>
                <a:cs typeface="Microsoft Sans Serif"/>
              </a:rPr>
              <a:t>)</a:t>
            </a:r>
            <a:r>
              <a:rPr sz="2200" spc="-65" dirty="0">
                <a:latin typeface="Microsoft Sans Serif"/>
                <a:cs typeface="Microsoft Sans Serif"/>
              </a:rPr>
              <a:t> </a:t>
            </a:r>
            <a:r>
              <a:rPr sz="2200" spc="-20" dirty="0">
                <a:latin typeface="Symbol"/>
                <a:cs typeface="Symbol"/>
              </a:rPr>
              <a:t>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01080" y="3281298"/>
            <a:ext cx="12712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Rc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Symbol"/>
                <a:cs typeface="Symbol"/>
              </a:rPr>
              <a:t>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69789" y="3952113"/>
            <a:ext cx="75692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latin typeface="Symbol"/>
                <a:cs typeface="Symbol"/>
              </a:rPr>
              <a:t></a:t>
            </a:r>
            <a:r>
              <a:rPr sz="1650" spc="2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Microsoft Sans Serif"/>
                <a:cs typeface="Microsoft Sans Serif"/>
              </a:rPr>
              <a:t>(</a:t>
            </a:r>
            <a:r>
              <a:rPr sz="1650" dirty="0">
                <a:latin typeface="Times New Roman"/>
                <a:cs typeface="Times New Roman"/>
              </a:rPr>
              <a:t>c</a:t>
            </a:r>
            <a:r>
              <a:rPr sz="1650" spc="45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spc="2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v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50329" y="3856101"/>
            <a:ext cx="85598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indent="-151130">
              <a:lnSpc>
                <a:spcPct val="100000"/>
              </a:lnSpc>
              <a:spcBef>
                <a:spcPts val="100"/>
              </a:spcBef>
              <a:buFont typeface="Symbol"/>
              <a:buChar char=""/>
              <a:tabLst>
                <a:tab pos="163830" algn="l"/>
              </a:tabLst>
            </a:pPr>
            <a:r>
              <a:rPr sz="1500" spc="-20" dirty="0">
                <a:latin typeface="Times New Roman"/>
                <a:cs typeface="Times New Roman"/>
              </a:rPr>
              <a:t>R</a:t>
            </a:r>
            <a:r>
              <a:rPr sz="1500" spc="-30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Symbol"/>
                <a:cs typeface="Symbol"/>
              </a:rPr>
              <a:t></a:t>
            </a:r>
            <a:r>
              <a:rPr sz="1500" spc="-30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a</a:t>
            </a:r>
            <a:r>
              <a:rPr sz="1500" spc="-20" dirty="0">
                <a:latin typeface="Microsoft Sans Serif"/>
                <a:cs typeface="Microsoft Sans Serif"/>
              </a:rPr>
              <a:t>)</a:t>
            </a:r>
            <a:r>
              <a:rPr sz="1500" spc="-20" dirty="0">
                <a:latin typeface="Times New Roman"/>
                <a:cs typeface="Times New Roman"/>
              </a:rPr>
              <a:t>R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2300" spc="-15" dirty="0">
                <a:latin typeface="Symbol"/>
                <a:cs typeface="Symbol"/>
              </a:rPr>
              <a:t>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83985" y="4448936"/>
            <a:ext cx="2159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5" dirty="0">
                <a:latin typeface="Times New Roman"/>
                <a:cs typeface="Times New Roman"/>
              </a:rPr>
              <a:t>Ra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92645" y="4327016"/>
            <a:ext cx="5111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8305" algn="l"/>
              </a:tabLst>
            </a:pPr>
            <a:r>
              <a:rPr sz="2200" spc="-5" dirty="0">
                <a:latin typeface="Times New Roman"/>
                <a:cs typeface="Times New Roman"/>
              </a:rPr>
              <a:t>R	</a:t>
            </a: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685023" y="4448936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936992" y="4264412"/>
            <a:ext cx="840105" cy="11455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600"/>
              </a:spcBef>
            </a:pPr>
            <a:r>
              <a:rPr sz="2200" spc="-5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  <a:p>
            <a:pPr marL="152400" marR="30480" indent="-152400" algn="r">
              <a:lnSpc>
                <a:spcPct val="100000"/>
              </a:lnSpc>
              <a:spcBef>
                <a:spcPts val="464"/>
              </a:spcBef>
              <a:buFont typeface="Symbol"/>
              <a:buChar char=""/>
              <a:tabLst>
                <a:tab pos="152400" algn="l"/>
              </a:tabLst>
            </a:pPr>
            <a:r>
              <a:rPr sz="1500" dirty="0">
                <a:latin typeface="Times New Roman"/>
                <a:cs typeface="Times New Roman"/>
              </a:rPr>
              <a:t>R</a:t>
            </a:r>
            <a:r>
              <a:rPr sz="1500" spc="-4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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Times New Roman"/>
                <a:cs typeface="Times New Roman"/>
              </a:rPr>
              <a:t>a</a:t>
            </a:r>
            <a:r>
              <a:rPr sz="1500" spc="-5" dirty="0">
                <a:latin typeface="Microsoft Sans Serif"/>
                <a:cs typeface="Microsoft Sans Serif"/>
              </a:rPr>
              <a:t>)</a:t>
            </a:r>
            <a:r>
              <a:rPr sz="1500" spc="-5" dirty="0">
                <a:latin typeface="Times New Roman"/>
                <a:cs typeface="Times New Roman"/>
              </a:rPr>
              <a:t>v</a:t>
            </a:r>
            <a:r>
              <a:rPr sz="3000" spc="-7" baseline="-12500" dirty="0">
                <a:latin typeface="Symbol"/>
                <a:cs typeface="Symbol"/>
              </a:rPr>
              <a:t></a:t>
            </a:r>
            <a:endParaRPr sz="3000" baseline="-12500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175"/>
              </a:spcBef>
            </a:pPr>
            <a:r>
              <a:rPr sz="2200" spc="-5" dirty="0">
                <a:latin typeface="Symbol"/>
                <a:cs typeface="Symbol"/>
              </a:rPr>
              <a:t>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08372" y="4704969"/>
            <a:ext cx="14109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70" dirty="0">
                <a:latin typeface="Symbol"/>
                <a:cs typeface="Symbol"/>
              </a:rPr>
              <a:t>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85" dirty="0">
                <a:latin typeface="Times New Roman"/>
                <a:cs typeface="Times New Roman"/>
              </a:rPr>
              <a:t>R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Symbol"/>
                <a:cs typeface="Symbol"/>
              </a:rPr>
              <a:t>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Times New Roman"/>
                <a:cs typeface="Times New Roman"/>
              </a:rPr>
              <a:t>v</a:t>
            </a:r>
            <a:r>
              <a:rPr sz="2200" spc="-55" dirty="0">
                <a:latin typeface="Microsoft Sans Serif"/>
                <a:cs typeface="Microsoft Sans Serif"/>
              </a:rPr>
              <a:t>)(</a:t>
            </a:r>
            <a:r>
              <a:rPr sz="2200" spc="-55" dirty="0">
                <a:latin typeface="Symbol"/>
                <a:cs typeface="Symbol"/>
              </a:rPr>
              <a:t></a:t>
            </a:r>
            <a:r>
              <a:rPr sz="2200" spc="-55" dirty="0">
                <a:latin typeface="Times New Roman"/>
                <a:cs typeface="Times New Roman"/>
              </a:rPr>
              <a:t>v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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49161" y="4704969"/>
            <a:ext cx="13303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3565" algn="l"/>
                <a:tab pos="951230" algn="l"/>
              </a:tabLst>
            </a:pP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2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20" dirty="0">
                <a:latin typeface="Microsoft Sans Serif"/>
                <a:cs typeface="Microsoft Sans Serif"/>
              </a:rPr>
              <a:t>(</a:t>
            </a:r>
            <a:r>
              <a:rPr sz="2200" spc="-20" dirty="0">
                <a:latin typeface="Times New Roman"/>
                <a:cs typeface="Times New Roman"/>
              </a:rPr>
              <a:t>c	</a:t>
            </a:r>
            <a:r>
              <a:rPr sz="2200" spc="-25" dirty="0">
                <a:latin typeface="Symbol"/>
                <a:cs typeface="Symbol"/>
              </a:rPr>
              <a:t></a:t>
            </a:r>
            <a:r>
              <a:rPr sz="2200" spc="-20" dirty="0">
                <a:latin typeface="Times New Roman"/>
                <a:cs typeface="Times New Roman"/>
              </a:rPr>
              <a:t> 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931153" y="4810632"/>
            <a:ext cx="318770" cy="12700"/>
          </a:xfrm>
          <a:custGeom>
            <a:avLst/>
            <a:gdLst/>
            <a:ahLst/>
            <a:cxnLst/>
            <a:rect l="l" t="t" r="r" b="b"/>
            <a:pathLst>
              <a:path w="318770" h="12700">
                <a:moveTo>
                  <a:pt x="318515" y="0"/>
                </a:moveTo>
                <a:lnTo>
                  <a:pt x="0" y="0"/>
                </a:lnTo>
                <a:lnTo>
                  <a:pt x="0" y="12192"/>
                </a:lnTo>
                <a:lnTo>
                  <a:pt x="318515" y="12192"/>
                </a:lnTo>
                <a:lnTo>
                  <a:pt x="3185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04761" y="4810632"/>
            <a:ext cx="190500" cy="12700"/>
          </a:xfrm>
          <a:custGeom>
            <a:avLst/>
            <a:gdLst/>
            <a:ahLst/>
            <a:cxnLst/>
            <a:rect l="l" t="t" r="r" b="b"/>
            <a:pathLst>
              <a:path w="190500" h="12700">
                <a:moveTo>
                  <a:pt x="190500" y="0"/>
                </a:moveTo>
                <a:lnTo>
                  <a:pt x="0" y="0"/>
                </a:lnTo>
                <a:lnTo>
                  <a:pt x="0" y="12192"/>
                </a:lnTo>
                <a:lnTo>
                  <a:pt x="190500" y="12192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022085" y="5054346"/>
            <a:ext cx="7575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20395" algn="l"/>
              </a:tabLst>
            </a:pPr>
            <a:r>
              <a:rPr sz="2200" spc="-100" dirty="0">
                <a:latin typeface="Times New Roman"/>
                <a:cs typeface="Times New Roman"/>
              </a:rPr>
              <a:t>c	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9320" y="3023234"/>
            <a:ext cx="1932304" cy="492760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09545" y="4060444"/>
          <a:ext cx="4893945" cy="2287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9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95885">
                        <a:lnSpc>
                          <a:spcPts val="2135"/>
                        </a:lnSpc>
                      </a:pP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=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 vert="vert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9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195"/>
                        </a:lnSpc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3970" marR="120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300" baseline="13888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00" spc="-15" baseline="138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0" baseline="13888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300" spc="7" baseline="138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0" spc="-30" baseline="13888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300" baseline="13888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300" baseline="13888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00" spc="7" baseline="138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0" baseline="13888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300" spc="-30" baseline="138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0" spc="-7" baseline="13888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300" baseline="13888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25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0" baseline="13888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300" baseline="13888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4480">
                        <a:lnSpc>
                          <a:spcPts val="1985"/>
                        </a:lnSpc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7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</a:t>
                      </a:r>
                      <a:r>
                        <a:rPr sz="17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5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25" baseline="-12698" dirty="0">
                          <a:latin typeface="Times New Roman"/>
                          <a:cs typeface="Times New Roman"/>
                        </a:rPr>
                        <a:t>r</a:t>
                      </a:r>
                      <a:endParaRPr sz="2625" baseline="-12698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62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850" dirty="0">
                          <a:latin typeface="Symbol"/>
                          <a:cs typeface="Symbol"/>
                        </a:rPr>
                        <a:t></a:t>
                      </a:r>
                      <a:endParaRPr sz="1850">
                        <a:latin typeface="Symbol"/>
                        <a:cs typeface="Symbo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1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79375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</a:pPr>
                      <a:r>
                        <a:rPr sz="1800" spc="5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40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v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baseline="-11784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475" spc="-97" baseline="-117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4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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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2475" baseline="-11784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475" spc="-104" baseline="-117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800" dirty="0">
                          <a:latin typeface="Symbol"/>
                          <a:cs typeface="Symbol"/>
                        </a:rPr>
                        <a:t>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635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420"/>
                        </a:lnSpc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41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Symbol"/>
                          <a:cs typeface="Symbol"/>
                        </a:rPr>
                        <a:t>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200" u="sng" spc="-6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/>
                </a:tc>
                <a:tc row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40005" marR="12065">
                        <a:lnSpc>
                          <a:spcPct val="100000"/>
                        </a:lnSpc>
                      </a:pPr>
                      <a:r>
                        <a:rPr sz="155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50" spc="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5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55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55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2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250" spc="-5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250" spc="-5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75" baseline="-11494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175" spc="-112" baseline="-1149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Symbol"/>
                          <a:cs typeface="Symbol"/>
                        </a:rPr>
                        <a:t></a:t>
                      </a:r>
                      <a:endParaRPr sz="1500">
                        <a:latin typeface="Symbol"/>
                        <a:cs typeface="Symbo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906144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400" spc="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aseline="-12152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400" spc="-104" baseline="-1215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Symbol"/>
                          <a:cs typeface="Symbol"/>
                        </a:rPr>
                        <a:t>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aseline="-12152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400" spc="-112" baseline="-1215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v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287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1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555"/>
                        </a:lnSpc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1979" y="4229100"/>
            <a:ext cx="740410" cy="2597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4750" y="4840604"/>
            <a:ext cx="440060" cy="6388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15304" y="5450204"/>
            <a:ext cx="509858" cy="63880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2308" y="139699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(3)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046346" y="2129154"/>
            <a:ext cx="17526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Times New Roman"/>
                <a:cs typeface="Times New Roman"/>
              </a:rPr>
              <a:t>2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50669" y="763269"/>
            <a:ext cx="4359275" cy="2313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865">
              <a:lnSpc>
                <a:spcPct val="100000"/>
              </a:lnSpc>
              <a:spcBef>
                <a:spcPts val="105"/>
              </a:spcBef>
            </a:pPr>
            <a:r>
              <a:rPr sz="2775" spc="-7" baseline="-39039" dirty="0">
                <a:latin typeface="Times New Roman"/>
                <a:cs typeface="Times New Roman"/>
              </a:rPr>
              <a:t>0</a:t>
            </a:r>
            <a:r>
              <a:rPr sz="2775" spc="472" baseline="-39039" dirty="0">
                <a:latin typeface="Times New Roman"/>
                <a:cs typeface="Times New Roman"/>
              </a:rPr>
              <a:t> </a:t>
            </a:r>
            <a:r>
              <a:rPr sz="2775" spc="-7" baseline="-39039" dirty="0">
                <a:latin typeface="Symbol"/>
                <a:cs typeface="Symbol"/>
              </a:rPr>
              <a:t></a:t>
            </a:r>
            <a:r>
              <a:rPr sz="2775" spc="15" baseline="-39039" dirty="0">
                <a:latin typeface="Times New Roman"/>
                <a:cs typeface="Times New Roman"/>
              </a:rPr>
              <a:t> </a:t>
            </a:r>
            <a:r>
              <a:rPr sz="2775" spc="-7" baseline="-39039" dirty="0">
                <a:latin typeface="Times New Roman"/>
                <a:cs typeface="Times New Roman"/>
              </a:rPr>
              <a:t>v</a:t>
            </a:r>
            <a:r>
              <a:rPr sz="2775" spc="-15" baseline="-39039" dirty="0">
                <a:latin typeface="Times New Roman"/>
                <a:cs typeface="Times New Roman"/>
              </a:rPr>
              <a:t> </a:t>
            </a:r>
            <a:r>
              <a:rPr sz="2775" spc="-7" baseline="-39039" dirty="0">
                <a:latin typeface="Symbol"/>
                <a:cs typeface="Symbol"/>
              </a:rPr>
              <a:t></a:t>
            </a:r>
            <a:r>
              <a:rPr sz="2775" spc="15" baseline="-39039" dirty="0">
                <a:latin typeface="Times New Roman"/>
                <a:cs typeface="Times New Roman"/>
              </a:rPr>
              <a:t> </a:t>
            </a:r>
            <a:r>
              <a:rPr sz="2775" spc="-7" baseline="-39039" dirty="0">
                <a:latin typeface="Microsoft Sans Serif"/>
                <a:cs typeface="Microsoft Sans Serif"/>
              </a:rPr>
              <a:t>(</a:t>
            </a:r>
            <a:r>
              <a:rPr sz="2775" spc="-7" baseline="-39039" dirty="0">
                <a:latin typeface="Times New Roman"/>
                <a:cs typeface="Times New Roman"/>
              </a:rPr>
              <a:t>v</a:t>
            </a:r>
            <a:r>
              <a:rPr sz="2775" spc="-7" baseline="-39039" dirty="0">
                <a:latin typeface="Symbol"/>
                <a:cs typeface="Symbol"/>
              </a:rPr>
              <a:t></a:t>
            </a:r>
            <a:r>
              <a:rPr sz="2775" baseline="-39039" dirty="0">
                <a:latin typeface="Times New Roman"/>
                <a:cs typeface="Times New Roman"/>
              </a:rPr>
              <a:t> </a:t>
            </a:r>
            <a:r>
              <a:rPr sz="2775" spc="-7" baseline="-39039" dirty="0">
                <a:latin typeface="Symbol"/>
                <a:cs typeface="Symbol"/>
              </a:rPr>
              <a:t></a:t>
            </a:r>
            <a:r>
              <a:rPr sz="2775" spc="-7" baseline="-39039" dirty="0">
                <a:latin typeface="Times New Roman"/>
                <a:cs typeface="Times New Roman"/>
              </a:rPr>
              <a:t>t</a:t>
            </a:r>
            <a:r>
              <a:rPr sz="2775" spc="7" baseline="-39039" dirty="0">
                <a:latin typeface="Times New Roman"/>
                <a:cs typeface="Times New Roman"/>
              </a:rPr>
              <a:t> </a:t>
            </a:r>
            <a:r>
              <a:rPr sz="3450" baseline="-43478" dirty="0">
                <a:latin typeface="Times New Roman"/>
                <a:cs typeface="Times New Roman"/>
              </a:rPr>
              <a:t>r</a:t>
            </a:r>
            <a:r>
              <a:rPr sz="3450" spc="-179" baseline="-43478" dirty="0">
                <a:latin typeface="Times New Roman"/>
                <a:cs typeface="Times New Roman"/>
              </a:rPr>
              <a:t> </a:t>
            </a:r>
            <a:r>
              <a:rPr sz="2775" spc="-7" baseline="-39039" dirty="0">
                <a:latin typeface="Microsoft Sans Serif"/>
                <a:cs typeface="Microsoft Sans Serif"/>
              </a:rPr>
              <a:t>)</a:t>
            </a:r>
            <a:r>
              <a:rPr sz="2775" spc="-60" baseline="-39039" dirty="0">
                <a:latin typeface="Microsoft Sans Serif"/>
                <a:cs typeface="Microsoft Sans Serif"/>
              </a:rPr>
              <a:t> </a:t>
            </a:r>
            <a:r>
              <a:rPr sz="2775" spc="-7" baseline="-39039" dirty="0">
                <a:latin typeface="Symbol"/>
                <a:cs typeface="Symbol"/>
              </a:rPr>
              <a:t></a:t>
            </a:r>
            <a:r>
              <a:rPr sz="2775" spc="15" baseline="-39039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v</a:t>
            </a:r>
            <a:r>
              <a:rPr sz="2775" spc="-7" baseline="1501" dirty="0">
                <a:latin typeface="Microsoft Sans Serif"/>
                <a:cs typeface="Microsoft Sans Serif"/>
              </a:rPr>
              <a:t>(</a:t>
            </a:r>
            <a:r>
              <a:rPr sz="1850" spc="-5" dirty="0">
                <a:latin typeface="Times New Roman"/>
                <a:cs typeface="Times New Roman"/>
              </a:rPr>
              <a:t>v</a:t>
            </a:r>
            <a:r>
              <a:rPr sz="185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</a:t>
            </a:r>
            <a:r>
              <a:rPr sz="1850" spc="-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Symbol"/>
                <a:cs typeface="Symbol"/>
              </a:rPr>
              <a:t></a:t>
            </a:r>
            <a:r>
              <a:rPr sz="1850" dirty="0">
                <a:latin typeface="Times New Roman"/>
                <a:cs typeface="Times New Roman"/>
              </a:rPr>
              <a:t>t</a:t>
            </a:r>
            <a:r>
              <a:rPr sz="1850" spc="5" dirty="0">
                <a:latin typeface="Times New Roman"/>
                <a:cs typeface="Times New Roman"/>
              </a:rPr>
              <a:t> </a:t>
            </a:r>
            <a:r>
              <a:rPr sz="2400" spc="-7" baseline="-45138" dirty="0">
                <a:latin typeface="Times New Roman"/>
                <a:cs typeface="Times New Roman"/>
              </a:rPr>
              <a:t>r</a:t>
            </a:r>
            <a:r>
              <a:rPr sz="2400" spc="89" baseline="-45138" dirty="0">
                <a:latin typeface="Times New Roman"/>
                <a:cs typeface="Times New Roman"/>
              </a:rPr>
              <a:t> </a:t>
            </a:r>
            <a:r>
              <a:rPr sz="2775" spc="-7" baseline="1501" dirty="0">
                <a:latin typeface="Microsoft Sans Serif"/>
                <a:cs typeface="Microsoft Sans Serif"/>
              </a:rPr>
              <a:t>)</a:t>
            </a:r>
            <a:r>
              <a:rPr sz="2775" spc="-60" baseline="1501" dirty="0">
                <a:latin typeface="Microsoft Sans Serif"/>
                <a:cs typeface="Microsoft Sans Serif"/>
              </a:rPr>
              <a:t> </a:t>
            </a:r>
            <a:r>
              <a:rPr sz="1850" spc="-5" dirty="0">
                <a:latin typeface="Symbol"/>
                <a:cs typeface="Symbol"/>
              </a:rPr>
              <a:t></a:t>
            </a:r>
            <a:r>
              <a:rPr sz="185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</a:t>
            </a:r>
            <a:r>
              <a:rPr sz="1850" spc="-5" dirty="0">
                <a:latin typeface="Times New Roman"/>
                <a:cs typeface="Times New Roman"/>
              </a:rPr>
              <a:t>t</a:t>
            </a:r>
            <a:r>
              <a:rPr sz="1850" spc="5" dirty="0">
                <a:latin typeface="Times New Roman"/>
                <a:cs typeface="Times New Roman"/>
              </a:rPr>
              <a:t> </a:t>
            </a:r>
            <a:r>
              <a:rPr sz="2400" spc="-7" baseline="-45138" dirty="0">
                <a:latin typeface="Times New Roman"/>
                <a:cs typeface="Times New Roman"/>
              </a:rPr>
              <a:t>r</a:t>
            </a:r>
            <a:r>
              <a:rPr sz="2400" spc="89" baseline="-45138" dirty="0">
                <a:latin typeface="Times New Roman"/>
                <a:cs typeface="Times New Roman"/>
              </a:rPr>
              <a:t> </a:t>
            </a:r>
            <a:r>
              <a:rPr sz="2775" spc="-7" baseline="1501" dirty="0">
                <a:latin typeface="Microsoft Sans Serif"/>
                <a:cs typeface="Microsoft Sans Serif"/>
              </a:rPr>
              <a:t>(</a:t>
            </a:r>
            <a:r>
              <a:rPr sz="1850" spc="-5" dirty="0">
                <a:latin typeface="Times New Roman"/>
                <a:cs typeface="Times New Roman"/>
              </a:rPr>
              <a:t>v</a:t>
            </a:r>
            <a:r>
              <a:rPr sz="1850" spc="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</a:t>
            </a:r>
            <a:r>
              <a:rPr sz="1850" spc="-5" dirty="0">
                <a:latin typeface="Times New Roman"/>
                <a:cs typeface="Times New Roman"/>
              </a:rPr>
              <a:t> v</a:t>
            </a:r>
            <a:r>
              <a:rPr sz="2775" spc="-7" baseline="1501" dirty="0">
                <a:latin typeface="Microsoft Sans Serif"/>
                <a:cs typeface="Microsoft Sans Serif"/>
              </a:rPr>
              <a:t>)</a:t>
            </a:r>
            <a:endParaRPr sz="2775" baseline="1501">
              <a:latin typeface="Microsoft Sans Serif"/>
              <a:cs typeface="Microsoft Sans Serif"/>
            </a:endParaRPr>
          </a:p>
          <a:p>
            <a:pPr marL="1819275">
              <a:lnSpc>
                <a:spcPts val="2850"/>
              </a:lnSpc>
              <a:spcBef>
                <a:spcPts val="2535"/>
              </a:spcBef>
            </a:pPr>
            <a:r>
              <a:rPr sz="3000" dirty="0">
                <a:latin typeface="Times New Roman"/>
                <a:cs typeface="Times New Roman"/>
              </a:rPr>
              <a:t>2</a:t>
            </a:r>
            <a:endParaRPr sz="3000">
              <a:latin typeface="Times New Roman"/>
              <a:cs typeface="Times New Roman"/>
            </a:endParaRPr>
          </a:p>
          <a:p>
            <a:pPr marL="37465">
              <a:lnSpc>
                <a:spcPts val="2850"/>
              </a:lnSpc>
              <a:tabLst>
                <a:tab pos="2009775" algn="l"/>
              </a:tabLst>
            </a:pPr>
            <a:r>
              <a:rPr sz="2150" spc="-5" dirty="0">
                <a:latin typeface="Symbol"/>
                <a:cs typeface="Symbol"/>
              </a:rPr>
              <a:t></a:t>
            </a:r>
            <a:r>
              <a:rPr sz="2150" spc="-5" dirty="0">
                <a:latin typeface="Times New Roman"/>
                <a:cs typeface="Times New Roman"/>
              </a:rPr>
              <a:t>v</a:t>
            </a:r>
            <a:r>
              <a:rPr sz="2150" spc="-5" dirty="0">
                <a:latin typeface="Microsoft Sans Serif"/>
                <a:cs typeface="Microsoft Sans Serif"/>
              </a:rPr>
              <a:t>(</a:t>
            </a:r>
            <a:r>
              <a:rPr sz="2150" spc="-5" dirty="0">
                <a:latin typeface="Times New Roman"/>
                <a:cs typeface="Times New Roman"/>
              </a:rPr>
              <a:t>v</a:t>
            </a:r>
            <a:r>
              <a:rPr sz="2150" spc="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</a:t>
            </a:r>
            <a:r>
              <a:rPr sz="2150" spc="1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</a:t>
            </a:r>
            <a:r>
              <a:rPr sz="2150" spc="-5" dirty="0">
                <a:latin typeface="Times New Roman"/>
                <a:cs typeface="Times New Roman"/>
              </a:rPr>
              <a:t>t</a:t>
            </a:r>
            <a:r>
              <a:rPr sz="2150" spc="10" dirty="0">
                <a:latin typeface="Times New Roman"/>
                <a:cs typeface="Times New Roman"/>
              </a:rPr>
              <a:t> </a:t>
            </a:r>
            <a:r>
              <a:rPr sz="4425" baseline="-12241" dirty="0">
                <a:latin typeface="Times New Roman"/>
                <a:cs typeface="Times New Roman"/>
              </a:rPr>
              <a:t>r</a:t>
            </a:r>
            <a:r>
              <a:rPr sz="4425" spc="-307" baseline="-12241" dirty="0">
                <a:latin typeface="Times New Roman"/>
                <a:cs typeface="Times New Roman"/>
              </a:rPr>
              <a:t> </a:t>
            </a:r>
            <a:r>
              <a:rPr sz="2150" spc="-10" dirty="0">
                <a:latin typeface="Microsoft Sans Serif"/>
                <a:cs typeface="Microsoft Sans Serif"/>
              </a:rPr>
              <a:t>)</a:t>
            </a:r>
            <a:r>
              <a:rPr sz="2150" spc="-10" dirty="0">
                <a:latin typeface="Symbol"/>
                <a:cs typeface="Symbol"/>
              </a:rPr>
              <a:t></a:t>
            </a:r>
            <a:r>
              <a:rPr sz="2150" spc="-5" dirty="0">
                <a:latin typeface="Times New Roman"/>
                <a:cs typeface="Times New Roman"/>
              </a:rPr>
              <a:t> v	</a:t>
            </a:r>
            <a:r>
              <a:rPr sz="2150" spc="-5" dirty="0">
                <a:latin typeface="Symbol"/>
                <a:cs typeface="Symbol"/>
              </a:rPr>
              <a:t></a:t>
            </a:r>
            <a:r>
              <a:rPr sz="2150" spc="-5" dirty="0">
                <a:latin typeface="Times New Roman"/>
                <a:cs typeface="Times New Roman"/>
              </a:rPr>
              <a:t>t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4500" baseline="-12037" dirty="0">
                <a:latin typeface="Times New Roman"/>
                <a:cs typeface="Times New Roman"/>
              </a:rPr>
              <a:t>r</a:t>
            </a:r>
            <a:endParaRPr sz="4500" baseline="-12037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410"/>
              </a:spcBef>
              <a:tabLst>
                <a:tab pos="2726055" algn="l"/>
              </a:tabLst>
            </a:pPr>
            <a:r>
              <a:rPr sz="1950" dirty="0">
                <a:latin typeface="Symbol"/>
                <a:cs typeface="Symbol"/>
              </a:rPr>
              <a:t>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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spc="5" dirty="0">
                <a:latin typeface="Times New Roman"/>
                <a:cs typeface="Times New Roman"/>
              </a:rPr>
              <a:t>v</a:t>
            </a:r>
            <a:r>
              <a:rPr sz="1950" spc="5" dirty="0">
                <a:latin typeface="Microsoft Sans Serif"/>
                <a:cs typeface="Microsoft Sans Serif"/>
              </a:rPr>
              <a:t>)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Symbol"/>
                <a:cs typeface="Symbol"/>
              </a:rPr>
              <a:t></a:t>
            </a:r>
            <a:r>
              <a:rPr sz="1950" spc="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</a:t>
            </a:r>
            <a:r>
              <a:rPr sz="1950" spc="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</a:t>
            </a:r>
            <a:r>
              <a:rPr sz="1950" spc="6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a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</a:t>
            </a:r>
            <a:r>
              <a:rPr sz="2150" spc="-5" dirty="0">
                <a:latin typeface="Times New Roman"/>
                <a:cs typeface="Times New Roman"/>
              </a:rPr>
              <a:t> v	</a:t>
            </a:r>
            <a:r>
              <a:rPr sz="2150" spc="-5" dirty="0">
                <a:latin typeface="Microsoft Sans Serif"/>
                <a:cs typeface="Microsoft Sans Serif"/>
              </a:rPr>
              <a:t>)</a:t>
            </a:r>
            <a:r>
              <a:rPr sz="2150" spc="-5" dirty="0">
                <a:latin typeface="Symbol"/>
                <a:cs typeface="Symbol"/>
              </a:rPr>
              <a:t></a:t>
            </a:r>
            <a:r>
              <a:rPr sz="2150" spc="-5" dirty="0">
                <a:latin typeface="Times New Roman"/>
                <a:cs typeface="Times New Roman"/>
              </a:rPr>
              <a:t>t</a:t>
            </a:r>
            <a:r>
              <a:rPr sz="2150" spc="-40" dirty="0">
                <a:latin typeface="Times New Roman"/>
                <a:cs typeface="Times New Roman"/>
              </a:rPr>
              <a:t> </a:t>
            </a:r>
            <a:r>
              <a:rPr sz="3525" baseline="-11820" dirty="0">
                <a:latin typeface="Times New Roman"/>
                <a:cs typeface="Times New Roman"/>
              </a:rPr>
              <a:t>r</a:t>
            </a:r>
            <a:endParaRPr sz="3525" baseline="-11820">
              <a:latin typeface="Times New Roman"/>
              <a:cs typeface="Times New Roman"/>
            </a:endParaRPr>
          </a:p>
          <a:p>
            <a:pPr marR="870585" algn="r">
              <a:lnSpc>
                <a:spcPct val="100000"/>
              </a:lnSpc>
              <a:spcBef>
                <a:spcPts val="13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4253" y="3088004"/>
            <a:ext cx="153225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latin typeface="Symbol"/>
                <a:cs typeface="Symbol"/>
              </a:rPr>
              <a:t></a:t>
            </a:r>
            <a:r>
              <a:rPr sz="1550" spc="-2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c</a:t>
            </a:r>
            <a:r>
              <a:rPr sz="1550" spc="-5" dirty="0">
                <a:latin typeface="Symbol"/>
                <a:cs typeface="Symbol"/>
              </a:rPr>
              <a:t></a:t>
            </a:r>
            <a:r>
              <a:rPr sz="1550" spc="-5" dirty="0">
                <a:latin typeface="Times New Roman"/>
                <a:cs typeface="Times New Roman"/>
              </a:rPr>
              <a:t>t</a:t>
            </a:r>
            <a:r>
              <a:rPr sz="1550" spc="-15" dirty="0">
                <a:latin typeface="Times New Roman"/>
                <a:cs typeface="Times New Roman"/>
              </a:rPr>
              <a:t> </a:t>
            </a:r>
            <a:r>
              <a:rPr sz="2775" spc="-7" baseline="-12012" dirty="0">
                <a:latin typeface="Times New Roman"/>
                <a:cs typeface="Times New Roman"/>
              </a:rPr>
              <a:t>r</a:t>
            </a:r>
            <a:r>
              <a:rPr sz="2775" spc="-142" baseline="-12012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Symbol"/>
                <a:cs typeface="Symbol"/>
              </a:rPr>
              <a:t>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Symbol"/>
                <a:cs typeface="Symbol"/>
              </a:rPr>
              <a:t></a:t>
            </a:r>
            <a:r>
              <a:rPr sz="1550" spc="-5" dirty="0">
                <a:latin typeface="Times New Roman"/>
                <a:cs typeface="Times New Roman"/>
              </a:rPr>
              <a:t>R</a:t>
            </a:r>
            <a:r>
              <a:rPr sz="1550" spc="-15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Symbol"/>
                <a:cs typeface="Symbol"/>
              </a:rPr>
              <a:t></a:t>
            </a:r>
            <a:r>
              <a:rPr sz="1550" spc="-1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Symbol"/>
                <a:cs typeface="Symbol"/>
              </a:rPr>
              <a:t></a:t>
            </a:r>
            <a:r>
              <a:rPr sz="1550" spc="-5" dirty="0">
                <a:latin typeface="Microsoft Sans Serif"/>
                <a:cs typeface="Microsoft Sans Serif"/>
              </a:rPr>
              <a:t>(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07434" y="3022472"/>
            <a:ext cx="27832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03400" algn="l"/>
              </a:tabLst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3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Symbol"/>
                <a:cs typeface="Symbol"/>
              </a:rPr>
              <a:t></a:t>
            </a:r>
            <a:r>
              <a:rPr sz="2200" spc="-10" dirty="0">
                <a:latin typeface="Microsoft Sans Serif"/>
                <a:cs typeface="Microsoft Sans Serif"/>
              </a:rPr>
              <a:t>(</a:t>
            </a:r>
            <a:r>
              <a:rPr sz="2200" spc="-10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8580" y="3350133"/>
            <a:ext cx="8185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2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25370" y="3693032"/>
            <a:ext cx="511809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" spc="-5" dirty="0">
                <a:latin typeface="Symbol"/>
                <a:cs typeface="Symbol"/>
              </a:rPr>
              <a:t></a:t>
            </a:r>
            <a:r>
              <a:rPr sz="350" spc="190" dirty="0">
                <a:latin typeface="Times New Roman"/>
                <a:cs typeface="Times New Roman"/>
              </a:rPr>
              <a:t> </a:t>
            </a:r>
            <a:r>
              <a:rPr sz="450" spc="-5" dirty="0">
                <a:latin typeface="Symbol"/>
                <a:cs typeface="Symbol"/>
              </a:rPr>
              <a:t></a:t>
            </a:r>
            <a:r>
              <a:rPr sz="300" spc="-5" dirty="0">
                <a:latin typeface="Microsoft Sans Serif"/>
                <a:cs typeface="Microsoft Sans Serif"/>
              </a:rPr>
              <a:t>(</a:t>
            </a:r>
            <a:r>
              <a:rPr sz="300" spc="-5" dirty="0">
                <a:latin typeface="Times New Roman"/>
                <a:cs typeface="Times New Roman"/>
              </a:rPr>
              <a:t>R</a:t>
            </a:r>
            <a:r>
              <a:rPr sz="300" spc="35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</a:t>
            </a:r>
            <a:r>
              <a:rPr sz="30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</a:t>
            </a:r>
            <a:r>
              <a:rPr sz="300" dirty="0">
                <a:latin typeface="Microsoft Sans Serif"/>
                <a:cs typeface="Microsoft Sans Serif"/>
              </a:rPr>
              <a:t>)</a:t>
            </a:r>
            <a:r>
              <a:rPr sz="300" dirty="0">
                <a:latin typeface="Times New Roman"/>
                <a:cs typeface="Times New Roman"/>
              </a:rPr>
              <a:t>R</a:t>
            </a:r>
            <a:r>
              <a:rPr sz="300" spc="3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</a:t>
            </a:r>
            <a:r>
              <a:rPr sz="300" spc="3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Times New Roman"/>
                <a:cs typeface="Times New Roman"/>
              </a:rPr>
              <a:t>R</a:t>
            </a:r>
            <a:r>
              <a:rPr sz="300" spc="25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</a:t>
            </a:r>
            <a:r>
              <a:rPr sz="300" spc="40" dirty="0">
                <a:latin typeface="Times New Roman"/>
                <a:cs typeface="Times New Roman"/>
              </a:rPr>
              <a:t> </a:t>
            </a:r>
            <a:r>
              <a:rPr sz="300" spc="-5" dirty="0">
                <a:latin typeface="Microsoft Sans Serif"/>
                <a:cs typeface="Microsoft Sans Serif"/>
              </a:rPr>
              <a:t>(</a:t>
            </a:r>
            <a:r>
              <a:rPr sz="300" spc="-5" dirty="0">
                <a:latin typeface="Symbol"/>
                <a:cs typeface="Symbol"/>
              </a:rPr>
              <a:t></a:t>
            </a:r>
            <a:r>
              <a:rPr sz="300" spc="-10" dirty="0">
                <a:latin typeface="Times New Roman"/>
                <a:cs typeface="Times New Roman"/>
              </a:rPr>
              <a:t> </a:t>
            </a:r>
            <a:r>
              <a:rPr sz="300" dirty="0">
                <a:latin typeface="Symbol"/>
                <a:cs typeface="Symbol"/>
              </a:rPr>
              <a:t></a:t>
            </a:r>
            <a:r>
              <a:rPr sz="300" spc="30" dirty="0">
                <a:latin typeface="Times New Roman"/>
                <a:cs typeface="Times New Roman"/>
              </a:rPr>
              <a:t> </a:t>
            </a:r>
            <a:r>
              <a:rPr sz="300" spc="-5" dirty="0">
                <a:latin typeface="Times New Roman"/>
                <a:cs typeface="Times New Roman"/>
              </a:rPr>
              <a:t>R</a:t>
            </a:r>
            <a:r>
              <a:rPr sz="300" spc="-5" dirty="0">
                <a:latin typeface="Microsoft Sans Serif"/>
                <a:cs typeface="Microsoft Sans Serif"/>
              </a:rPr>
              <a:t>)</a:t>
            </a:r>
            <a:r>
              <a:rPr sz="450" spc="-5" dirty="0">
                <a:latin typeface="Symbol"/>
                <a:cs typeface="Symbol"/>
              </a:rPr>
              <a:t></a:t>
            </a:r>
            <a:endParaRPr sz="4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40635" y="6314947"/>
            <a:ext cx="2317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indent="-113030">
              <a:lnSpc>
                <a:spcPct val="100000"/>
              </a:lnSpc>
              <a:spcBef>
                <a:spcPts val="100"/>
              </a:spcBef>
              <a:buFont typeface="Symbol"/>
              <a:buChar char=""/>
              <a:tabLst>
                <a:tab pos="125730" algn="l"/>
              </a:tabLst>
            </a:pPr>
            <a:r>
              <a:rPr sz="1100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238759"/>
            <a:ext cx="1028064" cy="57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9653" y="0"/>
            <a:ext cx="1864995" cy="716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235"/>
              </a:lnSpc>
              <a:spcBef>
                <a:spcPts val="95"/>
              </a:spcBef>
            </a:pPr>
            <a:r>
              <a:rPr sz="2850" dirty="0">
                <a:latin typeface="Symbol"/>
                <a:cs typeface="Symbol"/>
              </a:rPr>
              <a:t></a:t>
            </a:r>
            <a:r>
              <a:rPr sz="2850" dirty="0">
                <a:latin typeface="Times New Roman"/>
                <a:cs typeface="Times New Roman"/>
              </a:rPr>
              <a:t>t</a:t>
            </a:r>
            <a:r>
              <a:rPr sz="2850" spc="-165" dirty="0">
                <a:latin typeface="Times New Roman"/>
                <a:cs typeface="Times New Roman"/>
              </a:rPr>
              <a:t> </a:t>
            </a:r>
            <a:r>
              <a:rPr sz="4575" spc="-7" baseline="3642" dirty="0">
                <a:latin typeface="Times New Roman"/>
                <a:cs typeface="Times New Roman"/>
              </a:rPr>
              <a:t>r</a:t>
            </a:r>
            <a:r>
              <a:rPr sz="4575" spc="-330" baseline="3642" dirty="0">
                <a:latin typeface="Times New Roman"/>
                <a:cs typeface="Times New Roman"/>
              </a:rPr>
              <a:t> </a:t>
            </a:r>
            <a:r>
              <a:rPr sz="2850" dirty="0">
                <a:latin typeface="Symbol"/>
                <a:cs typeface="Symbol"/>
              </a:rPr>
              <a:t></a:t>
            </a:r>
            <a:endParaRPr sz="2850">
              <a:latin typeface="Symbol"/>
              <a:cs typeface="Symbol"/>
            </a:endParaRPr>
          </a:p>
          <a:p>
            <a:pPr marL="840105">
              <a:lnSpc>
                <a:spcPts val="2215"/>
              </a:lnSpc>
            </a:pPr>
            <a:r>
              <a:rPr sz="2200" spc="-5" dirty="0">
                <a:latin typeface="Times New Roman"/>
                <a:cs typeface="Times New Roman"/>
              </a:rPr>
              <a:t>Rc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R</a:t>
            </a:r>
            <a:r>
              <a:rPr sz="1500" spc="1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</a:t>
            </a:r>
            <a:r>
              <a:rPr sz="1500" spc="1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v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2308" y="141223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(5)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13308" y="598178"/>
            <a:ext cx="2399665" cy="93091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R="377825" algn="r">
              <a:lnSpc>
                <a:spcPct val="100000"/>
              </a:lnSpc>
              <a:spcBef>
                <a:spcPts val="1060"/>
              </a:spcBef>
            </a:pPr>
            <a:r>
              <a:rPr sz="210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1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150" spc="-45" dirty="0">
                <a:latin typeface="Times New Roman"/>
                <a:cs typeface="Times New Roman"/>
              </a:rPr>
              <a:t>E</a:t>
            </a:r>
            <a:r>
              <a:rPr sz="2150" spc="-25" dirty="0">
                <a:latin typeface="Microsoft Sans Serif"/>
                <a:cs typeface="Microsoft Sans Serif"/>
              </a:rPr>
              <a:t>(</a:t>
            </a:r>
            <a:r>
              <a:rPr sz="2150" spc="-40" dirty="0">
                <a:latin typeface="Times New Roman"/>
                <a:cs typeface="Times New Roman"/>
              </a:rPr>
              <a:t>r</a:t>
            </a:r>
            <a:r>
              <a:rPr sz="2150" spc="-25" dirty="0">
                <a:latin typeface="Microsoft Sans Serif"/>
                <a:cs typeface="Microsoft Sans Serif"/>
              </a:rPr>
              <a:t>,</a:t>
            </a:r>
            <a:r>
              <a:rPr sz="2150" spc="-45" dirty="0">
                <a:latin typeface="Microsoft Sans Serif"/>
                <a:cs typeface="Microsoft Sans Serif"/>
              </a:rPr>
              <a:t> </a:t>
            </a:r>
            <a:r>
              <a:rPr sz="2150" spc="-15" dirty="0">
                <a:latin typeface="Times New Roman"/>
                <a:cs typeface="Times New Roman"/>
              </a:rPr>
              <a:t>t</a:t>
            </a:r>
            <a:r>
              <a:rPr sz="2150" spc="-30" dirty="0">
                <a:latin typeface="Microsoft Sans Serif"/>
                <a:cs typeface="Microsoft Sans Serif"/>
              </a:rPr>
              <a:t>)</a:t>
            </a:r>
            <a:r>
              <a:rPr sz="2150" spc="-50" dirty="0">
                <a:latin typeface="Microsoft Sans Serif"/>
                <a:cs typeface="Microsoft Sans Serif"/>
              </a:rPr>
              <a:t> </a:t>
            </a:r>
            <a:r>
              <a:rPr sz="2150" spc="-50" dirty="0">
                <a:latin typeface="Symbol"/>
                <a:cs typeface="Symbol"/>
              </a:rPr>
              <a:t></a:t>
            </a:r>
            <a:r>
              <a:rPr sz="2150" spc="-10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</a:t>
            </a:r>
            <a:r>
              <a:rPr sz="2150" spc="-55" dirty="0">
                <a:latin typeface="Symbol"/>
                <a:cs typeface="Symbol"/>
              </a:rPr>
              <a:t></a:t>
            </a:r>
            <a:r>
              <a:rPr sz="2150" spc="-70" dirty="0">
                <a:latin typeface="Times New Roman"/>
                <a:cs typeface="Times New Roman"/>
              </a:rPr>
              <a:t>V</a:t>
            </a:r>
            <a:r>
              <a:rPr sz="2150" spc="15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Symbol"/>
                <a:cs typeface="Symbol"/>
              </a:rPr>
              <a:t></a:t>
            </a:r>
            <a:r>
              <a:rPr sz="2150" spc="1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Symbol"/>
                <a:cs typeface="Symbol"/>
              </a:rPr>
              <a:t>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15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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04742" y="705357"/>
            <a:ext cx="1651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16934" y="551727"/>
            <a:ext cx="3174365" cy="98107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915035">
              <a:lnSpc>
                <a:spcPct val="100000"/>
              </a:lnSpc>
              <a:spcBef>
                <a:spcPts val="1305"/>
              </a:spcBef>
            </a:pP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  <a:tabLst>
                <a:tab pos="494030" algn="l"/>
                <a:tab pos="1892935" algn="l"/>
              </a:tabLst>
            </a:pPr>
            <a:r>
              <a:rPr sz="1750" spc="-5" dirty="0">
                <a:latin typeface="Times New Roman"/>
                <a:cs typeface="Times New Roman"/>
              </a:rPr>
              <a:t>4</a:t>
            </a:r>
            <a:r>
              <a:rPr sz="1750" spc="-5" dirty="0">
                <a:latin typeface="Symbol"/>
                <a:cs typeface="Symbol"/>
              </a:rPr>
              <a:t></a:t>
            </a:r>
            <a:r>
              <a:rPr sz="1750" spc="-5" dirty="0">
                <a:latin typeface="Times New Roman"/>
                <a:cs typeface="Times New Roman"/>
              </a:rPr>
              <a:t>	</a:t>
            </a:r>
            <a:r>
              <a:rPr sz="1750" spc="-55" dirty="0">
                <a:latin typeface="Microsoft Sans Serif"/>
                <a:cs typeface="Microsoft Sans Serif"/>
              </a:rPr>
              <a:t>(</a:t>
            </a:r>
            <a:r>
              <a:rPr sz="1750" spc="-25" dirty="0">
                <a:latin typeface="Microsoft Sans Serif"/>
                <a:cs typeface="Microsoft Sans Serif"/>
              </a:rPr>
              <a:t> </a:t>
            </a:r>
            <a:r>
              <a:rPr sz="1750" spc="-80" dirty="0">
                <a:latin typeface="Times New Roman"/>
                <a:cs typeface="Times New Roman"/>
              </a:rPr>
              <a:t>Rc</a:t>
            </a:r>
            <a:r>
              <a:rPr sz="1750" spc="20" dirty="0">
                <a:latin typeface="Times New Roman"/>
                <a:cs typeface="Times New Roman"/>
              </a:rPr>
              <a:t> </a:t>
            </a:r>
            <a:r>
              <a:rPr sz="1750" spc="-90" dirty="0">
                <a:latin typeface="Symbol"/>
                <a:cs typeface="Symbol"/>
              </a:rPr>
              <a:t></a:t>
            </a:r>
            <a:r>
              <a:rPr sz="1750" spc="5" dirty="0">
                <a:latin typeface="Times New Roman"/>
                <a:cs typeface="Times New Roman"/>
              </a:rPr>
              <a:t> </a:t>
            </a:r>
            <a:r>
              <a:rPr sz="1750" spc="-100" dirty="0">
                <a:latin typeface="Times New Roman"/>
                <a:cs typeface="Times New Roman"/>
              </a:rPr>
              <a:t>R</a:t>
            </a:r>
            <a:r>
              <a:rPr sz="1750" spc="20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Symbol"/>
                <a:cs typeface="Symbol"/>
              </a:rPr>
              <a:t></a:t>
            </a:r>
            <a:r>
              <a:rPr sz="2050" spc="-70" dirty="0">
                <a:latin typeface="Times New Roman"/>
                <a:cs typeface="Times New Roman"/>
              </a:rPr>
              <a:t> v</a:t>
            </a:r>
            <a:r>
              <a:rPr sz="2050" spc="-70" dirty="0">
                <a:latin typeface="Microsoft Sans Serif"/>
                <a:cs typeface="Microsoft Sans Serif"/>
              </a:rPr>
              <a:t>)</a:t>
            </a:r>
            <a:r>
              <a:rPr sz="2050" spc="270" dirty="0">
                <a:latin typeface="Microsoft Sans Serif"/>
                <a:cs typeface="Microsoft Sans Serif"/>
              </a:rPr>
              <a:t> </a:t>
            </a:r>
            <a:r>
              <a:rPr sz="2100" spc="-315" baseline="-3968" dirty="0">
                <a:latin typeface="Times New Roman"/>
                <a:cs typeface="Times New Roman"/>
              </a:rPr>
              <a:t>3	</a:t>
            </a:r>
            <a:r>
              <a:rPr sz="3150" spc="-7" baseline="1322" dirty="0">
                <a:latin typeface="Symbol"/>
                <a:cs typeface="Symbol"/>
              </a:rPr>
              <a:t></a:t>
            </a:r>
            <a:r>
              <a:rPr sz="2250" spc="-7" baseline="1851" dirty="0">
                <a:latin typeface="Microsoft Sans Serif"/>
                <a:cs typeface="Microsoft Sans Serif"/>
              </a:rPr>
              <a:t>(</a:t>
            </a:r>
            <a:r>
              <a:rPr sz="2250" spc="-7" baseline="1851" dirty="0">
                <a:latin typeface="Times New Roman"/>
                <a:cs typeface="Times New Roman"/>
              </a:rPr>
              <a:t>Rc</a:t>
            </a:r>
            <a:r>
              <a:rPr sz="2250" spc="30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</a:t>
            </a:r>
            <a:r>
              <a:rPr sz="2250" spc="52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Times New Roman"/>
                <a:cs typeface="Times New Roman"/>
              </a:rPr>
              <a:t>R</a:t>
            </a:r>
            <a:r>
              <a:rPr sz="2250" spc="37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</a:t>
            </a:r>
            <a:r>
              <a:rPr sz="2250" spc="30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Times New Roman"/>
                <a:cs typeface="Times New Roman"/>
              </a:rPr>
              <a:t>v</a:t>
            </a:r>
            <a:r>
              <a:rPr sz="2250" baseline="1851" dirty="0">
                <a:latin typeface="Microsoft Sans Serif"/>
                <a:cs typeface="Microsoft Sans Serif"/>
              </a:rPr>
              <a:t>)</a:t>
            </a:r>
            <a:r>
              <a:rPr sz="2250" baseline="1851" dirty="0">
                <a:latin typeface="Times New Roman"/>
                <a:cs typeface="Times New Roman"/>
              </a:rPr>
              <a:t>v</a:t>
            </a:r>
            <a:r>
              <a:rPr sz="2250" spc="30" baseline="1851" dirty="0">
                <a:latin typeface="Times New Roman"/>
                <a:cs typeface="Times New Roman"/>
              </a:rPr>
              <a:t> </a:t>
            </a:r>
            <a:r>
              <a:rPr sz="2250" baseline="1851" dirty="0">
                <a:latin typeface="Symbol"/>
                <a:cs typeface="Symbol"/>
              </a:rPr>
              <a:t></a:t>
            </a:r>
            <a:endParaRPr sz="2250" baseline="1851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37069" y="827277"/>
            <a:ext cx="1130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99326" y="741923"/>
            <a:ext cx="1833880" cy="108902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R="19050" algn="ctr">
              <a:lnSpc>
                <a:spcPct val="100000"/>
              </a:lnSpc>
              <a:spcBef>
                <a:spcPts val="77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2485"/>
              </a:lnSpc>
              <a:spcBef>
                <a:spcPts val="1050"/>
              </a:spcBef>
              <a:tabLst>
                <a:tab pos="377825" algn="l"/>
                <a:tab pos="854075" algn="l"/>
              </a:tabLst>
            </a:pPr>
            <a:r>
              <a:rPr sz="2200" spc="-70" dirty="0">
                <a:latin typeface="Microsoft Sans Serif"/>
                <a:cs typeface="Microsoft Sans Serif"/>
              </a:rPr>
              <a:t>(</a:t>
            </a:r>
            <a:r>
              <a:rPr sz="2200" spc="-70" dirty="0">
                <a:latin typeface="Times New Roman"/>
                <a:cs typeface="Times New Roman"/>
              </a:rPr>
              <a:t>c	</a:t>
            </a:r>
            <a:r>
              <a:rPr sz="3225" spc="-75" baseline="1291" dirty="0">
                <a:latin typeface="Symbol"/>
                <a:cs typeface="Symbol"/>
              </a:rPr>
              <a:t></a:t>
            </a:r>
            <a:r>
              <a:rPr sz="3225" spc="-7" baseline="1291" dirty="0">
                <a:latin typeface="Times New Roman"/>
                <a:cs typeface="Times New Roman"/>
              </a:rPr>
              <a:t> </a:t>
            </a:r>
            <a:r>
              <a:rPr sz="3225" spc="-75" baseline="1291" dirty="0">
                <a:latin typeface="Times New Roman"/>
                <a:cs typeface="Times New Roman"/>
              </a:rPr>
              <a:t>v	</a:t>
            </a:r>
            <a:r>
              <a:rPr sz="3225" spc="-75" baseline="1291" dirty="0">
                <a:latin typeface="Symbol"/>
                <a:cs typeface="Symbol"/>
              </a:rPr>
              <a:t></a:t>
            </a:r>
            <a:r>
              <a:rPr sz="3225" spc="-44" baseline="1291" dirty="0">
                <a:latin typeface="Times New Roman"/>
                <a:cs typeface="Times New Roman"/>
              </a:rPr>
              <a:t> </a:t>
            </a:r>
            <a:r>
              <a:rPr sz="3225" spc="-97" baseline="1291" dirty="0">
                <a:latin typeface="Times New Roman"/>
                <a:cs typeface="Times New Roman"/>
              </a:rPr>
              <a:t>R</a:t>
            </a:r>
            <a:r>
              <a:rPr sz="3225" spc="-44" baseline="1291" dirty="0">
                <a:latin typeface="Times New Roman"/>
                <a:cs typeface="Times New Roman"/>
              </a:rPr>
              <a:t> </a:t>
            </a:r>
            <a:r>
              <a:rPr sz="3225" spc="-37" baseline="1291" dirty="0">
                <a:latin typeface="Symbol"/>
                <a:cs typeface="Symbol"/>
              </a:rPr>
              <a:t></a:t>
            </a:r>
            <a:r>
              <a:rPr sz="3225" spc="-60" baseline="1291" dirty="0">
                <a:latin typeface="Times New Roman"/>
                <a:cs typeface="Times New Roman"/>
              </a:rPr>
              <a:t> a</a:t>
            </a:r>
            <a:r>
              <a:rPr sz="3225" spc="-60" baseline="1291" dirty="0">
                <a:latin typeface="Microsoft Sans Serif"/>
                <a:cs typeface="Microsoft Sans Serif"/>
              </a:rPr>
              <a:t>)</a:t>
            </a:r>
            <a:r>
              <a:rPr sz="3225" spc="-60" baseline="1291" dirty="0">
                <a:latin typeface="Times New Roman"/>
                <a:cs typeface="Times New Roman"/>
              </a:rPr>
              <a:t>R</a:t>
            </a:r>
            <a:endParaRPr sz="3225" baseline="1291">
              <a:latin typeface="Times New Roman"/>
              <a:cs typeface="Times New Roman"/>
            </a:endParaRPr>
          </a:p>
          <a:p>
            <a:pPr marL="48895">
              <a:lnSpc>
                <a:spcPts val="2485"/>
              </a:lnSpc>
            </a:pPr>
            <a:r>
              <a:rPr sz="2200" spc="-185" dirty="0"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26943" y="1156969"/>
            <a:ext cx="521334" cy="12700"/>
          </a:xfrm>
          <a:custGeom>
            <a:avLst/>
            <a:gdLst/>
            <a:ahLst/>
            <a:cxnLst/>
            <a:rect l="l" t="t" r="r" b="b"/>
            <a:pathLst>
              <a:path w="521335" h="12700">
                <a:moveTo>
                  <a:pt x="176771" y="0"/>
                </a:moveTo>
                <a:lnTo>
                  <a:pt x="164592" y="0"/>
                </a:lnTo>
                <a:lnTo>
                  <a:pt x="0" y="0"/>
                </a:lnTo>
                <a:lnTo>
                  <a:pt x="0" y="12192"/>
                </a:lnTo>
                <a:lnTo>
                  <a:pt x="164592" y="12192"/>
                </a:lnTo>
                <a:lnTo>
                  <a:pt x="176771" y="12192"/>
                </a:lnTo>
                <a:lnTo>
                  <a:pt x="176771" y="0"/>
                </a:lnTo>
                <a:close/>
              </a:path>
              <a:path w="521335" h="12700">
                <a:moveTo>
                  <a:pt x="521208" y="0"/>
                </a:moveTo>
                <a:lnTo>
                  <a:pt x="176784" y="0"/>
                </a:lnTo>
                <a:lnTo>
                  <a:pt x="176784" y="12192"/>
                </a:lnTo>
                <a:lnTo>
                  <a:pt x="521208" y="12192"/>
                </a:lnTo>
                <a:lnTo>
                  <a:pt x="521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68978" y="1470405"/>
            <a:ext cx="92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3441" y="156794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Ra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66254" y="1593849"/>
            <a:ext cx="6318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8955" algn="l"/>
              </a:tabLst>
            </a:pPr>
            <a:r>
              <a:rPr sz="1400" dirty="0">
                <a:latin typeface="Times New Roman"/>
                <a:cs typeface="Times New Roman"/>
              </a:rPr>
              <a:t>2	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7413" y="1798066"/>
            <a:ext cx="127825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Symbol"/>
                <a:cs typeface="Symbol"/>
              </a:rPr>
              <a:t>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Microsoft Sans Serif"/>
                <a:cs typeface="Microsoft Sans Serif"/>
              </a:rPr>
              <a:t>(</a:t>
            </a:r>
            <a:r>
              <a:rPr sz="1250" spc="-5" dirty="0">
                <a:latin typeface="Times New Roman"/>
                <a:cs typeface="Times New Roman"/>
              </a:rPr>
              <a:t>Rc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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R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</a:t>
            </a:r>
            <a:r>
              <a:rPr sz="1250" spc="4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v</a:t>
            </a:r>
            <a:r>
              <a:rPr sz="1250" spc="-5" dirty="0">
                <a:latin typeface="Microsoft Sans Serif"/>
                <a:cs typeface="Microsoft Sans Serif"/>
              </a:rPr>
              <a:t>)(</a:t>
            </a:r>
            <a:r>
              <a:rPr sz="1250" spc="-5" dirty="0">
                <a:latin typeface="Symbol"/>
                <a:cs typeface="Symbol"/>
              </a:rPr>
              <a:t></a:t>
            </a:r>
            <a:r>
              <a:rPr sz="1250" spc="-5" dirty="0">
                <a:latin typeface="Times New Roman"/>
                <a:cs typeface="Times New Roman"/>
              </a:rPr>
              <a:t>v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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51853" y="1798066"/>
            <a:ext cx="21018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Microsoft Sans Serif"/>
                <a:cs typeface="Microsoft Sans Serif"/>
              </a:rPr>
              <a:t>)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5" dirty="0">
                <a:latin typeface="Symbol"/>
                <a:cs typeface="Symbol"/>
              </a:rPr>
              <a:t>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37069" y="1784350"/>
            <a:ext cx="3562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latin typeface="Microsoft Sans Serif"/>
                <a:cs typeface="Microsoft Sans Serif"/>
              </a:rPr>
              <a:t>(</a:t>
            </a:r>
            <a:r>
              <a:rPr sz="1350" spc="-20" dirty="0">
                <a:latin typeface="Times New Roman"/>
                <a:cs typeface="Times New Roman"/>
              </a:rPr>
              <a:t>c</a:t>
            </a:r>
            <a:r>
              <a:rPr sz="1250" spc="-25" dirty="0">
                <a:latin typeface="Symbol"/>
                <a:cs typeface="Symbol"/>
              </a:rPr>
              <a:t></a:t>
            </a:r>
            <a:r>
              <a:rPr sz="1250" spc="-20" dirty="0">
                <a:latin typeface="Times New Roman"/>
                <a:cs typeface="Times New Roman"/>
              </a:rPr>
              <a:t> v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69580" y="1468881"/>
            <a:ext cx="936625" cy="546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3180" algn="r">
              <a:lnSpc>
                <a:spcPts val="2625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</a:t>
            </a:r>
            <a:endParaRPr sz="2200">
              <a:latin typeface="Symbol"/>
              <a:cs typeface="Symbol"/>
            </a:endParaRPr>
          </a:p>
          <a:p>
            <a:pPr marL="164465" indent="-127000">
              <a:lnSpc>
                <a:spcPts val="1485"/>
              </a:lnSpc>
              <a:buFont typeface="Symbol"/>
              <a:buChar char=""/>
              <a:tabLst>
                <a:tab pos="165100" algn="l"/>
                <a:tab pos="596900" algn="l"/>
              </a:tabLst>
            </a:pPr>
            <a:r>
              <a:rPr sz="1250" spc="-5" dirty="0">
                <a:latin typeface="Times New Roman"/>
                <a:cs typeface="Times New Roman"/>
              </a:rPr>
              <a:t>R	</a:t>
            </a:r>
            <a:r>
              <a:rPr sz="1100" spc="-10" dirty="0">
                <a:latin typeface="Symbol"/>
                <a:cs typeface="Symbol"/>
              </a:rPr>
              <a:t>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a</a:t>
            </a:r>
            <a:r>
              <a:rPr sz="1100" spc="-20" dirty="0">
                <a:latin typeface="Microsoft Sans Serif"/>
                <a:cs typeface="Microsoft Sans Serif"/>
              </a:rPr>
              <a:t>)</a:t>
            </a:r>
            <a:r>
              <a:rPr sz="1100" spc="-20" dirty="0">
                <a:latin typeface="Times New Roman"/>
                <a:cs typeface="Times New Roman"/>
              </a:rPr>
              <a:t>v</a:t>
            </a:r>
            <a:r>
              <a:rPr sz="1500" spc="-30" baseline="-11111" dirty="0">
                <a:latin typeface="Symbol"/>
                <a:cs typeface="Symbol"/>
              </a:rPr>
              <a:t></a:t>
            </a:r>
            <a:endParaRPr sz="1500" baseline="-11111">
              <a:latin typeface="Symbol"/>
              <a:cs typeface="Symbo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49085" y="1932685"/>
            <a:ext cx="304800" cy="12700"/>
          </a:xfrm>
          <a:custGeom>
            <a:avLst/>
            <a:gdLst/>
            <a:ahLst/>
            <a:cxnLst/>
            <a:rect l="l" t="t" r="r" b="b"/>
            <a:pathLst>
              <a:path w="304800" h="12700">
                <a:moveTo>
                  <a:pt x="304800" y="0"/>
                </a:moveTo>
                <a:lnTo>
                  <a:pt x="0" y="0"/>
                </a:lnTo>
                <a:lnTo>
                  <a:pt x="0" y="12191"/>
                </a:lnTo>
                <a:lnTo>
                  <a:pt x="304800" y="12191"/>
                </a:lnTo>
                <a:lnTo>
                  <a:pt x="3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08978" y="1932685"/>
            <a:ext cx="203200" cy="12700"/>
          </a:xfrm>
          <a:custGeom>
            <a:avLst/>
            <a:gdLst/>
            <a:ahLst/>
            <a:cxnLst/>
            <a:rect l="l" t="t" r="r" b="b"/>
            <a:pathLst>
              <a:path w="203200" h="12700">
                <a:moveTo>
                  <a:pt x="202692" y="0"/>
                </a:moveTo>
                <a:lnTo>
                  <a:pt x="0" y="0"/>
                </a:lnTo>
                <a:lnTo>
                  <a:pt x="0" y="12191"/>
                </a:lnTo>
                <a:lnTo>
                  <a:pt x="202692" y="12191"/>
                </a:lnTo>
                <a:lnTo>
                  <a:pt x="2026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79342" y="2123058"/>
            <a:ext cx="5359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400" spc="-367" baseline="-12152" dirty="0">
                <a:latin typeface="Times New Roman"/>
                <a:cs typeface="Times New Roman"/>
              </a:rPr>
              <a:t>3</a:t>
            </a:r>
            <a:r>
              <a:rPr sz="2400" spc="-52" baseline="-12152" dirty="0">
                <a:latin typeface="Times New Roman"/>
                <a:cs typeface="Times New Roman"/>
              </a:rPr>
              <a:t> </a:t>
            </a:r>
            <a:r>
              <a:rPr sz="3150" spc="-320" dirty="0">
                <a:latin typeface="Symbol"/>
                <a:cs typeface="Symbol"/>
              </a:rPr>
              <a:t></a:t>
            </a:r>
            <a:r>
              <a:rPr sz="1900" spc="-195" dirty="0">
                <a:latin typeface="Microsoft Sans Serif"/>
                <a:cs typeface="Microsoft Sans Serif"/>
              </a:rPr>
              <a:t>(</a:t>
            </a:r>
            <a:r>
              <a:rPr sz="1900" spc="-260" dirty="0">
                <a:latin typeface="Times New Roman"/>
                <a:cs typeface="Times New Roman"/>
              </a:rPr>
              <a:t>c</a:t>
            </a:r>
            <a:r>
              <a:rPr sz="1900" spc="-105" dirty="0">
                <a:latin typeface="Times New Roman"/>
                <a:cs typeface="Times New Roman"/>
              </a:rPr>
              <a:t> </a:t>
            </a:r>
            <a:r>
              <a:rPr sz="2400" spc="-367" baseline="39930" dirty="0">
                <a:latin typeface="Times New Roman"/>
                <a:cs typeface="Times New Roman"/>
              </a:rPr>
              <a:t>2</a:t>
            </a:r>
            <a:endParaRPr sz="2400" baseline="3993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53734" y="1962657"/>
            <a:ext cx="9131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73735" algn="l"/>
              </a:tabLst>
            </a:pPr>
            <a:r>
              <a:rPr sz="2200" spc="-5" dirty="0">
                <a:latin typeface="Times New Roman"/>
                <a:cs typeface="Times New Roman"/>
              </a:rPr>
              <a:t>c	</a:t>
            </a:r>
            <a:r>
              <a:rPr sz="2200" spc="-10" dirty="0">
                <a:latin typeface="Times New Roman"/>
                <a:cs typeface="Times New Roman"/>
              </a:rPr>
              <a:t>c</a:t>
            </a:r>
            <a:r>
              <a:rPr sz="2100" dirty="0">
                <a:latin typeface="Symbol"/>
                <a:cs typeface="Symbol"/>
              </a:rPr>
              <a:t>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51989" y="2272410"/>
            <a:ext cx="10445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spc="-40" dirty="0">
                <a:latin typeface="Times New Roman"/>
                <a:cs typeface="Times New Roman"/>
              </a:rPr>
              <a:t>qR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05680" y="2391282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76696" y="2272410"/>
            <a:ext cx="14592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58265" algn="l"/>
              </a:tabLst>
            </a:pPr>
            <a:r>
              <a:rPr sz="2200" spc="-5" dirty="0">
                <a:latin typeface="Microsoft Sans Serif"/>
                <a:cs typeface="Microsoft Sans Serif"/>
              </a:rPr>
              <a:t>ˆ	</a:t>
            </a:r>
            <a:r>
              <a:rPr sz="2200" spc="-50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39178" y="2344038"/>
            <a:ext cx="47561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6055" indent="-173990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86690" algn="l"/>
              </a:tabLst>
            </a:pPr>
            <a:r>
              <a:rPr sz="1700" dirty="0">
                <a:latin typeface="Times New Roman"/>
                <a:cs typeface="Times New Roman"/>
              </a:rPr>
              <a:t>v</a:t>
            </a:r>
            <a:r>
              <a:rPr sz="1700" spc="-5" dirty="0">
                <a:latin typeface="Microsoft Sans Serif"/>
                <a:cs typeface="Microsoft Sans Serif"/>
              </a:rPr>
              <a:t>)</a:t>
            </a:r>
            <a:r>
              <a:rPr sz="1700" dirty="0">
                <a:latin typeface="Times New Roman"/>
                <a:cs typeface="Times New Roman"/>
              </a:rPr>
              <a:t>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85061" y="2606166"/>
            <a:ext cx="17526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Symbol"/>
                <a:cs typeface="Symbol"/>
              </a:rPr>
              <a:t>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62527" y="2593975"/>
            <a:ext cx="380047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83234" algn="l"/>
                <a:tab pos="3707129" algn="l"/>
              </a:tabLst>
            </a:pPr>
            <a:r>
              <a:rPr sz="2150" spc="-60" dirty="0">
                <a:latin typeface="Symbol"/>
                <a:cs typeface="Symbol"/>
              </a:rPr>
              <a:t>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Times New Roman"/>
                <a:cs typeface="Times New Roman"/>
              </a:rPr>
              <a:t>v</a:t>
            </a:r>
            <a:r>
              <a:rPr sz="2150" dirty="0">
                <a:latin typeface="Times New Roman"/>
                <a:cs typeface="Times New Roman"/>
              </a:rPr>
              <a:t>	</a:t>
            </a:r>
            <a:r>
              <a:rPr sz="2150" spc="-60" dirty="0">
                <a:latin typeface="Symbol"/>
                <a:cs typeface="Symbol"/>
              </a:rPr>
              <a:t>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spc="-65" dirty="0">
                <a:latin typeface="Times New Roman"/>
                <a:cs typeface="Times New Roman"/>
              </a:rPr>
              <a:t>R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30" dirty="0">
                <a:latin typeface="Symbol"/>
                <a:cs typeface="Symbol"/>
              </a:rPr>
              <a:t>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spc="-35" dirty="0">
                <a:latin typeface="Times New Roman"/>
                <a:cs typeface="Times New Roman"/>
              </a:rPr>
              <a:t>a</a:t>
            </a:r>
            <a:r>
              <a:rPr sz="2150" spc="-40" dirty="0">
                <a:latin typeface="Microsoft Sans Serif"/>
                <a:cs typeface="Microsoft Sans Serif"/>
              </a:rPr>
              <a:t>)(</a:t>
            </a:r>
            <a:r>
              <a:rPr sz="2150" spc="-40" dirty="0">
                <a:latin typeface="Times New Roman"/>
                <a:cs typeface="Times New Roman"/>
              </a:rPr>
              <a:t>c</a:t>
            </a:r>
            <a:r>
              <a:rPr sz="2150" spc="-65" dirty="0">
                <a:latin typeface="Times New Roman"/>
                <a:cs typeface="Times New Roman"/>
              </a:rPr>
              <a:t>R</a:t>
            </a:r>
            <a:r>
              <a:rPr sz="2150" spc="-15" dirty="0">
                <a:latin typeface="Times New Roman"/>
                <a:cs typeface="Times New Roman"/>
              </a:rPr>
              <a:t> </a:t>
            </a:r>
            <a:r>
              <a:rPr sz="2150" spc="-60" dirty="0">
                <a:latin typeface="Symbol"/>
                <a:cs typeface="Symbol"/>
              </a:rPr>
              <a:t>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Times New Roman"/>
                <a:cs typeface="Times New Roman"/>
              </a:rPr>
              <a:t>v</a:t>
            </a:r>
            <a:r>
              <a:rPr sz="2150" spc="-40" dirty="0">
                <a:latin typeface="Microsoft Sans Serif"/>
                <a:cs typeface="Microsoft Sans Serif"/>
              </a:rPr>
              <a:t>) </a:t>
            </a:r>
            <a:r>
              <a:rPr sz="2150" spc="-60" dirty="0">
                <a:latin typeface="Symbol"/>
                <a:cs typeface="Symbol"/>
              </a:rPr>
              <a:t>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spc="-65" dirty="0">
                <a:latin typeface="Times New Roman"/>
                <a:cs typeface="Times New Roman"/>
              </a:rPr>
              <a:t>R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spc="-30" dirty="0">
                <a:latin typeface="Symbol"/>
                <a:cs typeface="Symbol"/>
              </a:rPr>
              <a:t></a:t>
            </a:r>
            <a:r>
              <a:rPr sz="2150" spc="-30" dirty="0">
                <a:latin typeface="Times New Roman"/>
                <a:cs typeface="Times New Roman"/>
              </a:rPr>
              <a:t> </a:t>
            </a:r>
            <a:r>
              <a:rPr sz="2150" spc="-40" dirty="0">
                <a:latin typeface="Microsoft Sans Serif"/>
                <a:cs typeface="Microsoft Sans Serif"/>
              </a:rPr>
              <a:t>(</a:t>
            </a:r>
            <a:r>
              <a:rPr sz="2150" spc="-35" dirty="0">
                <a:latin typeface="Times New Roman"/>
                <a:cs typeface="Times New Roman"/>
              </a:rPr>
              <a:t>c</a:t>
            </a:r>
            <a:r>
              <a:rPr sz="2150" spc="-65" dirty="0">
                <a:latin typeface="Times New Roman"/>
                <a:cs typeface="Times New Roman"/>
              </a:rPr>
              <a:t>R</a:t>
            </a:r>
            <a:r>
              <a:rPr sz="2150" dirty="0">
                <a:latin typeface="Times New Roman"/>
                <a:cs typeface="Times New Roman"/>
              </a:rPr>
              <a:t>	</a:t>
            </a:r>
            <a:r>
              <a:rPr sz="2250" dirty="0">
                <a:latin typeface="Microsoft Sans Serif"/>
                <a:cs typeface="Microsoft Sans Serif"/>
              </a:rPr>
              <a:t>]</a:t>
            </a:r>
            <a:endParaRPr sz="22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4546" y="2843910"/>
            <a:ext cx="181927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135" dirty="0">
                <a:latin typeface="Times New Roman"/>
                <a:cs typeface="Times New Roman"/>
              </a:rPr>
              <a:t>4</a:t>
            </a:r>
            <a:r>
              <a:rPr sz="2200" spc="-130" dirty="0">
                <a:latin typeface="Symbol"/>
                <a:cs typeface="Symbol"/>
              </a:rPr>
              <a:t></a:t>
            </a:r>
            <a:r>
              <a:rPr sz="2200" spc="-120" dirty="0">
                <a:latin typeface="Symbol"/>
                <a:cs typeface="Symbol"/>
              </a:rPr>
              <a:t></a:t>
            </a:r>
            <a:r>
              <a:rPr sz="3525" spc="-202" baseline="-11820" dirty="0">
                <a:latin typeface="Times New Roman"/>
                <a:cs typeface="Times New Roman"/>
              </a:rPr>
              <a:t>0</a:t>
            </a:r>
            <a:r>
              <a:rPr sz="3525" spc="-142" baseline="-11820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Microsoft Sans Serif"/>
                <a:cs typeface="Microsoft Sans Serif"/>
              </a:rPr>
              <a:t>(</a:t>
            </a:r>
            <a:r>
              <a:rPr sz="2200" spc="-155" dirty="0">
                <a:latin typeface="Times New Roman"/>
                <a:cs typeface="Times New Roman"/>
              </a:rPr>
              <a:t>Rc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45" dirty="0">
                <a:latin typeface="Symbol"/>
                <a:cs typeface="Symbol"/>
              </a:rPr>
              <a:t>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85" dirty="0">
                <a:latin typeface="Times New Roman"/>
                <a:cs typeface="Times New Roman"/>
              </a:rPr>
              <a:t>R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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35" dirty="0">
                <a:latin typeface="Times New Roman"/>
                <a:cs typeface="Times New Roman"/>
              </a:rPr>
              <a:t>v</a:t>
            </a:r>
            <a:r>
              <a:rPr sz="2200" spc="-8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00454" y="2701175"/>
            <a:ext cx="521334" cy="12700"/>
          </a:xfrm>
          <a:custGeom>
            <a:avLst/>
            <a:gdLst/>
            <a:ahLst/>
            <a:cxnLst/>
            <a:rect l="l" t="t" r="r" b="b"/>
            <a:pathLst>
              <a:path w="521335" h="12700">
                <a:moveTo>
                  <a:pt x="140195" y="0"/>
                </a:moveTo>
                <a:lnTo>
                  <a:pt x="128016" y="0"/>
                </a:lnTo>
                <a:lnTo>
                  <a:pt x="0" y="0"/>
                </a:lnTo>
                <a:lnTo>
                  <a:pt x="0" y="12179"/>
                </a:lnTo>
                <a:lnTo>
                  <a:pt x="128016" y="12179"/>
                </a:lnTo>
                <a:lnTo>
                  <a:pt x="140195" y="12179"/>
                </a:lnTo>
                <a:lnTo>
                  <a:pt x="140195" y="0"/>
                </a:lnTo>
                <a:close/>
              </a:path>
              <a:path w="521335" h="12700">
                <a:moveTo>
                  <a:pt x="216395" y="0"/>
                </a:moveTo>
                <a:lnTo>
                  <a:pt x="204216" y="0"/>
                </a:lnTo>
                <a:lnTo>
                  <a:pt x="140208" y="0"/>
                </a:lnTo>
                <a:lnTo>
                  <a:pt x="140208" y="12179"/>
                </a:lnTo>
                <a:lnTo>
                  <a:pt x="204216" y="12179"/>
                </a:lnTo>
                <a:lnTo>
                  <a:pt x="216395" y="12179"/>
                </a:lnTo>
                <a:lnTo>
                  <a:pt x="216395" y="0"/>
                </a:lnTo>
                <a:close/>
              </a:path>
              <a:path w="521335" h="12700">
                <a:moveTo>
                  <a:pt x="521208" y="0"/>
                </a:moveTo>
                <a:lnTo>
                  <a:pt x="216408" y="0"/>
                </a:lnTo>
                <a:lnTo>
                  <a:pt x="216408" y="12179"/>
                </a:lnTo>
                <a:lnTo>
                  <a:pt x="521208" y="12179"/>
                </a:lnTo>
                <a:lnTo>
                  <a:pt x="521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375661" y="3174064"/>
            <a:ext cx="219075" cy="47053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665"/>
              </a:spcBef>
            </a:pP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200" dirty="0">
                <a:latin typeface="Times New Roman"/>
                <a:cs typeface="Times New Roman"/>
              </a:rPr>
              <a:t>u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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spc="5" dirty="0">
                <a:latin typeface="Times New Roman"/>
                <a:cs typeface="Times New Roman"/>
              </a:rPr>
              <a:t>c</a:t>
            </a:r>
            <a:r>
              <a:rPr sz="200" dirty="0">
                <a:latin typeface="Times New Roman"/>
                <a:cs typeface="Times New Roman"/>
              </a:rPr>
              <a:t>R</a:t>
            </a:r>
            <a:r>
              <a:rPr sz="200" spc="-10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Symbol"/>
                <a:cs typeface="Symbol"/>
              </a:rPr>
              <a:t></a:t>
            </a:r>
            <a:r>
              <a:rPr sz="200" spc="5" dirty="0">
                <a:latin typeface="Times New Roman"/>
                <a:cs typeface="Times New Roman"/>
              </a:rPr>
              <a:t> </a:t>
            </a:r>
            <a:r>
              <a:rPr sz="200" dirty="0">
                <a:latin typeface="Times New Roman"/>
                <a:cs typeface="Times New Roman"/>
              </a:rPr>
              <a:t>v</a:t>
            </a:r>
            <a:endParaRPr sz="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53282" y="3517518"/>
            <a:ext cx="7099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Symbol"/>
                <a:cs typeface="Symbol"/>
              </a:rPr>
              <a:t>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Times New Roman"/>
                <a:cs typeface="Times New Roman"/>
              </a:rPr>
              <a:t>R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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Times New Roman"/>
                <a:cs typeface="Times New Roman"/>
              </a:rPr>
              <a:t>u</a:t>
            </a:r>
            <a:r>
              <a:rPr sz="650" spc="-15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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Times New Roman"/>
                <a:cs typeface="Times New Roman"/>
              </a:rPr>
              <a:t>Rc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</a:t>
            </a:r>
            <a:r>
              <a:rPr sz="65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Times New Roman"/>
                <a:cs typeface="Times New Roman"/>
              </a:rPr>
              <a:t>R</a:t>
            </a:r>
            <a:r>
              <a:rPr sz="650" spc="-15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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Times New Roman"/>
                <a:cs typeface="Times New Roman"/>
              </a:rPr>
              <a:t>v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9591" y="3573906"/>
            <a:ext cx="647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d</a:t>
            </a:r>
            <a:r>
              <a:rPr sz="1800" spc="-15" dirty="0">
                <a:latin typeface="Microsoft Sans Serif"/>
                <a:cs typeface="Microsoft Sans Serif"/>
              </a:rPr>
              <a:t>e</a:t>
            </a:r>
            <a:r>
              <a:rPr sz="1800" spc="-5" dirty="0">
                <a:latin typeface="Microsoft Sans Serif"/>
                <a:cs typeface="Microsoft Sans Serif"/>
              </a:rPr>
              <a:t>fine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39798" y="3787520"/>
            <a:ext cx="9290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8645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dirty="0">
                <a:latin typeface="Times New Roman"/>
                <a:cs typeface="Times New Roman"/>
              </a:rPr>
              <a:t>qR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04742" y="3897248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659251" y="3793053"/>
            <a:ext cx="2367280" cy="83058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92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100" spc="-25" dirty="0">
                <a:latin typeface="Symbol"/>
                <a:cs typeface="Symbol"/>
              </a:rPr>
              <a:t></a:t>
            </a:r>
            <a:r>
              <a:rPr sz="2100" spc="-170" dirty="0">
                <a:latin typeface="Times New Roman"/>
                <a:cs typeface="Times New Roman"/>
              </a:rPr>
              <a:t> </a:t>
            </a:r>
            <a:r>
              <a:rPr sz="2100" spc="-15" dirty="0">
                <a:latin typeface="Times New Roman"/>
                <a:cs typeface="Times New Roman"/>
              </a:rPr>
              <a:t>v</a:t>
            </a:r>
            <a:r>
              <a:rPr sz="2100" spc="165" dirty="0">
                <a:latin typeface="Times New Roman"/>
                <a:cs typeface="Times New Roman"/>
              </a:rPr>
              <a:t> </a:t>
            </a:r>
            <a:r>
              <a:rPr sz="2150" spc="-10" dirty="0">
                <a:latin typeface="Microsoft Sans Serif"/>
                <a:cs typeface="Microsoft Sans Serif"/>
              </a:rPr>
              <a:t>)</a:t>
            </a:r>
            <a:r>
              <a:rPr sz="2150" spc="-15" dirty="0">
                <a:latin typeface="Times New Roman"/>
                <a:cs typeface="Times New Roman"/>
              </a:rPr>
              <a:t>u</a:t>
            </a:r>
            <a:r>
              <a:rPr sz="2100" spc="-25" dirty="0">
                <a:latin typeface="Symbol"/>
                <a:cs typeface="Symbol"/>
              </a:rPr>
              <a:t></a:t>
            </a:r>
            <a:r>
              <a:rPr sz="2100" spc="-180" dirty="0">
                <a:latin typeface="Times New Roman"/>
                <a:cs typeface="Times New Roman"/>
              </a:rPr>
              <a:t> </a:t>
            </a:r>
            <a:r>
              <a:rPr sz="2100" spc="-10" dirty="0">
                <a:latin typeface="Times New Roman"/>
                <a:cs typeface="Times New Roman"/>
              </a:rPr>
              <a:t>u</a:t>
            </a:r>
            <a:r>
              <a:rPr sz="2100" spc="-20" dirty="0">
                <a:latin typeface="Microsoft Sans Serif"/>
                <a:cs typeface="Microsoft Sans Serif"/>
              </a:rPr>
              <a:t>(</a:t>
            </a:r>
            <a:r>
              <a:rPr sz="2100" spc="-20" dirty="0">
                <a:latin typeface="Times New Roman"/>
                <a:cs typeface="Times New Roman"/>
              </a:rPr>
              <a:t>R</a:t>
            </a:r>
            <a:r>
              <a:rPr sz="2100" spc="-180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Symbol"/>
                <a:cs typeface="Symbol"/>
              </a:rPr>
              <a:t>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a</a:t>
            </a:r>
            <a:r>
              <a:rPr sz="1500" spc="-10" dirty="0">
                <a:latin typeface="Microsoft Sans Serif"/>
                <a:cs typeface="Microsoft Sans Serif"/>
              </a:rPr>
              <a:t>)</a:t>
            </a:r>
            <a:r>
              <a:rPr sz="1500" spc="-50" dirty="0">
                <a:latin typeface="Microsoft Sans Serif"/>
                <a:cs typeface="Microsoft Sans Serif"/>
              </a:rPr>
              <a:t> </a:t>
            </a:r>
            <a:r>
              <a:rPr sz="1500" spc="-15" dirty="0">
                <a:latin typeface="Symbol"/>
                <a:cs typeface="Symbol"/>
              </a:rPr>
              <a:t>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20" dirty="0">
                <a:latin typeface="Times New Roman"/>
                <a:cs typeface="Times New Roman"/>
              </a:rPr>
              <a:t>a</a:t>
            </a:r>
            <a:r>
              <a:rPr sz="1500" spc="-10" dirty="0">
                <a:latin typeface="Microsoft Sans Serif"/>
                <a:cs typeface="Microsoft Sans Serif"/>
              </a:rPr>
              <a:t>(</a:t>
            </a:r>
            <a:r>
              <a:rPr sz="1500" spc="-20" dirty="0">
                <a:latin typeface="Times New Roman"/>
                <a:cs typeface="Times New Roman"/>
              </a:rPr>
              <a:t>R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Symbol"/>
                <a:cs typeface="Symbol"/>
              </a:rPr>
              <a:t></a:t>
            </a:r>
            <a:r>
              <a:rPr sz="1500" spc="-15" dirty="0">
                <a:latin typeface="Times New Roman"/>
                <a:cs typeface="Times New Roman"/>
              </a:rPr>
              <a:t> u</a:t>
            </a:r>
            <a:r>
              <a:rPr sz="1500" dirty="0">
                <a:latin typeface="Microsoft Sans Serif"/>
                <a:cs typeface="Microsoft Sans Serif"/>
              </a:rPr>
              <a:t>)</a:t>
            </a:r>
            <a:r>
              <a:rPr sz="2100" spc="-15" dirty="0">
                <a:latin typeface="Symbol"/>
                <a:cs typeface="Symbol"/>
              </a:rPr>
              <a:t>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87908" y="4234052"/>
            <a:ext cx="278892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50" spc="-10" dirty="0">
                <a:latin typeface="Times New Roman"/>
                <a:cs typeface="Times New Roman"/>
              </a:rPr>
              <a:t>E</a:t>
            </a:r>
            <a:r>
              <a:rPr sz="2150" spc="-5" dirty="0">
                <a:latin typeface="Microsoft Sans Serif"/>
                <a:cs typeface="Microsoft Sans Serif"/>
              </a:rPr>
              <a:t>(</a:t>
            </a:r>
            <a:r>
              <a:rPr sz="2150" spc="-5" dirty="0">
                <a:latin typeface="Times New Roman"/>
                <a:cs typeface="Times New Roman"/>
              </a:rPr>
              <a:t>r</a:t>
            </a:r>
            <a:r>
              <a:rPr sz="2150" spc="-5" dirty="0">
                <a:latin typeface="Microsoft Sans Serif"/>
                <a:cs typeface="Microsoft Sans Serif"/>
              </a:rPr>
              <a:t>,</a:t>
            </a:r>
            <a:r>
              <a:rPr sz="2150" spc="-30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Times New Roman"/>
                <a:cs typeface="Times New Roman"/>
              </a:rPr>
              <a:t>t</a:t>
            </a:r>
            <a:r>
              <a:rPr sz="2150" spc="-5" dirty="0">
                <a:latin typeface="Microsoft Sans Serif"/>
                <a:cs typeface="Microsoft Sans Serif"/>
              </a:rPr>
              <a:t>)</a:t>
            </a:r>
            <a:r>
              <a:rPr sz="2150" spc="-30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-280" dirty="0">
                <a:latin typeface="Times New Roman"/>
                <a:cs typeface="Times New Roman"/>
              </a:rPr>
              <a:t> </a:t>
            </a:r>
            <a:r>
              <a:rPr sz="3300" spc="-232" baseline="2525" dirty="0">
                <a:latin typeface="Times New Roman"/>
                <a:cs typeface="Times New Roman"/>
              </a:rPr>
              <a:t>4</a:t>
            </a:r>
            <a:r>
              <a:rPr sz="3300" spc="-232" baseline="2525" dirty="0">
                <a:latin typeface="Symbol"/>
                <a:cs typeface="Symbol"/>
              </a:rPr>
              <a:t></a:t>
            </a:r>
            <a:r>
              <a:rPr sz="3300" spc="-195" baseline="2525" dirty="0">
                <a:latin typeface="Symbol"/>
                <a:cs typeface="Symbol"/>
              </a:rPr>
              <a:t></a:t>
            </a:r>
            <a:r>
              <a:rPr sz="3525" spc="-247" baseline="-9456" dirty="0">
                <a:latin typeface="Times New Roman"/>
                <a:cs typeface="Times New Roman"/>
              </a:rPr>
              <a:t>0</a:t>
            </a:r>
            <a:r>
              <a:rPr sz="3525" spc="-60" baseline="-9456" dirty="0">
                <a:latin typeface="Times New Roman"/>
                <a:cs typeface="Times New Roman"/>
              </a:rPr>
              <a:t> </a:t>
            </a:r>
            <a:r>
              <a:rPr sz="4125" spc="-30" baseline="-6060" dirty="0">
                <a:latin typeface="Microsoft Sans Serif"/>
                <a:cs typeface="Microsoft Sans Serif"/>
              </a:rPr>
              <a:t>(</a:t>
            </a:r>
            <a:r>
              <a:rPr sz="4125" spc="-569" baseline="-6060" dirty="0">
                <a:latin typeface="Microsoft Sans Serif"/>
                <a:cs typeface="Microsoft Sans Serif"/>
              </a:rPr>
              <a:t> </a:t>
            </a:r>
            <a:r>
              <a:rPr sz="4125" spc="-37" baseline="-6060" dirty="0">
                <a:latin typeface="Times New Roman"/>
                <a:cs typeface="Times New Roman"/>
              </a:rPr>
              <a:t>R</a:t>
            </a:r>
            <a:r>
              <a:rPr sz="4125" spc="-509" baseline="-6060" dirty="0">
                <a:latin typeface="Times New Roman"/>
                <a:cs typeface="Times New Roman"/>
              </a:rPr>
              <a:t> </a:t>
            </a:r>
            <a:r>
              <a:rPr sz="3900" spc="-15" baseline="-5341" dirty="0">
                <a:latin typeface="Symbol"/>
                <a:cs typeface="Symbol"/>
              </a:rPr>
              <a:t></a:t>
            </a:r>
            <a:r>
              <a:rPr sz="3900" spc="-465" baseline="-5341" dirty="0">
                <a:latin typeface="Times New Roman"/>
                <a:cs typeface="Times New Roman"/>
              </a:rPr>
              <a:t> </a:t>
            </a:r>
            <a:r>
              <a:rPr sz="3900" spc="-30" baseline="-5341" dirty="0">
                <a:latin typeface="Times New Roman"/>
                <a:cs typeface="Times New Roman"/>
              </a:rPr>
              <a:t>u</a:t>
            </a:r>
            <a:r>
              <a:rPr sz="3900" spc="-15" baseline="-5341" dirty="0">
                <a:latin typeface="Microsoft Sans Serif"/>
                <a:cs typeface="Microsoft Sans Serif"/>
              </a:rPr>
              <a:t>)</a:t>
            </a:r>
            <a:r>
              <a:rPr sz="3900" spc="-509" baseline="-5341" dirty="0">
                <a:latin typeface="Microsoft Sans Serif"/>
                <a:cs typeface="Microsoft Sans Serif"/>
              </a:rPr>
              <a:t> </a:t>
            </a:r>
            <a:r>
              <a:rPr sz="2100" spc="-22" baseline="11904" dirty="0">
                <a:latin typeface="Times New Roman"/>
                <a:cs typeface="Times New Roman"/>
              </a:rPr>
              <a:t>3</a:t>
            </a:r>
            <a:r>
              <a:rPr sz="2100" spc="-15" baseline="11904" dirty="0">
                <a:latin typeface="Times New Roman"/>
                <a:cs typeface="Times New Roman"/>
              </a:rPr>
              <a:t> </a:t>
            </a:r>
            <a:r>
              <a:rPr sz="3150" spc="-30" baseline="7936" dirty="0">
                <a:latin typeface="Symbol"/>
                <a:cs typeface="Symbol"/>
              </a:rPr>
              <a:t></a:t>
            </a:r>
            <a:r>
              <a:rPr sz="2250" baseline="11111" dirty="0">
                <a:latin typeface="Microsoft Sans Serif"/>
                <a:cs typeface="Microsoft Sans Serif"/>
              </a:rPr>
              <a:t>(</a:t>
            </a:r>
            <a:r>
              <a:rPr sz="2250" spc="-22" baseline="11111" dirty="0">
                <a:latin typeface="Times New Roman"/>
                <a:cs typeface="Times New Roman"/>
              </a:rPr>
              <a:t>c</a:t>
            </a:r>
            <a:endParaRPr sz="2250" baseline="11111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728470" y="4248276"/>
            <a:ext cx="520065" cy="12700"/>
          </a:xfrm>
          <a:custGeom>
            <a:avLst/>
            <a:gdLst/>
            <a:ahLst/>
            <a:cxnLst/>
            <a:rect l="l" t="t" r="r" b="b"/>
            <a:pathLst>
              <a:path w="520064" h="12700">
                <a:moveTo>
                  <a:pt x="88379" y="0"/>
                </a:moveTo>
                <a:lnTo>
                  <a:pt x="76200" y="0"/>
                </a:lnTo>
                <a:lnTo>
                  <a:pt x="0" y="0"/>
                </a:lnTo>
                <a:lnTo>
                  <a:pt x="0" y="12192"/>
                </a:lnTo>
                <a:lnTo>
                  <a:pt x="76200" y="12192"/>
                </a:lnTo>
                <a:lnTo>
                  <a:pt x="88379" y="12192"/>
                </a:lnTo>
                <a:lnTo>
                  <a:pt x="88379" y="0"/>
                </a:lnTo>
                <a:close/>
              </a:path>
              <a:path w="520064" h="12700">
                <a:moveTo>
                  <a:pt x="519684" y="0"/>
                </a:moveTo>
                <a:lnTo>
                  <a:pt x="88392" y="0"/>
                </a:lnTo>
                <a:lnTo>
                  <a:pt x="88392" y="12192"/>
                </a:lnTo>
                <a:lnTo>
                  <a:pt x="519684" y="12192"/>
                </a:lnTo>
                <a:lnTo>
                  <a:pt x="5196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987550" y="4619624"/>
            <a:ext cx="9575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617220" algn="l"/>
              </a:tabLst>
            </a:pPr>
            <a:r>
              <a:rPr sz="2200" spc="-125" dirty="0">
                <a:latin typeface="Times New Roman"/>
                <a:cs typeface="Times New Roman"/>
              </a:rPr>
              <a:t>1	</a:t>
            </a:r>
            <a:r>
              <a:rPr sz="2200" dirty="0">
                <a:latin typeface="Times New Roman"/>
                <a:cs typeface="Times New Roman"/>
              </a:rPr>
              <a:t>qR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55542" y="4735448"/>
            <a:ext cx="102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01134" y="4735448"/>
            <a:ext cx="1003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94004" y="4661293"/>
            <a:ext cx="5106670" cy="307975"/>
          </a:xfrm>
          <a:custGeom>
            <a:avLst/>
            <a:gdLst/>
            <a:ahLst/>
            <a:cxnLst/>
            <a:rect l="l" t="t" r="r" b="b"/>
            <a:pathLst>
              <a:path w="5106670" h="307975">
                <a:moveTo>
                  <a:pt x="946645" y="0"/>
                </a:moveTo>
                <a:lnTo>
                  <a:pt x="946645" y="0"/>
                </a:lnTo>
                <a:lnTo>
                  <a:pt x="0" y="0"/>
                </a:lnTo>
                <a:lnTo>
                  <a:pt x="0" y="12179"/>
                </a:lnTo>
                <a:lnTo>
                  <a:pt x="0" y="307835"/>
                </a:lnTo>
                <a:lnTo>
                  <a:pt x="12192" y="307835"/>
                </a:lnTo>
                <a:lnTo>
                  <a:pt x="12192" y="12179"/>
                </a:lnTo>
                <a:lnTo>
                  <a:pt x="24384" y="12179"/>
                </a:lnTo>
                <a:lnTo>
                  <a:pt x="934466" y="12179"/>
                </a:lnTo>
                <a:lnTo>
                  <a:pt x="946645" y="12179"/>
                </a:lnTo>
                <a:lnTo>
                  <a:pt x="946645" y="0"/>
                </a:lnTo>
                <a:close/>
              </a:path>
              <a:path w="5106670" h="307975">
                <a:moveTo>
                  <a:pt x="1530337" y="0"/>
                </a:moveTo>
                <a:lnTo>
                  <a:pt x="1530337" y="0"/>
                </a:lnTo>
                <a:lnTo>
                  <a:pt x="946658" y="0"/>
                </a:lnTo>
                <a:lnTo>
                  <a:pt x="946658" y="12179"/>
                </a:lnTo>
                <a:lnTo>
                  <a:pt x="1530337" y="12179"/>
                </a:lnTo>
                <a:lnTo>
                  <a:pt x="1530337" y="0"/>
                </a:lnTo>
                <a:close/>
              </a:path>
              <a:path w="5106670" h="307975">
                <a:moveTo>
                  <a:pt x="1708962" y="0"/>
                </a:moveTo>
                <a:lnTo>
                  <a:pt x="1542542" y="0"/>
                </a:lnTo>
                <a:lnTo>
                  <a:pt x="1530350" y="0"/>
                </a:lnTo>
                <a:lnTo>
                  <a:pt x="1530350" y="12179"/>
                </a:lnTo>
                <a:lnTo>
                  <a:pt x="1542542" y="12179"/>
                </a:lnTo>
                <a:lnTo>
                  <a:pt x="1708962" y="12179"/>
                </a:lnTo>
                <a:lnTo>
                  <a:pt x="1708962" y="0"/>
                </a:lnTo>
                <a:close/>
              </a:path>
              <a:path w="5106670" h="307975">
                <a:moveTo>
                  <a:pt x="2609710" y="0"/>
                </a:moveTo>
                <a:lnTo>
                  <a:pt x="2609710" y="0"/>
                </a:lnTo>
                <a:lnTo>
                  <a:pt x="1709039" y="0"/>
                </a:lnTo>
                <a:lnTo>
                  <a:pt x="1709039" y="12179"/>
                </a:lnTo>
                <a:lnTo>
                  <a:pt x="2609710" y="12179"/>
                </a:lnTo>
                <a:lnTo>
                  <a:pt x="2609710" y="0"/>
                </a:lnTo>
                <a:close/>
              </a:path>
              <a:path w="5106670" h="307975">
                <a:moveTo>
                  <a:pt x="3321418" y="0"/>
                </a:moveTo>
                <a:lnTo>
                  <a:pt x="3321418" y="0"/>
                </a:lnTo>
                <a:lnTo>
                  <a:pt x="2609723" y="0"/>
                </a:lnTo>
                <a:lnTo>
                  <a:pt x="2609723" y="12179"/>
                </a:lnTo>
                <a:lnTo>
                  <a:pt x="3321418" y="12179"/>
                </a:lnTo>
                <a:lnTo>
                  <a:pt x="3321418" y="0"/>
                </a:lnTo>
                <a:close/>
              </a:path>
              <a:path w="5106670" h="307975">
                <a:moveTo>
                  <a:pt x="3842880" y="0"/>
                </a:moveTo>
                <a:lnTo>
                  <a:pt x="3830751" y="0"/>
                </a:lnTo>
                <a:lnTo>
                  <a:pt x="3321431" y="0"/>
                </a:lnTo>
                <a:lnTo>
                  <a:pt x="3321431" y="12179"/>
                </a:lnTo>
                <a:lnTo>
                  <a:pt x="3830701" y="12179"/>
                </a:lnTo>
                <a:lnTo>
                  <a:pt x="3842880" y="12179"/>
                </a:lnTo>
                <a:lnTo>
                  <a:pt x="3842880" y="0"/>
                </a:lnTo>
                <a:close/>
              </a:path>
              <a:path w="5106670" h="307975">
                <a:moveTo>
                  <a:pt x="3893172" y="0"/>
                </a:moveTo>
                <a:lnTo>
                  <a:pt x="3880993" y="0"/>
                </a:lnTo>
                <a:lnTo>
                  <a:pt x="3842893" y="0"/>
                </a:lnTo>
                <a:lnTo>
                  <a:pt x="3842893" y="12179"/>
                </a:lnTo>
                <a:lnTo>
                  <a:pt x="3880993" y="12179"/>
                </a:lnTo>
                <a:lnTo>
                  <a:pt x="3893172" y="12179"/>
                </a:lnTo>
                <a:lnTo>
                  <a:pt x="3893172" y="0"/>
                </a:lnTo>
                <a:close/>
              </a:path>
              <a:path w="5106670" h="307975">
                <a:moveTo>
                  <a:pt x="4223880" y="0"/>
                </a:moveTo>
                <a:lnTo>
                  <a:pt x="4210177" y="0"/>
                </a:lnTo>
                <a:lnTo>
                  <a:pt x="4197985" y="0"/>
                </a:lnTo>
                <a:lnTo>
                  <a:pt x="3893185" y="0"/>
                </a:lnTo>
                <a:lnTo>
                  <a:pt x="3893185" y="12179"/>
                </a:lnTo>
                <a:lnTo>
                  <a:pt x="4197985" y="12179"/>
                </a:lnTo>
                <a:lnTo>
                  <a:pt x="4210177" y="12179"/>
                </a:lnTo>
                <a:lnTo>
                  <a:pt x="4223880" y="12179"/>
                </a:lnTo>
                <a:lnTo>
                  <a:pt x="4223880" y="0"/>
                </a:lnTo>
                <a:close/>
              </a:path>
              <a:path w="5106670" h="307975">
                <a:moveTo>
                  <a:pt x="4236072" y="0"/>
                </a:moveTo>
                <a:lnTo>
                  <a:pt x="4223893" y="0"/>
                </a:lnTo>
                <a:lnTo>
                  <a:pt x="4223893" y="12179"/>
                </a:lnTo>
                <a:lnTo>
                  <a:pt x="4236072" y="12179"/>
                </a:lnTo>
                <a:lnTo>
                  <a:pt x="4236072" y="0"/>
                </a:lnTo>
                <a:close/>
              </a:path>
              <a:path w="5106670" h="307975">
                <a:moveTo>
                  <a:pt x="4464672" y="0"/>
                </a:moveTo>
                <a:lnTo>
                  <a:pt x="4452493" y="0"/>
                </a:lnTo>
                <a:lnTo>
                  <a:pt x="4236085" y="0"/>
                </a:lnTo>
                <a:lnTo>
                  <a:pt x="4236085" y="12179"/>
                </a:lnTo>
                <a:lnTo>
                  <a:pt x="4452493" y="12179"/>
                </a:lnTo>
                <a:lnTo>
                  <a:pt x="4464672" y="12179"/>
                </a:lnTo>
                <a:lnTo>
                  <a:pt x="4464672" y="0"/>
                </a:lnTo>
                <a:close/>
              </a:path>
              <a:path w="5106670" h="307975">
                <a:moveTo>
                  <a:pt x="5094402" y="0"/>
                </a:moveTo>
                <a:lnTo>
                  <a:pt x="4464685" y="0"/>
                </a:lnTo>
                <a:lnTo>
                  <a:pt x="4464685" y="12179"/>
                </a:lnTo>
                <a:lnTo>
                  <a:pt x="5094402" y="12179"/>
                </a:lnTo>
                <a:lnTo>
                  <a:pt x="5094402" y="0"/>
                </a:lnTo>
                <a:close/>
              </a:path>
              <a:path w="5106670" h="307975">
                <a:moveTo>
                  <a:pt x="5106657" y="0"/>
                </a:moveTo>
                <a:lnTo>
                  <a:pt x="5094478" y="0"/>
                </a:lnTo>
                <a:lnTo>
                  <a:pt x="5094478" y="12179"/>
                </a:lnTo>
                <a:lnTo>
                  <a:pt x="5094478" y="307835"/>
                </a:lnTo>
                <a:lnTo>
                  <a:pt x="5106657" y="307835"/>
                </a:lnTo>
                <a:lnTo>
                  <a:pt x="5106657" y="12179"/>
                </a:lnTo>
                <a:lnTo>
                  <a:pt x="51066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20800" y="5113400"/>
            <a:ext cx="75184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Times New Roman"/>
                <a:cs typeface="Times New Roman"/>
              </a:rPr>
              <a:t>E</a:t>
            </a:r>
            <a:r>
              <a:rPr sz="1700" spc="-5" dirty="0">
                <a:latin typeface="Microsoft Sans Serif"/>
                <a:cs typeface="Microsoft Sans Serif"/>
              </a:rPr>
              <a:t>(</a:t>
            </a:r>
            <a:r>
              <a:rPr sz="1700" spc="-5" dirty="0">
                <a:latin typeface="Times New Roman"/>
                <a:cs typeface="Times New Roman"/>
              </a:rPr>
              <a:t>r</a:t>
            </a:r>
            <a:r>
              <a:rPr sz="1700" spc="-5" dirty="0">
                <a:latin typeface="Microsoft Sans Serif"/>
                <a:cs typeface="Microsoft Sans Serif"/>
              </a:rPr>
              <a:t>,</a:t>
            </a:r>
            <a:r>
              <a:rPr sz="1700" spc="-55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t</a:t>
            </a:r>
            <a:r>
              <a:rPr sz="1700" spc="-5" dirty="0">
                <a:latin typeface="Microsoft Sans Serif"/>
                <a:cs typeface="Microsoft Sans Serif"/>
              </a:rPr>
              <a:t>)</a:t>
            </a:r>
            <a:r>
              <a:rPr sz="1700" spc="36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11042" y="5070728"/>
            <a:ext cx="399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700" spc="-22" baseline="-12345" dirty="0">
                <a:latin typeface="Times New Roman"/>
                <a:cs typeface="Times New Roman"/>
              </a:rPr>
              <a:t>3</a:t>
            </a:r>
            <a:r>
              <a:rPr sz="2700" spc="-187" baseline="-12345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Symbol"/>
                <a:cs typeface="Symbol"/>
              </a:rPr>
              <a:t></a:t>
            </a:r>
            <a:r>
              <a:rPr sz="1200" spc="-5" dirty="0">
                <a:latin typeface="Microsoft Sans Serif"/>
                <a:cs typeface="Microsoft Sans Serif"/>
              </a:rPr>
              <a:t>(</a:t>
            </a:r>
            <a:r>
              <a:rPr sz="1200" spc="-15" dirty="0">
                <a:latin typeface="Times New Roman"/>
                <a:cs typeface="Times New Roman"/>
              </a:rPr>
              <a:t>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06927" y="5116448"/>
            <a:ext cx="36677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441325" algn="l"/>
                <a:tab pos="1273175" algn="l"/>
                <a:tab pos="3009900" algn="l"/>
                <a:tab pos="3230880" algn="l"/>
              </a:tabLst>
            </a:pPr>
            <a:r>
              <a:rPr sz="1600" spc="-5" dirty="0">
                <a:latin typeface="Symbol"/>
                <a:cs typeface="Symbol"/>
              </a:rPr>
              <a:t></a:t>
            </a:r>
            <a:r>
              <a:rPr sz="1600" spc="-5" dirty="0">
                <a:latin typeface="Times New Roman"/>
                <a:cs typeface="Times New Roman"/>
              </a:rPr>
              <a:t> v	</a:t>
            </a:r>
            <a:r>
              <a:rPr sz="1600" spc="-5" dirty="0">
                <a:latin typeface="Microsoft Sans Serif"/>
                <a:cs typeface="Microsoft Sans Serif"/>
              </a:rPr>
              <a:t>)</a:t>
            </a:r>
            <a:r>
              <a:rPr sz="1600" spc="-5" dirty="0">
                <a:latin typeface="Times New Roman"/>
                <a:cs typeface="Times New Roman"/>
              </a:rPr>
              <a:t>u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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</a:t>
            </a:r>
            <a:r>
              <a:rPr sz="1600" spc="-5" dirty="0">
                <a:latin typeface="Times New Roman"/>
                <a:cs typeface="Times New Roman"/>
              </a:rPr>
              <a:t>	</a:t>
            </a:r>
            <a:r>
              <a:rPr sz="1700" spc="-5" dirty="0">
                <a:latin typeface="Microsoft Sans Serif"/>
                <a:cs typeface="Microsoft Sans Serif"/>
              </a:rPr>
              <a:t>(</a:t>
            </a:r>
            <a:r>
              <a:rPr sz="1700" spc="-5" dirty="0">
                <a:latin typeface="Times New Roman"/>
                <a:cs typeface="Times New Roman"/>
              </a:rPr>
              <a:t>u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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Microsoft Sans Serif"/>
                <a:cs typeface="Microsoft Sans Serif"/>
              </a:rPr>
              <a:t>)</a:t>
            </a:r>
            <a:r>
              <a:rPr sz="1600" spc="-5" dirty="0">
                <a:latin typeface="Symbol"/>
                <a:cs typeface="Symbol"/>
              </a:rPr>
              <a:t></a:t>
            </a:r>
            <a:r>
              <a:rPr sz="1600" spc="-5" dirty="0">
                <a:latin typeface="Times New Roman"/>
                <a:cs typeface="Times New Roman"/>
              </a:rPr>
              <a:t>	</a:t>
            </a:r>
            <a:r>
              <a:rPr sz="825" i="1" baseline="-25252" dirty="0">
                <a:latin typeface="Times New Roman"/>
                <a:cs typeface="Times New Roman"/>
              </a:rPr>
              <a:t>u	</a:t>
            </a:r>
            <a:r>
              <a:rPr sz="750" baseline="-27777" dirty="0">
                <a:latin typeface="Symbol"/>
                <a:cs typeface="Symbol"/>
              </a:rPr>
              <a:t></a:t>
            </a:r>
            <a:r>
              <a:rPr sz="750" spc="15" baseline="-27777" dirty="0">
                <a:latin typeface="Times New Roman"/>
                <a:cs typeface="Times New Roman"/>
              </a:rPr>
              <a:t> </a:t>
            </a:r>
            <a:r>
              <a:rPr sz="750" i="1" spc="-7" baseline="-27777" dirty="0">
                <a:latin typeface="Times New Roman"/>
                <a:cs typeface="Times New Roman"/>
              </a:rPr>
              <a:t>cR</a:t>
            </a:r>
            <a:r>
              <a:rPr sz="750" i="1" spc="15" baseline="-27777" dirty="0">
                <a:latin typeface="Times New Roman"/>
                <a:cs typeface="Times New Roman"/>
              </a:rPr>
              <a:t> </a:t>
            </a:r>
            <a:r>
              <a:rPr sz="750" baseline="-27777" dirty="0">
                <a:latin typeface="Symbol"/>
                <a:cs typeface="Symbol"/>
              </a:rPr>
              <a:t></a:t>
            </a:r>
            <a:r>
              <a:rPr sz="750" spc="-22" baseline="-27777" dirty="0">
                <a:latin typeface="Times New Roman"/>
                <a:cs typeface="Times New Roman"/>
              </a:rPr>
              <a:t> </a:t>
            </a:r>
            <a:r>
              <a:rPr sz="750" i="1" baseline="-27777" dirty="0">
                <a:latin typeface="Times New Roman"/>
                <a:cs typeface="Times New Roman"/>
              </a:rPr>
              <a:t>v      </a:t>
            </a:r>
            <a:r>
              <a:rPr sz="750" i="1" spc="22" baseline="-27777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ˆ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94004" y="4969128"/>
            <a:ext cx="5106670" cy="117475"/>
          </a:xfrm>
          <a:custGeom>
            <a:avLst/>
            <a:gdLst/>
            <a:ahLst/>
            <a:cxnLst/>
            <a:rect l="l" t="t" r="r" b="b"/>
            <a:pathLst>
              <a:path w="5106670" h="117475">
                <a:moveTo>
                  <a:pt x="12192" y="0"/>
                </a:moveTo>
                <a:lnTo>
                  <a:pt x="0" y="0"/>
                </a:lnTo>
                <a:lnTo>
                  <a:pt x="0" y="117348"/>
                </a:lnTo>
                <a:lnTo>
                  <a:pt x="12192" y="117348"/>
                </a:lnTo>
                <a:lnTo>
                  <a:pt x="12192" y="0"/>
                </a:lnTo>
                <a:close/>
              </a:path>
              <a:path w="5106670" h="117475">
                <a:moveTo>
                  <a:pt x="5106657" y="0"/>
                </a:moveTo>
                <a:lnTo>
                  <a:pt x="5094478" y="0"/>
                </a:lnTo>
                <a:lnTo>
                  <a:pt x="5094478" y="117348"/>
                </a:lnTo>
                <a:lnTo>
                  <a:pt x="5106657" y="117348"/>
                </a:lnTo>
                <a:lnTo>
                  <a:pt x="51066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789938" y="5177408"/>
            <a:ext cx="1139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Times New Roman"/>
                <a:cs typeface="Times New Roman"/>
              </a:rPr>
              <a:t>4</a:t>
            </a:r>
            <a:r>
              <a:rPr sz="1750" spc="-5" dirty="0">
                <a:latin typeface="Symbol"/>
                <a:cs typeface="Symbol"/>
              </a:rPr>
              <a:t></a:t>
            </a:r>
            <a:r>
              <a:rPr sz="2700" spc="-7" baseline="-12345" dirty="0">
                <a:latin typeface="Times New Roman"/>
                <a:cs typeface="Times New Roman"/>
              </a:rPr>
              <a:t>0</a:t>
            </a:r>
            <a:r>
              <a:rPr sz="2700" spc="-52" baseline="-1234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(</a:t>
            </a:r>
            <a:r>
              <a:rPr sz="1750" dirty="0">
                <a:latin typeface="Times New Roman"/>
                <a:cs typeface="Times New Roman"/>
              </a:rPr>
              <a:t>R</a:t>
            </a:r>
            <a:r>
              <a:rPr sz="1750" spc="-2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</a:t>
            </a:r>
            <a:r>
              <a:rPr sz="1750" spc="-15" dirty="0">
                <a:latin typeface="Times New Roman"/>
                <a:cs typeface="Times New Roman"/>
              </a:rPr>
              <a:t> </a:t>
            </a:r>
            <a:r>
              <a:rPr sz="1750" spc="-10" dirty="0">
                <a:latin typeface="Times New Roman"/>
                <a:cs typeface="Times New Roman"/>
              </a:rPr>
              <a:t>u</a:t>
            </a:r>
            <a:r>
              <a:rPr sz="1750" spc="-10" dirty="0">
                <a:latin typeface="Microsoft Sans Serif"/>
                <a:cs typeface="Microsoft Sans Serif"/>
              </a:rPr>
              <a:t>)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94004" y="5086476"/>
            <a:ext cx="5106670" cy="424180"/>
          </a:xfrm>
          <a:custGeom>
            <a:avLst/>
            <a:gdLst/>
            <a:ahLst/>
            <a:cxnLst/>
            <a:rect l="l" t="t" r="r" b="b"/>
            <a:pathLst>
              <a:path w="5106670" h="424179">
                <a:moveTo>
                  <a:pt x="12192" y="306400"/>
                </a:moveTo>
                <a:lnTo>
                  <a:pt x="0" y="306400"/>
                </a:lnTo>
                <a:lnTo>
                  <a:pt x="0" y="411861"/>
                </a:lnTo>
                <a:lnTo>
                  <a:pt x="12192" y="411861"/>
                </a:lnTo>
                <a:lnTo>
                  <a:pt x="12192" y="306400"/>
                </a:lnTo>
                <a:close/>
              </a:path>
              <a:path w="5106670" h="424179">
                <a:moveTo>
                  <a:pt x="12192" y="0"/>
                </a:moveTo>
                <a:lnTo>
                  <a:pt x="0" y="0"/>
                </a:lnTo>
                <a:lnTo>
                  <a:pt x="0" y="12192"/>
                </a:lnTo>
                <a:lnTo>
                  <a:pt x="0" y="306324"/>
                </a:lnTo>
                <a:lnTo>
                  <a:pt x="12192" y="306324"/>
                </a:lnTo>
                <a:lnTo>
                  <a:pt x="12192" y="12192"/>
                </a:lnTo>
                <a:lnTo>
                  <a:pt x="12192" y="0"/>
                </a:lnTo>
                <a:close/>
              </a:path>
              <a:path w="5106670" h="424179">
                <a:moveTo>
                  <a:pt x="818629" y="411873"/>
                </a:moveTo>
                <a:lnTo>
                  <a:pt x="818629" y="411873"/>
                </a:lnTo>
                <a:lnTo>
                  <a:pt x="0" y="411873"/>
                </a:lnTo>
                <a:lnTo>
                  <a:pt x="0" y="424053"/>
                </a:lnTo>
                <a:lnTo>
                  <a:pt x="818629" y="424053"/>
                </a:lnTo>
                <a:lnTo>
                  <a:pt x="818629" y="411873"/>
                </a:lnTo>
                <a:close/>
              </a:path>
              <a:path w="5106670" h="424179">
                <a:moveTo>
                  <a:pt x="946645" y="411873"/>
                </a:moveTo>
                <a:lnTo>
                  <a:pt x="934466" y="411873"/>
                </a:lnTo>
                <a:lnTo>
                  <a:pt x="818642" y="411873"/>
                </a:lnTo>
                <a:lnTo>
                  <a:pt x="818642" y="424053"/>
                </a:lnTo>
                <a:lnTo>
                  <a:pt x="934466" y="424053"/>
                </a:lnTo>
                <a:lnTo>
                  <a:pt x="946645" y="424053"/>
                </a:lnTo>
                <a:lnTo>
                  <a:pt x="946645" y="411873"/>
                </a:lnTo>
                <a:close/>
              </a:path>
              <a:path w="5106670" h="424179">
                <a:moveTo>
                  <a:pt x="1022845" y="411873"/>
                </a:moveTo>
                <a:lnTo>
                  <a:pt x="1010666" y="411873"/>
                </a:lnTo>
                <a:lnTo>
                  <a:pt x="946658" y="411873"/>
                </a:lnTo>
                <a:lnTo>
                  <a:pt x="946658" y="424053"/>
                </a:lnTo>
                <a:lnTo>
                  <a:pt x="1010666" y="424053"/>
                </a:lnTo>
                <a:lnTo>
                  <a:pt x="1022845" y="424053"/>
                </a:lnTo>
                <a:lnTo>
                  <a:pt x="1022845" y="411873"/>
                </a:lnTo>
                <a:close/>
              </a:path>
              <a:path w="5106670" h="424179">
                <a:moveTo>
                  <a:pt x="1530337" y="411873"/>
                </a:moveTo>
                <a:lnTo>
                  <a:pt x="1530337" y="411873"/>
                </a:lnTo>
                <a:lnTo>
                  <a:pt x="1022858" y="411873"/>
                </a:lnTo>
                <a:lnTo>
                  <a:pt x="1022858" y="424053"/>
                </a:lnTo>
                <a:lnTo>
                  <a:pt x="1530337" y="424053"/>
                </a:lnTo>
                <a:lnTo>
                  <a:pt x="1530337" y="411873"/>
                </a:lnTo>
                <a:close/>
              </a:path>
              <a:path w="5106670" h="424179">
                <a:moveTo>
                  <a:pt x="1530337" y="0"/>
                </a:moveTo>
                <a:lnTo>
                  <a:pt x="1530337" y="0"/>
                </a:lnTo>
                <a:lnTo>
                  <a:pt x="1010666" y="0"/>
                </a:lnTo>
                <a:lnTo>
                  <a:pt x="1010666" y="12192"/>
                </a:lnTo>
                <a:lnTo>
                  <a:pt x="1530337" y="12192"/>
                </a:lnTo>
                <a:lnTo>
                  <a:pt x="1530337" y="0"/>
                </a:lnTo>
                <a:close/>
              </a:path>
              <a:path w="5106670" h="424179">
                <a:moveTo>
                  <a:pt x="1708962" y="411873"/>
                </a:moveTo>
                <a:lnTo>
                  <a:pt x="1542542" y="411873"/>
                </a:lnTo>
                <a:lnTo>
                  <a:pt x="1530350" y="411873"/>
                </a:lnTo>
                <a:lnTo>
                  <a:pt x="1530350" y="424053"/>
                </a:lnTo>
                <a:lnTo>
                  <a:pt x="1542542" y="424053"/>
                </a:lnTo>
                <a:lnTo>
                  <a:pt x="1708962" y="424053"/>
                </a:lnTo>
                <a:lnTo>
                  <a:pt x="1708962" y="411873"/>
                </a:lnTo>
                <a:close/>
              </a:path>
              <a:path w="5106670" h="424179">
                <a:moveTo>
                  <a:pt x="2609710" y="411873"/>
                </a:moveTo>
                <a:lnTo>
                  <a:pt x="2609710" y="411873"/>
                </a:lnTo>
                <a:lnTo>
                  <a:pt x="1709039" y="411873"/>
                </a:lnTo>
                <a:lnTo>
                  <a:pt x="1709039" y="424053"/>
                </a:lnTo>
                <a:lnTo>
                  <a:pt x="2609710" y="424053"/>
                </a:lnTo>
                <a:lnTo>
                  <a:pt x="2609710" y="411873"/>
                </a:lnTo>
                <a:close/>
              </a:path>
              <a:path w="5106670" h="424179">
                <a:moveTo>
                  <a:pt x="3321418" y="411873"/>
                </a:moveTo>
                <a:lnTo>
                  <a:pt x="3321418" y="411873"/>
                </a:lnTo>
                <a:lnTo>
                  <a:pt x="2609723" y="411873"/>
                </a:lnTo>
                <a:lnTo>
                  <a:pt x="2609723" y="424053"/>
                </a:lnTo>
                <a:lnTo>
                  <a:pt x="3321418" y="424053"/>
                </a:lnTo>
                <a:lnTo>
                  <a:pt x="3321418" y="411873"/>
                </a:lnTo>
                <a:close/>
              </a:path>
              <a:path w="5106670" h="424179">
                <a:moveTo>
                  <a:pt x="3842880" y="411873"/>
                </a:moveTo>
                <a:lnTo>
                  <a:pt x="3830751" y="411873"/>
                </a:lnTo>
                <a:lnTo>
                  <a:pt x="3321431" y="411873"/>
                </a:lnTo>
                <a:lnTo>
                  <a:pt x="3321431" y="424053"/>
                </a:lnTo>
                <a:lnTo>
                  <a:pt x="3830701" y="424053"/>
                </a:lnTo>
                <a:lnTo>
                  <a:pt x="3842880" y="424053"/>
                </a:lnTo>
                <a:lnTo>
                  <a:pt x="3842880" y="411873"/>
                </a:lnTo>
                <a:close/>
              </a:path>
              <a:path w="5106670" h="424179">
                <a:moveTo>
                  <a:pt x="3893172" y="411873"/>
                </a:moveTo>
                <a:lnTo>
                  <a:pt x="3880993" y="411873"/>
                </a:lnTo>
                <a:lnTo>
                  <a:pt x="3842893" y="411873"/>
                </a:lnTo>
                <a:lnTo>
                  <a:pt x="3842893" y="424053"/>
                </a:lnTo>
                <a:lnTo>
                  <a:pt x="3880993" y="424053"/>
                </a:lnTo>
                <a:lnTo>
                  <a:pt x="3893172" y="424053"/>
                </a:lnTo>
                <a:lnTo>
                  <a:pt x="3893172" y="411873"/>
                </a:lnTo>
                <a:close/>
              </a:path>
              <a:path w="5106670" h="424179">
                <a:moveTo>
                  <a:pt x="4223880" y="411873"/>
                </a:moveTo>
                <a:lnTo>
                  <a:pt x="4210177" y="411873"/>
                </a:lnTo>
                <a:lnTo>
                  <a:pt x="4197985" y="411873"/>
                </a:lnTo>
                <a:lnTo>
                  <a:pt x="3893185" y="411873"/>
                </a:lnTo>
                <a:lnTo>
                  <a:pt x="3893185" y="424053"/>
                </a:lnTo>
                <a:lnTo>
                  <a:pt x="4197985" y="424053"/>
                </a:lnTo>
                <a:lnTo>
                  <a:pt x="4210177" y="424053"/>
                </a:lnTo>
                <a:lnTo>
                  <a:pt x="4223880" y="424053"/>
                </a:lnTo>
                <a:lnTo>
                  <a:pt x="4223880" y="411873"/>
                </a:lnTo>
                <a:close/>
              </a:path>
              <a:path w="5106670" h="424179">
                <a:moveTo>
                  <a:pt x="4236072" y="411873"/>
                </a:moveTo>
                <a:lnTo>
                  <a:pt x="4223893" y="411873"/>
                </a:lnTo>
                <a:lnTo>
                  <a:pt x="4223893" y="424053"/>
                </a:lnTo>
                <a:lnTo>
                  <a:pt x="4236072" y="424053"/>
                </a:lnTo>
                <a:lnTo>
                  <a:pt x="4236072" y="411873"/>
                </a:lnTo>
                <a:close/>
              </a:path>
              <a:path w="5106670" h="424179">
                <a:moveTo>
                  <a:pt x="4464672" y="411873"/>
                </a:moveTo>
                <a:lnTo>
                  <a:pt x="4452493" y="411873"/>
                </a:lnTo>
                <a:lnTo>
                  <a:pt x="4236085" y="411873"/>
                </a:lnTo>
                <a:lnTo>
                  <a:pt x="4236085" y="424053"/>
                </a:lnTo>
                <a:lnTo>
                  <a:pt x="4452493" y="424053"/>
                </a:lnTo>
                <a:lnTo>
                  <a:pt x="4464672" y="424053"/>
                </a:lnTo>
                <a:lnTo>
                  <a:pt x="4464672" y="411873"/>
                </a:lnTo>
                <a:close/>
              </a:path>
              <a:path w="5106670" h="424179">
                <a:moveTo>
                  <a:pt x="5094402" y="411873"/>
                </a:moveTo>
                <a:lnTo>
                  <a:pt x="4464685" y="411873"/>
                </a:lnTo>
                <a:lnTo>
                  <a:pt x="4464685" y="424053"/>
                </a:lnTo>
                <a:lnTo>
                  <a:pt x="5094402" y="424053"/>
                </a:lnTo>
                <a:lnTo>
                  <a:pt x="5094402" y="411873"/>
                </a:lnTo>
                <a:close/>
              </a:path>
              <a:path w="5106670" h="424179">
                <a:moveTo>
                  <a:pt x="5106657" y="411873"/>
                </a:moveTo>
                <a:lnTo>
                  <a:pt x="5094478" y="411873"/>
                </a:lnTo>
                <a:lnTo>
                  <a:pt x="5094478" y="424053"/>
                </a:lnTo>
                <a:lnTo>
                  <a:pt x="5106657" y="424053"/>
                </a:lnTo>
                <a:lnTo>
                  <a:pt x="5106657" y="411873"/>
                </a:lnTo>
                <a:close/>
              </a:path>
              <a:path w="5106670" h="424179">
                <a:moveTo>
                  <a:pt x="5106657" y="306400"/>
                </a:moveTo>
                <a:lnTo>
                  <a:pt x="5094478" y="306400"/>
                </a:lnTo>
                <a:lnTo>
                  <a:pt x="5094478" y="411861"/>
                </a:lnTo>
                <a:lnTo>
                  <a:pt x="5106657" y="411861"/>
                </a:lnTo>
                <a:lnTo>
                  <a:pt x="5106657" y="306400"/>
                </a:lnTo>
                <a:close/>
              </a:path>
              <a:path w="5106670" h="424179">
                <a:moveTo>
                  <a:pt x="5106657" y="0"/>
                </a:moveTo>
                <a:lnTo>
                  <a:pt x="5094478" y="0"/>
                </a:lnTo>
                <a:lnTo>
                  <a:pt x="5094478" y="12192"/>
                </a:lnTo>
                <a:lnTo>
                  <a:pt x="5094478" y="306324"/>
                </a:lnTo>
                <a:lnTo>
                  <a:pt x="5106657" y="306324"/>
                </a:lnTo>
                <a:lnTo>
                  <a:pt x="5106657" y="12192"/>
                </a:lnTo>
                <a:lnTo>
                  <a:pt x="51066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630551" y="5669991"/>
            <a:ext cx="5650865" cy="758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generalized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Coulomb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field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radiation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field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acceleration</a:t>
            </a:r>
            <a:endParaRPr sz="1800">
              <a:latin typeface="Microsoft Sans Serif"/>
              <a:cs typeface="Microsoft Sans Serif"/>
            </a:endParaRPr>
          </a:p>
          <a:p>
            <a:pPr marL="2850515">
              <a:lnSpc>
                <a:spcPct val="100000"/>
              </a:lnSpc>
              <a:spcBef>
                <a:spcPts val="1450"/>
              </a:spcBef>
            </a:pPr>
            <a:r>
              <a:rPr sz="1800" spc="-10" dirty="0">
                <a:latin typeface="Microsoft Sans Serif"/>
                <a:cs typeface="Microsoft Sans Serif"/>
              </a:rPr>
              <a:t>field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dominates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at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large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90396" y="6412179"/>
            <a:ext cx="139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Microsoft Sans Serif"/>
                <a:cs typeface="Microsoft Sans Serif"/>
              </a:rPr>
              <a:t>if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83148" y="6412179"/>
            <a:ext cx="1715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Microsoft Sans Serif"/>
                <a:cs typeface="Microsoft Sans Serif"/>
              </a:rPr>
              <a:t>Electrostatic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field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162935" y="6304584"/>
            <a:ext cx="2050414" cy="79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901700">
              <a:lnSpc>
                <a:spcPct val="115100"/>
              </a:lnSpc>
              <a:spcBef>
                <a:spcPts val="100"/>
              </a:spcBef>
              <a:tabLst>
                <a:tab pos="1459865" algn="l"/>
                <a:tab pos="1511935" algn="l"/>
                <a:tab pos="1891030" algn="l"/>
              </a:tabLst>
            </a:pPr>
            <a:r>
              <a:rPr sz="3300" u="sng" spc="-7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3300" u="sng" spc="-225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300" u="sng" spc="-7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3300" u="sng" baseline="126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3300" spc="-592" baseline="1262" dirty="0">
                <a:latin typeface="Times New Roman"/>
                <a:cs typeface="Times New Roman"/>
              </a:rPr>
              <a:t> </a:t>
            </a:r>
            <a:r>
              <a:rPr sz="3300" spc="-1282" baseline="1262" dirty="0">
                <a:latin typeface="Times New Roman"/>
                <a:cs typeface="Times New Roman"/>
              </a:rPr>
              <a:t>q</a:t>
            </a:r>
            <a:r>
              <a:rPr sz="2200" u="sng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200" spc="-29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ˆ  </a:t>
            </a:r>
            <a:r>
              <a:rPr sz="2200" spc="-60" dirty="0">
                <a:latin typeface="Times New Roman"/>
                <a:cs typeface="Times New Roman"/>
              </a:rPr>
              <a:t>E</a:t>
            </a:r>
            <a:r>
              <a:rPr sz="2200" spc="-60" dirty="0">
                <a:latin typeface="Microsoft Sans Serif"/>
                <a:cs typeface="Microsoft Sans Serif"/>
              </a:rPr>
              <a:t>(</a:t>
            </a:r>
            <a:r>
              <a:rPr sz="2200" spc="-60" dirty="0">
                <a:latin typeface="Times New Roman"/>
                <a:cs typeface="Times New Roman"/>
              </a:rPr>
              <a:t>r</a:t>
            </a:r>
            <a:r>
              <a:rPr sz="2200" spc="-60" dirty="0">
                <a:latin typeface="Microsoft Sans Serif"/>
                <a:cs typeface="Microsoft Sans Serif"/>
              </a:rPr>
              <a:t>,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t</a:t>
            </a:r>
            <a:r>
              <a:rPr sz="2200" spc="-50" dirty="0">
                <a:latin typeface="Microsoft Sans Serif"/>
                <a:cs typeface="Microsoft Sans Serif"/>
              </a:rPr>
              <a:t>) </a:t>
            </a:r>
            <a:r>
              <a:rPr sz="2200" spc="-80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1800" spc="-60" dirty="0">
                <a:latin typeface="Times New Roman"/>
                <a:cs typeface="Times New Roman"/>
              </a:rPr>
              <a:t>4</a:t>
            </a:r>
            <a:r>
              <a:rPr sz="1800" spc="-60" dirty="0">
                <a:latin typeface="Symbol"/>
                <a:cs typeface="Symbol"/>
              </a:rPr>
              <a:t></a:t>
            </a:r>
            <a:r>
              <a:rPr sz="2850" spc="-89" baseline="-11695" dirty="0">
                <a:latin typeface="Times New Roman"/>
                <a:cs typeface="Times New Roman"/>
              </a:rPr>
              <a:t>0		</a:t>
            </a:r>
            <a:r>
              <a:rPr sz="1800" spc="-80" dirty="0">
                <a:latin typeface="Times New Roman"/>
                <a:cs typeface="Times New Roman"/>
              </a:rPr>
              <a:t>R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2850" spc="-97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70761" y="6756907"/>
            <a:ext cx="13804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a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0</a:t>
            </a:r>
            <a:r>
              <a:rPr sz="2200" dirty="0">
                <a:latin typeface="Microsoft Sans Serif"/>
                <a:cs typeface="Microsoft Sans Serif"/>
              </a:rPr>
              <a:t>,</a:t>
            </a:r>
            <a:r>
              <a:rPr sz="2200" spc="-5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v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0</a:t>
            </a:r>
            <a:r>
              <a:rPr sz="2200" dirty="0">
                <a:latin typeface="Microsoft Sans Serif"/>
                <a:cs typeface="Microsoft Sans Serif"/>
              </a:rPr>
              <a:t>,</a:t>
            </a:r>
            <a:endParaRPr sz="2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3644" y="2280920"/>
            <a:ext cx="2510155" cy="46608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39775" y="3480434"/>
            <a:ext cx="2715260" cy="803910"/>
            <a:chOff x="739775" y="3480434"/>
            <a:chExt cx="2715260" cy="803910"/>
          </a:xfrm>
        </p:grpSpPr>
        <p:sp>
          <p:nvSpPr>
            <p:cNvPr id="4" name="object 4"/>
            <p:cNvSpPr/>
            <p:nvPr/>
          </p:nvSpPr>
          <p:spPr>
            <a:xfrm>
              <a:off x="744855" y="3585844"/>
              <a:ext cx="1545590" cy="693420"/>
            </a:xfrm>
            <a:custGeom>
              <a:avLst/>
              <a:gdLst/>
              <a:ahLst/>
              <a:cxnLst/>
              <a:rect l="l" t="t" r="r" b="b"/>
              <a:pathLst>
                <a:path w="1545589" h="693420">
                  <a:moveTo>
                    <a:pt x="1545589" y="0"/>
                  </a:moveTo>
                  <a:lnTo>
                    <a:pt x="0" y="0"/>
                  </a:lnTo>
                  <a:lnTo>
                    <a:pt x="0" y="693420"/>
                  </a:lnTo>
                  <a:lnTo>
                    <a:pt x="1545589" y="693420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9775" y="3480434"/>
              <a:ext cx="2714625" cy="803275"/>
            </a:xfrm>
            <a:custGeom>
              <a:avLst/>
              <a:gdLst/>
              <a:ahLst/>
              <a:cxnLst/>
              <a:rect l="l" t="t" r="r" b="b"/>
              <a:pathLst>
                <a:path w="2714625" h="803275">
                  <a:moveTo>
                    <a:pt x="0" y="798829"/>
                  </a:moveTo>
                  <a:lnTo>
                    <a:pt x="1555114" y="798829"/>
                  </a:lnTo>
                </a:path>
                <a:path w="2714625" h="803275">
                  <a:moveTo>
                    <a:pt x="1550670" y="100964"/>
                  </a:moveTo>
                  <a:lnTo>
                    <a:pt x="1550670" y="803275"/>
                  </a:lnTo>
                </a:path>
                <a:path w="2714625" h="803275">
                  <a:moveTo>
                    <a:pt x="0" y="105410"/>
                  </a:moveTo>
                  <a:lnTo>
                    <a:pt x="1555114" y="105410"/>
                  </a:lnTo>
                </a:path>
                <a:path w="2714625" h="803275">
                  <a:moveTo>
                    <a:pt x="5079" y="100964"/>
                  </a:moveTo>
                  <a:lnTo>
                    <a:pt x="5079" y="803275"/>
                  </a:lnTo>
                </a:path>
                <a:path w="2714625" h="803275">
                  <a:moveTo>
                    <a:pt x="1545589" y="477519"/>
                  </a:moveTo>
                  <a:lnTo>
                    <a:pt x="2714625" y="477519"/>
                  </a:lnTo>
                </a:path>
                <a:path w="2714625" h="803275">
                  <a:moveTo>
                    <a:pt x="2710179" y="0"/>
                  </a:moveTo>
                  <a:lnTo>
                    <a:pt x="2710179" y="48196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9300" y="481329"/>
            <a:ext cx="755015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Power</a:t>
            </a:r>
            <a:r>
              <a:rPr sz="4350" spc="55" dirty="0"/>
              <a:t> </a:t>
            </a:r>
            <a:r>
              <a:rPr sz="4350" spc="-5" dirty="0"/>
              <a:t>pattern</a:t>
            </a:r>
            <a:r>
              <a:rPr sz="4350" spc="35" dirty="0"/>
              <a:t> </a:t>
            </a:r>
            <a:r>
              <a:rPr sz="4350" dirty="0"/>
              <a:t>vs.</a:t>
            </a:r>
            <a:r>
              <a:rPr sz="4350" spc="55" dirty="0"/>
              <a:t> </a:t>
            </a:r>
            <a:r>
              <a:rPr sz="4350" spc="-15" dirty="0"/>
              <a:t>Field</a:t>
            </a:r>
            <a:r>
              <a:rPr sz="4350" spc="55" dirty="0"/>
              <a:t> </a:t>
            </a:r>
            <a:r>
              <a:rPr sz="4350" spc="-5" dirty="0"/>
              <a:t>pattern</a:t>
            </a:r>
            <a:endParaRPr sz="435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30900" y="1760600"/>
          <a:ext cx="3333115" cy="173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281">
                <a:tc rowSpan="2">
                  <a:txBody>
                    <a:bodyPr/>
                    <a:lstStyle/>
                    <a:p>
                      <a:pPr marL="327025">
                        <a:lnSpc>
                          <a:spcPts val="1660"/>
                        </a:lnSpc>
                        <a:spcBef>
                          <a:spcPts val="409"/>
                        </a:spcBef>
                      </a:pPr>
                      <a:r>
                        <a:rPr sz="1400" spc="-15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765">
                        <a:lnSpc>
                          <a:spcPts val="1525"/>
                        </a:lnSpc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Auxiliary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2069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78765">
                        <a:lnSpc>
                          <a:spcPts val="1605"/>
                        </a:lnSpc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366">
                <a:tc>
                  <a:txBody>
                    <a:bodyPr/>
                    <a:lstStyle/>
                    <a:p>
                      <a:pPr marL="290195">
                        <a:lnSpc>
                          <a:spcPts val="1614"/>
                        </a:lnSpc>
                      </a:pPr>
                      <a:r>
                        <a:rPr sz="1400" spc="-30" dirty="0">
                          <a:latin typeface="Microsoft Sans Serif"/>
                          <a:cs typeface="Microsoft Sans Serif"/>
                        </a:rPr>
                        <a:t>under</a:t>
                      </a:r>
                      <a:r>
                        <a:rPr sz="1400" spc="-25" dirty="0">
                          <a:latin typeface="Microsoft Sans Serif"/>
                          <a:cs typeface="Microsoft Sans Serif"/>
                        </a:rPr>
                        <a:t> test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544">
                <a:tc gridSpan="3">
                  <a:txBody>
                    <a:bodyPr/>
                    <a:lstStyle/>
                    <a:p>
                      <a:pPr marL="11925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Large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distance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02">
                <a:tc>
                  <a:txBody>
                    <a:bodyPr/>
                    <a:lstStyle/>
                    <a:p>
                      <a:pPr marL="338455">
                        <a:lnSpc>
                          <a:spcPts val="1660"/>
                        </a:lnSpc>
                        <a:spcBef>
                          <a:spcPts val="685"/>
                        </a:spcBef>
                      </a:pPr>
                      <a:r>
                        <a:rPr sz="1400" spc="-40" dirty="0">
                          <a:latin typeface="Microsoft Sans Serif"/>
                          <a:cs typeface="Microsoft Sans Serif"/>
                        </a:rPr>
                        <a:t>Power</a:t>
                      </a:r>
                      <a:r>
                        <a:rPr sz="14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30" dirty="0">
                          <a:latin typeface="Microsoft Sans Serif"/>
                          <a:cs typeface="Microsoft Sans Serif"/>
                        </a:rPr>
                        <a:t>or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ADFE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Generator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609">
                <a:tc>
                  <a:txBody>
                    <a:bodyPr/>
                    <a:lstStyle/>
                    <a:p>
                      <a:pPr marL="25400">
                        <a:lnSpc>
                          <a:spcPts val="1614"/>
                        </a:lnSpc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field-strength</a:t>
                      </a:r>
                      <a:r>
                        <a:rPr sz="14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meter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BADF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492250" y="2725547"/>
            <a:ext cx="12700" cy="127000"/>
          </a:xfrm>
          <a:custGeom>
            <a:avLst/>
            <a:gdLst/>
            <a:ahLst/>
            <a:cxnLst/>
            <a:rect l="l" t="t" r="r" b="b"/>
            <a:pathLst>
              <a:path w="12700" h="127000">
                <a:moveTo>
                  <a:pt x="12192" y="0"/>
                </a:moveTo>
                <a:lnTo>
                  <a:pt x="0" y="0"/>
                </a:lnTo>
                <a:lnTo>
                  <a:pt x="0" y="126491"/>
                </a:lnTo>
                <a:lnTo>
                  <a:pt x="12192" y="126491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11930" y="2725547"/>
            <a:ext cx="12700" cy="127000"/>
          </a:xfrm>
          <a:custGeom>
            <a:avLst/>
            <a:gdLst/>
            <a:ahLst/>
            <a:cxnLst/>
            <a:rect l="l" t="t" r="r" b="b"/>
            <a:pathLst>
              <a:path w="12700" h="127000">
                <a:moveTo>
                  <a:pt x="12191" y="0"/>
                </a:moveTo>
                <a:lnTo>
                  <a:pt x="0" y="0"/>
                </a:lnTo>
                <a:lnTo>
                  <a:pt x="0" y="126491"/>
                </a:lnTo>
                <a:lnTo>
                  <a:pt x="12191" y="126491"/>
                </a:lnTo>
                <a:lnTo>
                  <a:pt x="12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9995" y="3481450"/>
            <a:ext cx="20320" cy="12700"/>
          </a:xfrm>
          <a:custGeom>
            <a:avLst/>
            <a:gdLst/>
            <a:ahLst/>
            <a:cxnLst/>
            <a:rect l="l" t="t" r="r" b="b"/>
            <a:pathLst>
              <a:path w="20320" h="12700">
                <a:moveTo>
                  <a:pt x="19812" y="0"/>
                </a:moveTo>
                <a:lnTo>
                  <a:pt x="0" y="0"/>
                </a:lnTo>
                <a:lnTo>
                  <a:pt x="0" y="12192"/>
                </a:lnTo>
                <a:lnTo>
                  <a:pt x="19812" y="12192"/>
                </a:lnTo>
                <a:lnTo>
                  <a:pt x="198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30604" y="3804284"/>
            <a:ext cx="778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Turntable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4490084"/>
            <a:ext cx="3176270" cy="48704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52425" marR="5080" indent="-340360">
              <a:lnSpc>
                <a:spcPts val="1720"/>
              </a:lnSpc>
              <a:spcBef>
                <a:spcPts val="320"/>
              </a:spcBef>
              <a:buChar char="•"/>
              <a:tabLst>
                <a:tab pos="352425" algn="l"/>
                <a:tab pos="35306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The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power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pattern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and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the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field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patterns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are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inter-related: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096" y="5066157"/>
            <a:ext cx="311404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00580" algn="l"/>
              </a:tabLst>
            </a:pPr>
            <a:r>
              <a:rPr sz="1450" i="1" dirty="0">
                <a:latin typeface="Arial"/>
                <a:cs typeface="Arial"/>
              </a:rPr>
              <a:t>P</a:t>
            </a:r>
            <a:r>
              <a:rPr sz="1450" i="1" spc="10" dirty="0">
                <a:latin typeface="Arial"/>
                <a:cs typeface="Arial"/>
              </a:rPr>
              <a:t> </a:t>
            </a:r>
            <a:r>
              <a:rPr sz="1450" spc="-5" dirty="0">
                <a:latin typeface="Microsoft Sans Serif"/>
                <a:cs typeface="Microsoft Sans Serif"/>
              </a:rPr>
              <a:t>(θ,</a:t>
            </a:r>
            <a:r>
              <a:rPr sz="1450" spc="20" dirty="0">
                <a:latin typeface="Microsoft Sans Serif"/>
                <a:cs typeface="Microsoft Sans Serif"/>
              </a:rPr>
              <a:t> </a:t>
            </a:r>
            <a:r>
              <a:rPr sz="1450" dirty="0">
                <a:latin typeface="Microsoft Sans Serif"/>
                <a:cs typeface="Microsoft Sans Serif"/>
              </a:rPr>
              <a:t>ϕ)</a:t>
            </a:r>
            <a:r>
              <a:rPr sz="1450" spc="25" dirty="0">
                <a:latin typeface="Microsoft Sans Serif"/>
                <a:cs typeface="Microsoft Sans Serif"/>
              </a:rPr>
              <a:t> </a:t>
            </a:r>
            <a:r>
              <a:rPr sz="1450" dirty="0">
                <a:latin typeface="Microsoft Sans Serif"/>
                <a:cs typeface="Microsoft Sans Serif"/>
              </a:rPr>
              <a:t>=</a:t>
            </a:r>
            <a:r>
              <a:rPr sz="1450" spc="20" dirty="0">
                <a:latin typeface="Microsoft Sans Serif"/>
                <a:cs typeface="Microsoft Sans Serif"/>
              </a:rPr>
              <a:t> </a:t>
            </a:r>
            <a:r>
              <a:rPr sz="1450" spc="-5" dirty="0">
                <a:latin typeface="Microsoft Sans Serif"/>
                <a:cs typeface="Microsoft Sans Serif"/>
              </a:rPr>
              <a:t>(1/</a:t>
            </a:r>
            <a:r>
              <a:rPr sz="1450" spc="-5" dirty="0">
                <a:latin typeface="Symbol"/>
                <a:cs typeface="Symbol"/>
              </a:rPr>
              <a:t></a:t>
            </a:r>
            <a:r>
              <a:rPr sz="1450" spc="-5" dirty="0">
                <a:latin typeface="Microsoft Sans Serif"/>
                <a:cs typeface="Microsoft Sans Serif"/>
              </a:rPr>
              <a:t>)*|</a:t>
            </a:r>
            <a:r>
              <a:rPr sz="1450" i="1" spc="-5" dirty="0">
                <a:latin typeface="Arial"/>
                <a:cs typeface="Arial"/>
              </a:rPr>
              <a:t>E</a:t>
            </a:r>
            <a:r>
              <a:rPr sz="1450" spc="-5" dirty="0">
                <a:latin typeface="Microsoft Sans Serif"/>
                <a:cs typeface="Microsoft Sans Serif"/>
              </a:rPr>
              <a:t>(θ,</a:t>
            </a:r>
            <a:r>
              <a:rPr sz="1450" spc="35" dirty="0">
                <a:latin typeface="Microsoft Sans Serif"/>
                <a:cs typeface="Microsoft Sans Serif"/>
              </a:rPr>
              <a:t> </a:t>
            </a:r>
            <a:r>
              <a:rPr sz="1450" dirty="0">
                <a:latin typeface="Microsoft Sans Serif"/>
                <a:cs typeface="Microsoft Sans Serif"/>
              </a:rPr>
              <a:t>ϕ)|	=</a:t>
            </a:r>
            <a:r>
              <a:rPr sz="1450" spc="-20" dirty="0">
                <a:latin typeface="Microsoft Sans Serif"/>
                <a:cs typeface="Microsoft Sans Serif"/>
              </a:rPr>
              <a:t> </a:t>
            </a:r>
            <a:r>
              <a:rPr sz="1450" spc="-5" dirty="0">
                <a:latin typeface="Symbol"/>
                <a:cs typeface="Symbol"/>
              </a:rPr>
              <a:t></a:t>
            </a:r>
            <a:r>
              <a:rPr sz="1450" spc="-5" dirty="0">
                <a:latin typeface="Microsoft Sans Serif"/>
                <a:cs typeface="Microsoft Sans Serif"/>
              </a:rPr>
              <a:t>*|</a:t>
            </a:r>
            <a:r>
              <a:rPr sz="1450" i="1" spc="-5" dirty="0">
                <a:latin typeface="Arial"/>
                <a:cs typeface="Arial"/>
              </a:rPr>
              <a:t>H</a:t>
            </a:r>
            <a:r>
              <a:rPr sz="1450" spc="-5" dirty="0">
                <a:latin typeface="Microsoft Sans Serif"/>
                <a:cs typeface="Microsoft Sans Serif"/>
              </a:rPr>
              <a:t>(θ, ϕ)|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9714" y="4895469"/>
            <a:ext cx="13030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76655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2	2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51628" y="1491741"/>
            <a:ext cx="3895725" cy="25476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2425" marR="196850" indent="-340360">
              <a:lnSpc>
                <a:spcPct val="83400"/>
              </a:lnSpc>
              <a:spcBef>
                <a:spcPts val="57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i="1" spc="-5" dirty="0">
                <a:latin typeface="Arial"/>
                <a:cs typeface="Arial"/>
              </a:rPr>
              <a:t>power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pattern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measured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(calculated)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plotted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received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power: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|</a:t>
            </a:r>
            <a:r>
              <a:rPr sz="2400" i="1" spc="-5" dirty="0">
                <a:latin typeface="Arial"/>
                <a:cs typeface="Arial"/>
              </a:rPr>
              <a:t>P</a:t>
            </a:r>
            <a:r>
              <a:rPr sz="2400" spc="-5" dirty="0">
                <a:latin typeface="Microsoft Sans Serif"/>
                <a:cs typeface="Microsoft Sans Serif"/>
              </a:rPr>
              <a:t>(θ,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ϕ)|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constant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(large)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distance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2430"/>
              </a:lnSpc>
              <a:spcBef>
                <a:spcPts val="1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50" spc="-5" dirty="0">
                <a:latin typeface="Microsoft Sans Serif"/>
                <a:cs typeface="Microsoft Sans Serif"/>
              </a:rPr>
              <a:t>The</a:t>
            </a:r>
            <a:r>
              <a:rPr sz="2050" spc="25" dirty="0">
                <a:latin typeface="Microsoft Sans Serif"/>
                <a:cs typeface="Microsoft Sans Serif"/>
              </a:rPr>
              <a:t> </a:t>
            </a:r>
            <a:r>
              <a:rPr sz="2050" i="1" spc="-5" dirty="0">
                <a:latin typeface="Arial"/>
                <a:cs typeface="Arial"/>
              </a:rPr>
              <a:t>amplitude</a:t>
            </a:r>
            <a:r>
              <a:rPr sz="2050" i="1" dirty="0">
                <a:latin typeface="Arial"/>
                <a:cs typeface="Arial"/>
              </a:rPr>
              <a:t> field</a:t>
            </a:r>
            <a:r>
              <a:rPr sz="2050" i="1" spc="-20" dirty="0">
                <a:latin typeface="Arial"/>
                <a:cs typeface="Arial"/>
              </a:rPr>
              <a:t> </a:t>
            </a:r>
            <a:r>
              <a:rPr sz="2050" i="1" spc="-5" dirty="0">
                <a:latin typeface="Arial"/>
                <a:cs typeface="Arial"/>
              </a:rPr>
              <a:t>pattern</a:t>
            </a:r>
            <a:r>
              <a:rPr sz="2050" i="1" spc="15" dirty="0">
                <a:latin typeface="Arial"/>
                <a:cs typeface="Arial"/>
              </a:rPr>
              <a:t> </a:t>
            </a:r>
            <a:r>
              <a:rPr sz="2050" spc="-10" dirty="0">
                <a:latin typeface="Microsoft Sans Serif"/>
                <a:cs typeface="Microsoft Sans Serif"/>
              </a:rPr>
              <a:t>is </a:t>
            </a:r>
            <a:r>
              <a:rPr sz="2050" spc="-5" dirty="0">
                <a:latin typeface="Microsoft Sans Serif"/>
                <a:cs typeface="Microsoft Sans Serif"/>
              </a:rPr>
              <a:t> </a:t>
            </a:r>
            <a:r>
              <a:rPr sz="2050" dirty="0">
                <a:latin typeface="Microsoft Sans Serif"/>
                <a:cs typeface="Microsoft Sans Serif"/>
              </a:rPr>
              <a:t>the</a:t>
            </a:r>
            <a:r>
              <a:rPr sz="2050" spc="45" dirty="0">
                <a:latin typeface="Microsoft Sans Serif"/>
                <a:cs typeface="Microsoft Sans Serif"/>
              </a:rPr>
              <a:t> </a:t>
            </a:r>
            <a:r>
              <a:rPr sz="2050" spc="-5" dirty="0">
                <a:latin typeface="Microsoft Sans Serif"/>
                <a:cs typeface="Microsoft Sans Serif"/>
              </a:rPr>
              <a:t>measured</a:t>
            </a:r>
            <a:r>
              <a:rPr sz="2050" spc="50" dirty="0">
                <a:latin typeface="Microsoft Sans Serif"/>
                <a:cs typeface="Microsoft Sans Serif"/>
              </a:rPr>
              <a:t> </a:t>
            </a:r>
            <a:r>
              <a:rPr sz="2050" spc="-5" dirty="0">
                <a:latin typeface="Microsoft Sans Serif"/>
                <a:cs typeface="Microsoft Sans Serif"/>
              </a:rPr>
              <a:t>(calculated)</a:t>
            </a:r>
            <a:r>
              <a:rPr sz="2050" spc="40" dirty="0">
                <a:latin typeface="Microsoft Sans Serif"/>
                <a:cs typeface="Microsoft Sans Serif"/>
              </a:rPr>
              <a:t> </a:t>
            </a:r>
            <a:r>
              <a:rPr sz="2050" dirty="0">
                <a:latin typeface="Microsoft Sans Serif"/>
                <a:cs typeface="Microsoft Sans Serif"/>
              </a:rPr>
              <a:t>and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91480" y="3997833"/>
            <a:ext cx="355854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42365" algn="l"/>
                <a:tab pos="2315210" algn="l"/>
              </a:tabLst>
            </a:pPr>
            <a:r>
              <a:rPr sz="2050" spc="-5" dirty="0">
                <a:latin typeface="Microsoft Sans Serif"/>
                <a:cs typeface="Microsoft Sans Serif"/>
              </a:rPr>
              <a:t>plotted	electric	(magnetic)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1480" y="4295013"/>
            <a:ext cx="3529329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-5" dirty="0">
                <a:latin typeface="Microsoft Sans Serif"/>
                <a:cs typeface="Microsoft Sans Serif"/>
              </a:rPr>
              <a:t>field</a:t>
            </a:r>
            <a:r>
              <a:rPr sz="2050" spc="15" dirty="0">
                <a:latin typeface="Microsoft Sans Serif"/>
                <a:cs typeface="Microsoft Sans Serif"/>
              </a:rPr>
              <a:t> </a:t>
            </a:r>
            <a:r>
              <a:rPr sz="2050" spc="-5" dirty="0">
                <a:latin typeface="Microsoft Sans Serif"/>
                <a:cs typeface="Microsoft Sans Serif"/>
              </a:rPr>
              <a:t>intensity,</a:t>
            </a:r>
            <a:r>
              <a:rPr sz="2050" spc="20" dirty="0">
                <a:latin typeface="Microsoft Sans Serif"/>
                <a:cs typeface="Microsoft Sans Serif"/>
              </a:rPr>
              <a:t> </a:t>
            </a:r>
            <a:r>
              <a:rPr sz="2050" spc="-5" dirty="0">
                <a:latin typeface="Microsoft Sans Serif"/>
                <a:cs typeface="Microsoft Sans Serif"/>
              </a:rPr>
              <a:t>|</a:t>
            </a:r>
            <a:r>
              <a:rPr sz="2050" i="1" spc="-5" dirty="0">
                <a:latin typeface="Arial"/>
                <a:cs typeface="Arial"/>
              </a:rPr>
              <a:t>E</a:t>
            </a:r>
            <a:r>
              <a:rPr sz="2050" spc="-5" dirty="0">
                <a:latin typeface="Microsoft Sans Serif"/>
                <a:cs typeface="Microsoft Sans Serif"/>
              </a:rPr>
              <a:t>(θ,</a:t>
            </a:r>
            <a:r>
              <a:rPr sz="2050" spc="25" dirty="0">
                <a:latin typeface="Microsoft Sans Serif"/>
                <a:cs typeface="Microsoft Sans Serif"/>
              </a:rPr>
              <a:t> </a:t>
            </a:r>
            <a:r>
              <a:rPr sz="2050" dirty="0">
                <a:latin typeface="Microsoft Sans Serif"/>
                <a:cs typeface="Microsoft Sans Serif"/>
              </a:rPr>
              <a:t>ϕ)|</a:t>
            </a:r>
            <a:r>
              <a:rPr sz="2050" spc="-5" dirty="0">
                <a:latin typeface="Microsoft Sans Serif"/>
                <a:cs typeface="Microsoft Sans Serif"/>
              </a:rPr>
              <a:t> </a:t>
            </a:r>
            <a:r>
              <a:rPr sz="2050" dirty="0">
                <a:latin typeface="Microsoft Sans Serif"/>
                <a:cs typeface="Microsoft Sans Serif"/>
              </a:rPr>
              <a:t>or</a:t>
            </a:r>
            <a:r>
              <a:rPr sz="2050" spc="20" dirty="0">
                <a:latin typeface="Microsoft Sans Serif"/>
                <a:cs typeface="Microsoft Sans Serif"/>
              </a:rPr>
              <a:t> </a:t>
            </a:r>
            <a:r>
              <a:rPr sz="2050" spc="-5" dirty="0">
                <a:latin typeface="Microsoft Sans Serif"/>
                <a:cs typeface="Microsoft Sans Serif"/>
              </a:rPr>
              <a:t>|</a:t>
            </a:r>
            <a:r>
              <a:rPr sz="2050" i="1" spc="-5" dirty="0">
                <a:latin typeface="Arial"/>
                <a:cs typeface="Arial"/>
              </a:rPr>
              <a:t>H</a:t>
            </a:r>
            <a:r>
              <a:rPr sz="2050" spc="-5" dirty="0">
                <a:latin typeface="Microsoft Sans Serif"/>
                <a:cs typeface="Microsoft Sans Serif"/>
              </a:rPr>
              <a:t>(θ,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65572" y="4779645"/>
            <a:ext cx="3548379" cy="69977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>
              <a:lnSpc>
                <a:spcPts val="2430"/>
              </a:lnSpc>
              <a:spcBef>
                <a:spcPts val="555"/>
              </a:spcBef>
            </a:pPr>
            <a:r>
              <a:rPr sz="2400" dirty="0">
                <a:latin typeface="Microsoft Sans Serif"/>
                <a:cs typeface="Microsoft Sans Serif"/>
              </a:rPr>
              <a:t>ϕ)|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at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constant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(large)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distance</a:t>
            </a:r>
            <a:r>
              <a:rPr sz="2400" dirty="0">
                <a:latin typeface="Microsoft Sans Serif"/>
                <a:cs typeface="Microsoft Sans Serif"/>
              </a:rPr>
              <a:t> from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0396" y="6302451"/>
            <a:ext cx="8032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Microsoft Sans Serif"/>
                <a:cs typeface="Microsoft Sans Serif"/>
              </a:rPr>
              <a:t>P</a:t>
            </a:r>
            <a:r>
              <a:rPr sz="1350" spc="-3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=</a:t>
            </a:r>
            <a:r>
              <a:rPr sz="1350" spc="-30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power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7284" y="2495549"/>
            <a:ext cx="1031239" cy="571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6160" y="3395979"/>
            <a:ext cx="5514974" cy="15062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(6)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1702054" y="1278381"/>
            <a:ext cx="30543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A</a:t>
            </a:r>
            <a:r>
              <a:rPr sz="1450" spc="-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1445" y="865378"/>
            <a:ext cx="111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Times New Roman"/>
                <a:cs typeface="Times New Roman"/>
              </a:rPr>
              <a:t>v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7135" y="1022350"/>
            <a:ext cx="49720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550" spc="-5" dirty="0">
                <a:latin typeface="Times New Roman"/>
                <a:cs typeface="Times New Roman"/>
              </a:rPr>
              <a:t>V</a:t>
            </a:r>
            <a:r>
              <a:rPr sz="1550" spc="310" dirty="0">
                <a:latin typeface="Times New Roman"/>
                <a:cs typeface="Times New Roman"/>
              </a:rPr>
              <a:t> </a:t>
            </a:r>
            <a:r>
              <a:rPr sz="4275" baseline="-11695" dirty="0">
                <a:latin typeface="Times New Roman"/>
                <a:cs typeface="Times New Roman"/>
              </a:rPr>
              <a:t>1</a:t>
            </a:r>
            <a:endParaRPr sz="4275" baseline="-11695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5538" y="1237233"/>
            <a:ext cx="19494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Times New Roman"/>
                <a:cs typeface="Times New Roman"/>
              </a:rPr>
              <a:t>c</a:t>
            </a:r>
            <a:r>
              <a:rPr sz="1150" dirty="0">
                <a:latin typeface="Times New Roman"/>
                <a:cs typeface="Times New Roman"/>
              </a:rPr>
              <a:t>2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33854" y="1184414"/>
            <a:ext cx="228600" cy="12700"/>
          </a:xfrm>
          <a:custGeom>
            <a:avLst/>
            <a:gdLst/>
            <a:ahLst/>
            <a:cxnLst/>
            <a:rect l="l" t="t" r="r" b="b"/>
            <a:pathLst>
              <a:path w="228600" h="12700">
                <a:moveTo>
                  <a:pt x="25895" y="0"/>
                </a:moveTo>
                <a:lnTo>
                  <a:pt x="13716" y="0"/>
                </a:lnTo>
                <a:lnTo>
                  <a:pt x="0" y="0"/>
                </a:lnTo>
                <a:lnTo>
                  <a:pt x="0" y="12179"/>
                </a:lnTo>
                <a:lnTo>
                  <a:pt x="13716" y="12179"/>
                </a:lnTo>
                <a:lnTo>
                  <a:pt x="25895" y="12179"/>
                </a:lnTo>
                <a:lnTo>
                  <a:pt x="25895" y="0"/>
                </a:lnTo>
                <a:close/>
              </a:path>
              <a:path w="228600" h="12700">
                <a:moveTo>
                  <a:pt x="228600" y="0"/>
                </a:moveTo>
                <a:lnTo>
                  <a:pt x="25908" y="0"/>
                </a:lnTo>
                <a:lnTo>
                  <a:pt x="25908" y="12179"/>
                </a:lnTo>
                <a:lnTo>
                  <a:pt x="228600" y="12179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90370" y="1519681"/>
            <a:ext cx="991235" cy="12700"/>
          </a:xfrm>
          <a:custGeom>
            <a:avLst/>
            <a:gdLst/>
            <a:ahLst/>
            <a:cxnLst/>
            <a:rect l="l" t="t" r="r" b="b"/>
            <a:pathLst>
              <a:path w="991235" h="12700">
                <a:moveTo>
                  <a:pt x="278879" y="0"/>
                </a:moveTo>
                <a:lnTo>
                  <a:pt x="266700" y="0"/>
                </a:lnTo>
                <a:lnTo>
                  <a:pt x="0" y="0"/>
                </a:lnTo>
                <a:lnTo>
                  <a:pt x="0" y="12192"/>
                </a:lnTo>
                <a:lnTo>
                  <a:pt x="266700" y="12192"/>
                </a:lnTo>
                <a:lnTo>
                  <a:pt x="278879" y="12192"/>
                </a:lnTo>
                <a:lnTo>
                  <a:pt x="278879" y="0"/>
                </a:lnTo>
                <a:close/>
              </a:path>
              <a:path w="991235" h="12700">
                <a:moveTo>
                  <a:pt x="469379" y="0"/>
                </a:moveTo>
                <a:lnTo>
                  <a:pt x="457200" y="0"/>
                </a:lnTo>
                <a:lnTo>
                  <a:pt x="455676" y="0"/>
                </a:lnTo>
                <a:lnTo>
                  <a:pt x="443484" y="0"/>
                </a:lnTo>
                <a:lnTo>
                  <a:pt x="278892" y="0"/>
                </a:lnTo>
                <a:lnTo>
                  <a:pt x="278892" y="12192"/>
                </a:lnTo>
                <a:lnTo>
                  <a:pt x="443484" y="12192"/>
                </a:lnTo>
                <a:lnTo>
                  <a:pt x="455676" y="12192"/>
                </a:lnTo>
                <a:lnTo>
                  <a:pt x="457200" y="12192"/>
                </a:lnTo>
                <a:lnTo>
                  <a:pt x="469379" y="12192"/>
                </a:lnTo>
                <a:lnTo>
                  <a:pt x="469379" y="0"/>
                </a:lnTo>
                <a:close/>
              </a:path>
              <a:path w="991235" h="12700">
                <a:moveTo>
                  <a:pt x="964996" y="0"/>
                </a:moveTo>
                <a:lnTo>
                  <a:pt x="684276" y="0"/>
                </a:lnTo>
                <a:lnTo>
                  <a:pt x="672084" y="0"/>
                </a:lnTo>
                <a:lnTo>
                  <a:pt x="469392" y="0"/>
                </a:lnTo>
                <a:lnTo>
                  <a:pt x="469392" y="12192"/>
                </a:lnTo>
                <a:lnTo>
                  <a:pt x="672084" y="12192"/>
                </a:lnTo>
                <a:lnTo>
                  <a:pt x="684276" y="12192"/>
                </a:lnTo>
                <a:lnTo>
                  <a:pt x="964996" y="12192"/>
                </a:lnTo>
                <a:lnTo>
                  <a:pt x="964996" y="0"/>
                </a:lnTo>
                <a:close/>
              </a:path>
              <a:path w="991235" h="12700">
                <a:moveTo>
                  <a:pt x="990981" y="0"/>
                </a:moveTo>
                <a:lnTo>
                  <a:pt x="977265" y="0"/>
                </a:lnTo>
                <a:lnTo>
                  <a:pt x="965073" y="0"/>
                </a:lnTo>
                <a:lnTo>
                  <a:pt x="965073" y="12192"/>
                </a:lnTo>
                <a:lnTo>
                  <a:pt x="977265" y="12192"/>
                </a:lnTo>
                <a:lnTo>
                  <a:pt x="990981" y="12192"/>
                </a:lnTo>
                <a:lnTo>
                  <a:pt x="990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81935" y="1565402"/>
            <a:ext cx="242570" cy="12700"/>
          </a:xfrm>
          <a:custGeom>
            <a:avLst/>
            <a:gdLst/>
            <a:ahLst/>
            <a:cxnLst/>
            <a:rect l="l" t="t" r="r" b="b"/>
            <a:pathLst>
              <a:path w="242569" h="12700">
                <a:moveTo>
                  <a:pt x="242315" y="0"/>
                </a:moveTo>
                <a:lnTo>
                  <a:pt x="0" y="0"/>
                </a:lnTo>
                <a:lnTo>
                  <a:pt x="0" y="12191"/>
                </a:lnTo>
                <a:lnTo>
                  <a:pt x="242315" y="12191"/>
                </a:lnTo>
                <a:lnTo>
                  <a:pt x="242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43704" y="1565402"/>
            <a:ext cx="241300" cy="12700"/>
          </a:xfrm>
          <a:custGeom>
            <a:avLst/>
            <a:gdLst/>
            <a:ahLst/>
            <a:cxnLst/>
            <a:rect l="l" t="t" r="r" b="b"/>
            <a:pathLst>
              <a:path w="241300" h="12700">
                <a:moveTo>
                  <a:pt x="240791" y="0"/>
                </a:moveTo>
                <a:lnTo>
                  <a:pt x="0" y="0"/>
                </a:lnTo>
                <a:lnTo>
                  <a:pt x="0" y="12191"/>
                </a:lnTo>
                <a:lnTo>
                  <a:pt x="240791" y="12191"/>
                </a:lnTo>
                <a:lnTo>
                  <a:pt x="240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73019" y="1126742"/>
            <a:ext cx="3728720" cy="88963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195070">
              <a:lnSpc>
                <a:spcPct val="100000"/>
              </a:lnSpc>
              <a:spcBef>
                <a:spcPts val="390"/>
              </a:spcBef>
            </a:pPr>
            <a:r>
              <a:rPr sz="2200" spc="-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90"/>
              </a:spcBef>
            </a:pPr>
            <a:r>
              <a:rPr sz="3300" spc="-307" baseline="-3787" dirty="0">
                <a:latin typeface="Symbol"/>
                <a:cs typeface="Symbol"/>
              </a:rPr>
              <a:t></a:t>
            </a:r>
            <a:r>
              <a:rPr sz="3300" spc="-89" baseline="-3787" dirty="0">
                <a:latin typeface="Times New Roman"/>
                <a:cs typeface="Times New Roman"/>
              </a:rPr>
              <a:t> </a:t>
            </a:r>
            <a:r>
              <a:rPr sz="3300" spc="-240" baseline="-3787" dirty="0">
                <a:latin typeface="Symbol"/>
                <a:cs typeface="Symbol"/>
              </a:rPr>
              <a:t></a:t>
            </a:r>
            <a:r>
              <a:rPr sz="3300" spc="-15" baseline="-3787" dirty="0">
                <a:latin typeface="Times New Roman"/>
                <a:cs typeface="Times New Roman"/>
              </a:rPr>
              <a:t> </a:t>
            </a:r>
            <a:r>
              <a:rPr sz="3300" spc="-120" baseline="-3787" dirty="0">
                <a:latin typeface="Microsoft Sans Serif"/>
                <a:cs typeface="Microsoft Sans Serif"/>
              </a:rPr>
              <a:t>(</a:t>
            </a:r>
            <a:r>
              <a:rPr sz="3300" spc="-315" baseline="-3787" dirty="0">
                <a:latin typeface="Times New Roman"/>
                <a:cs typeface="Times New Roman"/>
              </a:rPr>
              <a:t>V</a:t>
            </a:r>
            <a:r>
              <a:rPr sz="3300" spc="-217" baseline="-3787" dirty="0">
                <a:latin typeface="Times New Roman"/>
                <a:cs typeface="Times New Roman"/>
              </a:rPr>
              <a:t>v</a:t>
            </a:r>
            <a:r>
              <a:rPr sz="3300" spc="-142" baseline="-3787" dirty="0">
                <a:latin typeface="Microsoft Sans Serif"/>
                <a:cs typeface="Microsoft Sans Serif"/>
              </a:rPr>
              <a:t>)</a:t>
            </a:r>
            <a:r>
              <a:rPr sz="3300" spc="-60" baseline="-3787" dirty="0">
                <a:latin typeface="Microsoft Sans Serif"/>
                <a:cs typeface="Microsoft Sans Serif"/>
              </a:rPr>
              <a:t> </a:t>
            </a:r>
            <a:r>
              <a:rPr sz="3300" spc="-240" baseline="-3787" dirty="0">
                <a:latin typeface="Symbol"/>
                <a:cs typeface="Symbol"/>
              </a:rPr>
              <a:t></a:t>
            </a:r>
            <a:r>
              <a:rPr sz="3300" spc="-509" baseline="-3787" dirty="0">
                <a:latin typeface="Times New Roman"/>
                <a:cs typeface="Times New Roman"/>
              </a:rPr>
              <a:t> </a:t>
            </a:r>
            <a:r>
              <a:rPr sz="3375" spc="-15" baseline="-3703" dirty="0">
                <a:latin typeface="Times New Roman"/>
                <a:cs typeface="Times New Roman"/>
              </a:rPr>
              <a:t>c</a:t>
            </a:r>
            <a:r>
              <a:rPr sz="1800" baseline="-6944" dirty="0">
                <a:latin typeface="Times New Roman"/>
                <a:cs typeface="Times New Roman"/>
              </a:rPr>
              <a:t>2 </a:t>
            </a:r>
            <a:r>
              <a:rPr sz="1800" spc="15" baseline="-6944" dirty="0">
                <a:latin typeface="Times New Roman"/>
                <a:cs typeface="Times New Roman"/>
              </a:rPr>
              <a:t> </a:t>
            </a:r>
            <a:r>
              <a:rPr sz="2900" spc="-120" dirty="0">
                <a:latin typeface="Symbol"/>
                <a:cs typeface="Symbol"/>
              </a:rPr>
              <a:t></a:t>
            </a:r>
            <a:r>
              <a:rPr sz="2200" spc="-240" dirty="0">
                <a:latin typeface="Times New Roman"/>
                <a:cs typeface="Times New Roman"/>
              </a:rPr>
              <a:t>V</a:t>
            </a:r>
            <a:r>
              <a:rPr sz="2200" spc="-90" dirty="0">
                <a:latin typeface="Microsoft Sans Serif"/>
                <a:cs typeface="Microsoft Sans Serif"/>
              </a:rPr>
              <a:t>(</a:t>
            </a:r>
            <a:r>
              <a:rPr sz="2200" spc="-220" dirty="0">
                <a:latin typeface="Symbol"/>
                <a:cs typeface="Symbol"/>
              </a:rPr>
              <a:t>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70" dirty="0">
                <a:latin typeface="Symbol"/>
                <a:cs typeface="Symbol"/>
              </a:rPr>
              <a:t>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5" dirty="0">
                <a:latin typeface="Times New Roman"/>
                <a:cs typeface="Times New Roman"/>
              </a:rPr>
              <a:t>v</a:t>
            </a:r>
            <a:r>
              <a:rPr sz="2200" spc="-105" dirty="0">
                <a:latin typeface="Microsoft Sans Serif"/>
                <a:cs typeface="Microsoft Sans Serif"/>
              </a:rPr>
              <a:t>) </a:t>
            </a:r>
            <a:r>
              <a:rPr sz="2200" spc="-170" dirty="0">
                <a:latin typeface="Symbol"/>
                <a:cs typeface="Symbol"/>
              </a:rPr>
              <a:t>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5" dirty="0">
                <a:latin typeface="Times New Roman"/>
                <a:cs typeface="Times New Roman"/>
              </a:rPr>
              <a:t>v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70" dirty="0">
                <a:latin typeface="Symbol"/>
                <a:cs typeface="Symbol"/>
              </a:rPr>
              <a:t>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Microsoft Sans Serif"/>
                <a:cs typeface="Microsoft Sans Serif"/>
              </a:rPr>
              <a:t>(</a:t>
            </a:r>
            <a:r>
              <a:rPr sz="2200" spc="-204" dirty="0">
                <a:latin typeface="Symbol"/>
                <a:cs typeface="Symbol"/>
              </a:rPr>
              <a:t></a:t>
            </a:r>
            <a:r>
              <a:rPr sz="2200" spc="-229" dirty="0">
                <a:latin typeface="Times New Roman"/>
                <a:cs typeface="Times New Roman"/>
              </a:rPr>
              <a:t>V</a:t>
            </a:r>
            <a:r>
              <a:rPr sz="2200" spc="-105" dirty="0">
                <a:latin typeface="Microsoft Sans Serif"/>
                <a:cs typeface="Microsoft Sans Serif"/>
              </a:rPr>
              <a:t>)</a:t>
            </a:r>
            <a:r>
              <a:rPr sz="2900" spc="-130" dirty="0">
                <a:latin typeface="Symbol"/>
                <a:cs typeface="Symbol"/>
              </a:rPr>
              <a:t>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0991" y="1656333"/>
            <a:ext cx="11982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B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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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69235" y="1647190"/>
            <a:ext cx="22860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spc="-10" dirty="0">
                <a:latin typeface="Times New Roman"/>
                <a:cs typeface="Times New Roman"/>
              </a:rPr>
              <a:t>c</a:t>
            </a:r>
            <a:r>
              <a:rPr sz="120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90370" y="1595881"/>
            <a:ext cx="991235" cy="12700"/>
          </a:xfrm>
          <a:custGeom>
            <a:avLst/>
            <a:gdLst/>
            <a:ahLst/>
            <a:cxnLst/>
            <a:rect l="l" t="t" r="r" b="b"/>
            <a:pathLst>
              <a:path w="991235" h="12700">
                <a:moveTo>
                  <a:pt x="278879" y="0"/>
                </a:moveTo>
                <a:lnTo>
                  <a:pt x="266700" y="0"/>
                </a:lnTo>
                <a:lnTo>
                  <a:pt x="0" y="0"/>
                </a:lnTo>
                <a:lnTo>
                  <a:pt x="0" y="12192"/>
                </a:lnTo>
                <a:lnTo>
                  <a:pt x="266700" y="12192"/>
                </a:lnTo>
                <a:lnTo>
                  <a:pt x="278879" y="12192"/>
                </a:lnTo>
                <a:lnTo>
                  <a:pt x="278879" y="0"/>
                </a:lnTo>
                <a:close/>
              </a:path>
              <a:path w="991235" h="12700">
                <a:moveTo>
                  <a:pt x="469379" y="0"/>
                </a:moveTo>
                <a:lnTo>
                  <a:pt x="457200" y="0"/>
                </a:lnTo>
                <a:lnTo>
                  <a:pt x="278892" y="0"/>
                </a:lnTo>
                <a:lnTo>
                  <a:pt x="278892" y="12192"/>
                </a:lnTo>
                <a:lnTo>
                  <a:pt x="457200" y="12192"/>
                </a:lnTo>
                <a:lnTo>
                  <a:pt x="469379" y="12192"/>
                </a:lnTo>
                <a:lnTo>
                  <a:pt x="469379" y="0"/>
                </a:lnTo>
                <a:close/>
              </a:path>
              <a:path w="991235" h="12700">
                <a:moveTo>
                  <a:pt x="964996" y="0"/>
                </a:moveTo>
                <a:lnTo>
                  <a:pt x="684276" y="0"/>
                </a:lnTo>
                <a:lnTo>
                  <a:pt x="672084" y="0"/>
                </a:lnTo>
                <a:lnTo>
                  <a:pt x="469392" y="0"/>
                </a:lnTo>
                <a:lnTo>
                  <a:pt x="469392" y="12192"/>
                </a:lnTo>
                <a:lnTo>
                  <a:pt x="672084" y="12192"/>
                </a:lnTo>
                <a:lnTo>
                  <a:pt x="684276" y="12192"/>
                </a:lnTo>
                <a:lnTo>
                  <a:pt x="964996" y="12192"/>
                </a:lnTo>
                <a:lnTo>
                  <a:pt x="964996" y="0"/>
                </a:lnTo>
                <a:close/>
              </a:path>
              <a:path w="991235" h="12700">
                <a:moveTo>
                  <a:pt x="990981" y="0"/>
                </a:moveTo>
                <a:lnTo>
                  <a:pt x="977265" y="0"/>
                </a:lnTo>
                <a:lnTo>
                  <a:pt x="965073" y="0"/>
                </a:lnTo>
                <a:lnTo>
                  <a:pt x="965073" y="12192"/>
                </a:lnTo>
                <a:lnTo>
                  <a:pt x="977265" y="12192"/>
                </a:lnTo>
                <a:lnTo>
                  <a:pt x="990981" y="12192"/>
                </a:lnTo>
                <a:lnTo>
                  <a:pt x="990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62527" y="2115438"/>
            <a:ext cx="4489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a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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R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23669" y="2333370"/>
            <a:ext cx="2143760" cy="95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976630" algn="l"/>
              </a:tabLst>
            </a:pPr>
            <a:r>
              <a:rPr sz="1850" spc="-5" dirty="0">
                <a:latin typeface="Symbol"/>
                <a:cs typeface="Symbol"/>
              </a:rPr>
              <a:t></a:t>
            </a:r>
            <a:r>
              <a:rPr sz="1850" spc="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</a:t>
            </a:r>
            <a:r>
              <a:rPr sz="1850" spc="1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v	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-1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</a:t>
            </a:r>
            <a:r>
              <a:rPr sz="1650" dirty="0">
                <a:latin typeface="Times New Roman"/>
                <a:cs typeface="Times New Roman"/>
              </a:rPr>
              <a:t>a</a:t>
            </a:r>
            <a:r>
              <a:rPr sz="1650" spc="-2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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Symbol"/>
                <a:cs typeface="Symbol"/>
              </a:rPr>
              <a:t></a:t>
            </a:r>
            <a:r>
              <a:rPr sz="1500" spc="-5" dirty="0">
                <a:latin typeface="Times New Roman"/>
                <a:cs typeface="Times New Roman"/>
              </a:rPr>
              <a:t>t</a:t>
            </a:r>
            <a:r>
              <a:rPr sz="1500" spc="30" dirty="0">
                <a:latin typeface="Times New Roman"/>
                <a:cs typeface="Times New Roman"/>
              </a:rPr>
              <a:t> </a:t>
            </a:r>
            <a:r>
              <a:rPr sz="2175" baseline="-11494" dirty="0">
                <a:latin typeface="Times New Roman"/>
                <a:cs typeface="Times New Roman"/>
              </a:rPr>
              <a:t>r</a:t>
            </a:r>
            <a:r>
              <a:rPr sz="2175" spc="630" baseline="-1149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</a:t>
            </a:r>
            <a:endParaRPr sz="15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Symbol"/>
              <a:cs typeface="Symbol"/>
            </a:endParaRPr>
          </a:p>
          <a:p>
            <a:pPr marL="1091565">
              <a:lnSpc>
                <a:spcPct val="100000"/>
              </a:lnSpc>
              <a:tabLst>
                <a:tab pos="1827530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70270" y="3042031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73453" y="3208147"/>
            <a:ext cx="60452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85" dirty="0">
                <a:latin typeface="Symbol"/>
                <a:cs typeface="Symbol"/>
              </a:rPr>
              <a:t></a:t>
            </a:r>
            <a:r>
              <a:rPr sz="2150" spc="-90" dirty="0">
                <a:latin typeface="Times New Roman"/>
                <a:cs typeface="Times New Roman"/>
              </a:rPr>
              <a:t>V</a:t>
            </a:r>
            <a:r>
              <a:rPr sz="2150" spc="-15" dirty="0">
                <a:latin typeface="Times New Roman"/>
                <a:cs typeface="Times New Roman"/>
              </a:rPr>
              <a:t> </a:t>
            </a:r>
            <a:r>
              <a:rPr sz="2150" spc="-70" dirty="0">
                <a:latin typeface="Symbol"/>
                <a:cs typeface="Symbol"/>
              </a:rPr>
              <a:t>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08019" y="2619882"/>
            <a:ext cx="180530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0" dirty="0">
                <a:latin typeface="Times New Roman"/>
                <a:cs typeface="Times New Roman"/>
              </a:rPr>
              <a:t>Rc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Symbol"/>
                <a:cs typeface="Symbol"/>
              </a:rPr>
              <a:t>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R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Symbol"/>
                <a:cs typeface="Symbol"/>
              </a:rPr>
              <a:t></a:t>
            </a:r>
            <a:r>
              <a:rPr sz="2200" spc="-20" dirty="0">
                <a:latin typeface="Times New Roman"/>
                <a:cs typeface="Times New Roman"/>
              </a:rPr>
              <a:t> v</a:t>
            </a:r>
            <a:endParaRPr sz="2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  <a:spcBef>
                <a:spcPts val="2045"/>
              </a:spcBef>
            </a:pPr>
            <a:r>
              <a:rPr sz="1400" dirty="0">
                <a:latin typeface="Times New Roman"/>
                <a:cs typeface="Times New Roman"/>
              </a:rPr>
              <a:t>3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Symbol"/>
                <a:cs typeface="Symbol"/>
              </a:rPr>
              <a:t></a:t>
            </a:r>
            <a:r>
              <a:rPr sz="1500" spc="-5" dirty="0">
                <a:latin typeface="Microsoft Sans Serif"/>
                <a:cs typeface="Microsoft Sans Serif"/>
              </a:rPr>
              <a:t>(</a:t>
            </a:r>
            <a:r>
              <a:rPr sz="1500" spc="-5" dirty="0">
                <a:latin typeface="Times New Roman"/>
                <a:cs typeface="Times New Roman"/>
              </a:rPr>
              <a:t>Rc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R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</a:t>
            </a:r>
            <a:r>
              <a:rPr sz="1500" spc="-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v</a:t>
            </a:r>
            <a:r>
              <a:rPr sz="1500" dirty="0">
                <a:latin typeface="Microsoft Sans Serif"/>
                <a:cs typeface="Microsoft Sans Serif"/>
              </a:rPr>
              <a:t>)</a:t>
            </a:r>
            <a:r>
              <a:rPr sz="1500" dirty="0">
                <a:latin typeface="Times New Roman"/>
                <a:cs typeface="Times New Roman"/>
              </a:rPr>
              <a:t>v</a:t>
            </a:r>
            <a:r>
              <a:rPr sz="1500" spc="-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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(</a:t>
            </a:r>
            <a:r>
              <a:rPr sz="1500" dirty="0">
                <a:latin typeface="Times New Roman"/>
                <a:cs typeface="Times New Roman"/>
              </a:rPr>
              <a:t>c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84570" y="3042031"/>
            <a:ext cx="1367790" cy="519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5765">
              <a:lnSpc>
                <a:spcPts val="149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230504" indent="-218440">
              <a:lnSpc>
                <a:spcPts val="2390"/>
              </a:lnSpc>
              <a:buFont typeface="Symbol"/>
              <a:buChar char=""/>
              <a:tabLst>
                <a:tab pos="231140" algn="l"/>
                <a:tab pos="504825" algn="l"/>
              </a:tabLst>
            </a:pPr>
            <a:r>
              <a:rPr sz="2150" spc="-5" dirty="0">
                <a:latin typeface="Times New Roman"/>
                <a:cs typeface="Times New Roman"/>
              </a:rPr>
              <a:t>v	</a:t>
            </a:r>
            <a:r>
              <a:rPr sz="1500" dirty="0">
                <a:latin typeface="Symbol"/>
                <a:cs typeface="Symbol"/>
              </a:rPr>
              <a:t></a:t>
            </a:r>
            <a:r>
              <a:rPr sz="1500" spc="13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R</a:t>
            </a:r>
            <a:r>
              <a:rPr sz="1500" spc="114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Symbol"/>
                <a:cs typeface="Symbol"/>
              </a:rPr>
              <a:t></a:t>
            </a:r>
            <a:r>
              <a:rPr sz="1500" spc="140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Times New Roman"/>
                <a:cs typeface="Times New Roman"/>
              </a:rPr>
              <a:t>a</a:t>
            </a:r>
            <a:r>
              <a:rPr sz="1500" spc="-5" dirty="0">
                <a:latin typeface="Microsoft Sans Serif"/>
                <a:cs typeface="Microsoft Sans Serif"/>
              </a:rPr>
              <a:t>)</a:t>
            </a:r>
            <a:r>
              <a:rPr sz="1500" spc="-5" dirty="0">
                <a:latin typeface="Times New Roman"/>
                <a:cs typeface="Times New Roman"/>
              </a:rPr>
              <a:t>R</a:t>
            </a:r>
            <a:r>
              <a:rPr sz="2150" spc="-5" dirty="0">
                <a:latin typeface="Symbol"/>
                <a:cs typeface="Symbol"/>
              </a:rPr>
              <a:t>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47570" y="3394582"/>
            <a:ext cx="508000" cy="12700"/>
          </a:xfrm>
          <a:custGeom>
            <a:avLst/>
            <a:gdLst/>
            <a:ahLst/>
            <a:cxnLst/>
            <a:rect l="l" t="t" r="r" b="b"/>
            <a:pathLst>
              <a:path w="508000" h="12700">
                <a:moveTo>
                  <a:pt x="214871" y="0"/>
                </a:moveTo>
                <a:lnTo>
                  <a:pt x="0" y="0"/>
                </a:lnTo>
                <a:lnTo>
                  <a:pt x="0" y="12192"/>
                </a:lnTo>
                <a:lnTo>
                  <a:pt x="214871" y="12192"/>
                </a:lnTo>
                <a:lnTo>
                  <a:pt x="214871" y="0"/>
                </a:lnTo>
                <a:close/>
              </a:path>
              <a:path w="508000" h="12700">
                <a:moveTo>
                  <a:pt x="507796" y="0"/>
                </a:moveTo>
                <a:lnTo>
                  <a:pt x="227076" y="0"/>
                </a:lnTo>
                <a:lnTo>
                  <a:pt x="214884" y="0"/>
                </a:lnTo>
                <a:lnTo>
                  <a:pt x="214884" y="12192"/>
                </a:lnTo>
                <a:lnTo>
                  <a:pt x="227076" y="12192"/>
                </a:lnTo>
                <a:lnTo>
                  <a:pt x="507796" y="12192"/>
                </a:lnTo>
                <a:lnTo>
                  <a:pt x="5077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145538" y="3572636"/>
            <a:ext cx="19526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4</a:t>
            </a:r>
            <a:r>
              <a:rPr sz="2200" spc="-5" dirty="0">
                <a:latin typeface="Symbol"/>
                <a:cs typeface="Symbol"/>
              </a:rPr>
              <a:t></a:t>
            </a:r>
            <a:r>
              <a:rPr sz="1800" spc="-5" dirty="0">
                <a:latin typeface="Times New Roman"/>
                <a:cs typeface="Times New Roman"/>
              </a:rPr>
              <a:t>0</a:t>
            </a:r>
            <a:r>
              <a:rPr sz="1800" spc="8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Rc </a:t>
            </a: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07338" y="4410836"/>
            <a:ext cx="14592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9079" algn="l"/>
                <a:tab pos="1181100" algn="l"/>
              </a:tabLst>
            </a:pPr>
            <a:r>
              <a:rPr sz="2200" spc="-5" dirty="0">
                <a:latin typeface="Symbol"/>
                <a:cs typeface="Symbol"/>
              </a:rPr>
              <a:t></a:t>
            </a:r>
            <a:r>
              <a:rPr sz="2200" spc="-5" dirty="0">
                <a:latin typeface="Times New Roman"/>
                <a:cs typeface="Times New Roman"/>
              </a:rPr>
              <a:t>	1	</a:t>
            </a: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45534" y="4532757"/>
            <a:ext cx="387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a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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50104" y="4552569"/>
            <a:ext cx="56959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56260" algn="l"/>
              </a:tabLst>
            </a:pPr>
            <a:r>
              <a:rPr sz="12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17389" y="4410836"/>
            <a:ext cx="10674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9305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dirty="0">
                <a:latin typeface="Times New Roman"/>
                <a:cs typeface="Times New Roman"/>
              </a:rPr>
              <a:t>qc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5591" y="4020692"/>
            <a:ext cx="514350" cy="875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5"/>
              </a:spcBef>
            </a:pPr>
            <a:r>
              <a:rPr sz="4275" spc="-292" baseline="-38011" dirty="0">
                <a:latin typeface="Symbol"/>
                <a:cs typeface="Symbol"/>
              </a:rPr>
              <a:t></a:t>
            </a:r>
            <a:r>
              <a:rPr sz="4275" spc="-135" baseline="-38011" dirty="0">
                <a:latin typeface="Times New Roman"/>
                <a:cs typeface="Times New Roman"/>
              </a:rPr>
              <a:t> </a:t>
            </a:r>
            <a:r>
              <a:rPr sz="2850" spc="-180" dirty="0">
                <a:latin typeface="Times New Roman"/>
                <a:cs typeface="Times New Roman"/>
              </a:rPr>
              <a:t>1</a:t>
            </a:r>
            <a:endParaRPr sz="28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065"/>
              </a:spcBef>
            </a:pPr>
            <a:r>
              <a:rPr sz="1000" spc="-5" dirty="0">
                <a:latin typeface="Times New Roman"/>
                <a:cs typeface="Times New Roman"/>
              </a:rPr>
              <a:t>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96785" y="4532757"/>
            <a:ext cx="7715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633730" algn="l"/>
              </a:tabLst>
            </a:pPr>
            <a:r>
              <a:rPr sz="1800" spc="-120" dirty="0">
                <a:latin typeface="Times New Roman"/>
                <a:cs typeface="Times New Roman"/>
              </a:rPr>
              <a:t>2</a:t>
            </a:r>
            <a:r>
              <a:rPr sz="1800" spc="-140" dirty="0">
                <a:latin typeface="Times New Roman"/>
                <a:cs typeface="Times New Roman"/>
              </a:rPr>
              <a:t> </a:t>
            </a:r>
            <a:r>
              <a:rPr sz="3300" spc="-187" baseline="-31565" dirty="0">
                <a:latin typeface="Symbol"/>
                <a:cs typeface="Symbol"/>
              </a:rPr>
              <a:t></a:t>
            </a:r>
            <a:r>
              <a:rPr sz="3300" spc="-82" baseline="-31565" dirty="0">
                <a:latin typeface="Times New Roman"/>
                <a:cs typeface="Times New Roman"/>
              </a:rPr>
              <a:t> </a:t>
            </a:r>
            <a:r>
              <a:rPr sz="3300" spc="-187" baseline="-31565" dirty="0">
                <a:latin typeface="Times New Roman"/>
                <a:cs typeface="Times New Roman"/>
              </a:rPr>
              <a:t>v	</a:t>
            </a:r>
            <a:r>
              <a:rPr sz="1800" spc="-120" dirty="0"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13623" y="4195953"/>
            <a:ext cx="1001394" cy="145224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14300" marR="18415" indent="-102235">
              <a:lnSpc>
                <a:spcPct val="94400"/>
              </a:lnSpc>
              <a:spcBef>
                <a:spcPts val="340"/>
              </a:spcBef>
            </a:pPr>
            <a:r>
              <a:rPr sz="2350" dirty="0">
                <a:latin typeface="Symbol"/>
                <a:cs typeface="Symbol"/>
              </a:rPr>
              <a:t></a:t>
            </a:r>
            <a:r>
              <a:rPr sz="2350" spc="-25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)</a:t>
            </a:r>
            <a:r>
              <a:rPr sz="2350" spc="-6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Symbol"/>
                <a:cs typeface="Symbol"/>
              </a:rPr>
              <a:t></a:t>
            </a:r>
            <a:r>
              <a:rPr sz="2350" spc="-1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Symbol"/>
                <a:cs typeface="Symbol"/>
              </a:rPr>
              <a:t></a:t>
            </a:r>
            <a:r>
              <a:rPr sz="3600" spc="-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a </a:t>
            </a:r>
            <a:r>
              <a:rPr sz="1950" spc="-47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spc="5" dirty="0">
                <a:latin typeface="Times New Roman"/>
                <a:cs typeface="Times New Roman"/>
              </a:rPr>
              <a:t>R</a:t>
            </a:r>
            <a:r>
              <a:rPr sz="1950" spc="5" dirty="0">
                <a:latin typeface="Symbol"/>
                <a:cs typeface="Symbol"/>
              </a:rPr>
              <a:t></a:t>
            </a:r>
            <a:endParaRPr sz="195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2080"/>
              </a:spcBef>
            </a:pPr>
            <a:r>
              <a:rPr sz="2200" spc="-65" dirty="0">
                <a:latin typeface="Symbol"/>
                <a:cs typeface="Symbol"/>
              </a:rPr>
              <a:t>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23161" y="4718684"/>
            <a:ext cx="5753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1975" algn="l"/>
              </a:tabLst>
            </a:pPr>
            <a:r>
              <a:rPr sz="10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07338" y="4823840"/>
            <a:ext cx="920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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45889" y="4823840"/>
            <a:ext cx="120014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40170" y="4837557"/>
            <a:ext cx="30543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25" spc="-7" baseline="-11695" dirty="0">
                <a:latin typeface="Times New Roman"/>
                <a:cs typeface="Times New Roman"/>
              </a:rPr>
              <a:t>3</a:t>
            </a:r>
            <a:r>
              <a:rPr sz="1425" spc="97" baseline="-1169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Microsoft Sans Serif"/>
                <a:cs typeface="Microsoft Sans Serif"/>
              </a:rPr>
              <a:t>(</a:t>
            </a:r>
            <a:r>
              <a:rPr sz="1250" spc="-5" dirty="0">
                <a:latin typeface="Times New Roman"/>
                <a:cs typeface="Times New Roman"/>
              </a:rPr>
              <a:t>c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24064" y="4823840"/>
            <a:ext cx="27749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9860" indent="-137160">
              <a:lnSpc>
                <a:spcPct val="100000"/>
              </a:lnSpc>
              <a:spcBef>
                <a:spcPts val="105"/>
              </a:spcBef>
              <a:buFont typeface="Symbol"/>
              <a:buChar char=""/>
              <a:tabLst>
                <a:tab pos="149860" algn="l"/>
              </a:tabLst>
            </a:pPr>
            <a:r>
              <a:rPr sz="1350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15288" y="4964048"/>
            <a:ext cx="30670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00" spc="-35" dirty="0">
                <a:latin typeface="Times New Roman"/>
                <a:cs typeface="Times New Roman"/>
              </a:rPr>
              <a:t>c</a:t>
            </a:r>
            <a:r>
              <a:rPr sz="2175" spc="-52" baseline="-30651" dirty="0">
                <a:latin typeface="Times New Roman"/>
                <a:cs typeface="Times New Roman"/>
              </a:rPr>
              <a:t>2</a:t>
            </a:r>
            <a:endParaRPr sz="2175" baseline="-30651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79474" y="5225034"/>
            <a:ext cx="541782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00" spc="-40" dirty="0">
                <a:latin typeface="Symbol"/>
                <a:cs typeface="Symbol"/>
              </a:rPr>
              <a:t>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Times New Roman"/>
                <a:cs typeface="Times New Roman"/>
              </a:rPr>
              <a:t>4</a:t>
            </a:r>
            <a:r>
              <a:rPr sz="2200" spc="-55" dirty="0">
                <a:latin typeface="Symbol"/>
                <a:cs typeface="Symbol"/>
              </a:rPr>
              <a:t></a:t>
            </a:r>
            <a:r>
              <a:rPr sz="3525" spc="-82" baseline="-11820" dirty="0">
                <a:latin typeface="Times New Roman"/>
                <a:cs typeface="Times New Roman"/>
              </a:rPr>
              <a:t>0</a:t>
            </a:r>
            <a:r>
              <a:rPr sz="3525" spc="-60" baseline="-1182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Microsoft Sans Serif"/>
                <a:cs typeface="Microsoft Sans Serif"/>
              </a:rPr>
              <a:t>(</a:t>
            </a:r>
            <a:r>
              <a:rPr sz="2200" spc="-50" dirty="0">
                <a:latin typeface="Times New Roman"/>
                <a:cs typeface="Times New Roman"/>
              </a:rPr>
              <a:t>Rc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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v</a:t>
            </a:r>
            <a:r>
              <a:rPr sz="2200" spc="-50" dirty="0">
                <a:latin typeface="Microsoft Sans Serif"/>
                <a:cs typeface="Microsoft Sans Serif"/>
              </a:rPr>
              <a:t>)</a:t>
            </a:r>
            <a:r>
              <a:rPr sz="2200" spc="5" dirty="0">
                <a:latin typeface="Microsoft Sans Serif"/>
                <a:cs typeface="Microsoft Sans Serif"/>
              </a:rPr>
              <a:t> </a:t>
            </a:r>
            <a:r>
              <a:rPr sz="2200" spc="-50" dirty="0">
                <a:latin typeface="Microsoft Sans Serif"/>
                <a:cs typeface="Microsoft Sans Serif"/>
              </a:rPr>
              <a:t>(</a:t>
            </a:r>
            <a:r>
              <a:rPr sz="2200" spc="-50" dirty="0">
                <a:latin typeface="Times New Roman"/>
                <a:cs typeface="Times New Roman"/>
              </a:rPr>
              <a:t>Rc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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v</a:t>
            </a:r>
            <a:r>
              <a:rPr sz="2200" spc="-50" dirty="0">
                <a:latin typeface="Microsoft Sans Serif"/>
                <a:cs typeface="Microsoft Sans Serif"/>
              </a:rPr>
              <a:t>)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55" dirty="0">
                <a:latin typeface="Times New Roman"/>
                <a:cs typeface="Times New Roman"/>
              </a:rPr>
              <a:t>4</a:t>
            </a:r>
            <a:r>
              <a:rPr sz="2200" spc="-55" dirty="0">
                <a:latin typeface="Symbol"/>
                <a:cs typeface="Symbol"/>
              </a:rPr>
              <a:t></a:t>
            </a:r>
            <a:r>
              <a:rPr sz="3525" spc="-82" baseline="-11820" dirty="0">
                <a:latin typeface="Times New Roman"/>
                <a:cs typeface="Times New Roman"/>
              </a:rPr>
              <a:t>0</a:t>
            </a:r>
            <a:r>
              <a:rPr sz="3525" spc="-67" baseline="-1182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Microsoft Sans Serif"/>
                <a:cs typeface="Microsoft Sans Serif"/>
              </a:rPr>
              <a:t>(</a:t>
            </a:r>
            <a:r>
              <a:rPr sz="2200" spc="-50" dirty="0">
                <a:latin typeface="Times New Roman"/>
                <a:cs typeface="Times New Roman"/>
              </a:rPr>
              <a:t>Rc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Symbol"/>
                <a:cs typeface="Symbol"/>
              </a:rPr>
              <a:t>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Symbol"/>
                <a:cs typeface="Symbol"/>
              </a:rPr>
              <a:t>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v</a:t>
            </a:r>
            <a:r>
              <a:rPr sz="2200" spc="-5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164" y="1224915"/>
            <a:ext cx="774700" cy="57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9439" y="2192020"/>
            <a:ext cx="775335" cy="57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8170" y="3068320"/>
            <a:ext cx="774700" cy="57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8170" y="4020820"/>
            <a:ext cx="774700" cy="571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866900" y="5053329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5">
                <a:moveTo>
                  <a:pt x="0" y="0"/>
                </a:moveTo>
                <a:lnTo>
                  <a:pt x="102235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755650" y="5647690"/>
            <a:ext cx="2350770" cy="697230"/>
            <a:chOff x="755650" y="5647690"/>
            <a:chExt cx="2350770" cy="697230"/>
          </a:xfrm>
        </p:grpSpPr>
        <p:sp>
          <p:nvSpPr>
            <p:cNvPr id="8" name="object 8"/>
            <p:cNvSpPr/>
            <p:nvPr/>
          </p:nvSpPr>
          <p:spPr>
            <a:xfrm>
              <a:off x="755650" y="5647690"/>
              <a:ext cx="2350770" cy="697230"/>
            </a:xfrm>
            <a:custGeom>
              <a:avLst/>
              <a:gdLst/>
              <a:ahLst/>
              <a:cxnLst/>
              <a:rect l="l" t="t" r="r" b="b"/>
              <a:pathLst>
                <a:path w="2350770" h="697229">
                  <a:moveTo>
                    <a:pt x="0" y="6350"/>
                  </a:moveTo>
                  <a:lnTo>
                    <a:pt x="2350770" y="6350"/>
                  </a:lnTo>
                </a:path>
                <a:path w="2350770" h="697229">
                  <a:moveTo>
                    <a:pt x="6350" y="0"/>
                  </a:moveTo>
                  <a:lnTo>
                    <a:pt x="6350" y="697230"/>
                  </a:lnTo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00070" y="5647690"/>
              <a:ext cx="0" cy="697230"/>
            </a:xfrm>
            <a:custGeom>
              <a:avLst/>
              <a:gdLst/>
              <a:ahLst/>
              <a:cxnLst/>
              <a:rect l="l" t="t" r="r" b="b"/>
              <a:pathLst>
                <a:path h="697229">
                  <a:moveTo>
                    <a:pt x="0" y="0"/>
                  </a:moveTo>
                  <a:lnTo>
                    <a:pt x="0" y="69723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5650" y="6005830"/>
              <a:ext cx="2350770" cy="332740"/>
            </a:xfrm>
            <a:custGeom>
              <a:avLst/>
              <a:gdLst/>
              <a:ahLst/>
              <a:cxnLst/>
              <a:rect l="l" t="t" r="r" b="b"/>
              <a:pathLst>
                <a:path w="2350770" h="332739">
                  <a:moveTo>
                    <a:pt x="1022985" y="0"/>
                  </a:moveTo>
                  <a:lnTo>
                    <a:pt x="1137285" y="0"/>
                  </a:lnTo>
                </a:path>
                <a:path w="2350770" h="332739">
                  <a:moveTo>
                    <a:pt x="0" y="332740"/>
                  </a:moveTo>
                  <a:lnTo>
                    <a:pt x="2350770" y="332740"/>
                  </a:lnTo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(7)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1828545" y="769366"/>
            <a:ext cx="12827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2100" algn="l"/>
                <a:tab pos="1144905" algn="l"/>
              </a:tabLst>
            </a:pPr>
            <a:r>
              <a:rPr sz="2200" spc="-5" dirty="0">
                <a:latin typeface="Times New Roman"/>
                <a:cs typeface="Times New Roman"/>
              </a:rPr>
              <a:t>1	q	</a:t>
            </a:r>
            <a:r>
              <a:rPr sz="2200" spc="-125" dirty="0">
                <a:latin typeface="Times New Roman"/>
                <a:cs typeface="Times New Roman"/>
              </a:rPr>
              <a:t>1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8509" y="891286"/>
            <a:ext cx="1130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31685" y="891286"/>
            <a:ext cx="922019" cy="4927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4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66040">
              <a:lnSpc>
                <a:spcPts val="2140"/>
              </a:lnSpc>
              <a:tabLst>
                <a:tab pos="772795" algn="l"/>
              </a:tabLst>
            </a:pPr>
            <a:r>
              <a:rPr sz="1900" spc="-5" dirty="0">
                <a:latin typeface="Symbol"/>
                <a:cs typeface="Symbol"/>
              </a:rPr>
              <a:t>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v</a:t>
            </a:r>
            <a:r>
              <a:rPr sz="190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Microsoft Sans Serif"/>
                <a:cs typeface="Microsoft Sans Serif"/>
              </a:rPr>
              <a:t>)</a:t>
            </a:r>
            <a:r>
              <a:rPr sz="1850" spc="-5" dirty="0">
                <a:latin typeface="Symbol"/>
                <a:cs typeface="Symbol"/>
              </a:rPr>
              <a:t>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25854" y="1069593"/>
            <a:ext cx="15811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38626" y="1075689"/>
            <a:ext cx="239585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Times New Roman"/>
                <a:cs typeface="Times New Roman"/>
              </a:rPr>
              <a:t>3 </a:t>
            </a:r>
            <a:r>
              <a:rPr sz="1850" spc="-5" dirty="0">
                <a:latin typeface="Times New Roman"/>
                <a:cs typeface="Times New Roman"/>
              </a:rPr>
              <a:t>R</a:t>
            </a:r>
            <a:r>
              <a:rPr sz="1850" spc="-114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</a:t>
            </a:r>
            <a:r>
              <a:rPr sz="1850" spc="10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Symbol"/>
                <a:cs typeface="Symbol"/>
              </a:rPr>
              <a:t>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a</a:t>
            </a:r>
            <a:r>
              <a:rPr sz="1350" dirty="0">
                <a:latin typeface="Microsoft Sans Serif"/>
                <a:cs typeface="Microsoft Sans Serif"/>
              </a:rPr>
              <a:t>(</a:t>
            </a:r>
            <a:r>
              <a:rPr sz="1350" dirty="0">
                <a:latin typeface="Times New Roman"/>
                <a:cs typeface="Times New Roman"/>
              </a:rPr>
              <a:t>R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</a:t>
            </a:r>
            <a:r>
              <a:rPr sz="1350" spc="5" dirty="0">
                <a:latin typeface="Times New Roman"/>
                <a:cs typeface="Times New Roman"/>
              </a:rPr>
              <a:t> u</a:t>
            </a:r>
            <a:r>
              <a:rPr sz="1350" dirty="0">
                <a:latin typeface="Microsoft Sans Serif"/>
                <a:cs typeface="Microsoft Sans Serif"/>
              </a:rPr>
              <a:t>)</a:t>
            </a:r>
            <a:r>
              <a:rPr sz="1350" spc="-20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v</a:t>
            </a:r>
            <a:r>
              <a:rPr sz="1350" dirty="0">
                <a:latin typeface="Microsoft Sans Serif"/>
                <a:cs typeface="Microsoft Sans Serif"/>
              </a:rPr>
              <a:t>(</a:t>
            </a:r>
            <a:r>
              <a:rPr sz="1350" dirty="0">
                <a:latin typeface="Times New Roman"/>
                <a:cs typeface="Times New Roman"/>
              </a:rPr>
              <a:t>R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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a</a:t>
            </a:r>
            <a:r>
              <a:rPr sz="1350" dirty="0">
                <a:latin typeface="Microsoft Sans Serif"/>
                <a:cs typeface="Microsoft Sans Serif"/>
              </a:rPr>
              <a:t>)</a:t>
            </a:r>
            <a:r>
              <a:rPr sz="1350" spc="-10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v</a:t>
            </a:r>
            <a:r>
              <a:rPr sz="1350" dirty="0">
                <a:latin typeface="Microsoft Sans Serif"/>
                <a:cs typeface="Microsoft Sans Serif"/>
              </a:rPr>
              <a:t>(</a:t>
            </a:r>
            <a:r>
              <a:rPr sz="1350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54961" y="1220977"/>
            <a:ext cx="114300" cy="12700"/>
          </a:xfrm>
          <a:custGeom>
            <a:avLst/>
            <a:gdLst/>
            <a:ahLst/>
            <a:cxnLst/>
            <a:rect l="l" t="t" r="r" b="b"/>
            <a:pathLst>
              <a:path w="114300" h="12700">
                <a:moveTo>
                  <a:pt x="114300" y="0"/>
                </a:moveTo>
                <a:lnTo>
                  <a:pt x="0" y="0"/>
                </a:lnTo>
                <a:lnTo>
                  <a:pt x="0" y="12192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9554" y="1220977"/>
            <a:ext cx="521970" cy="12700"/>
          </a:xfrm>
          <a:custGeom>
            <a:avLst/>
            <a:gdLst/>
            <a:ahLst/>
            <a:cxnLst/>
            <a:rect l="l" t="t" r="r" b="b"/>
            <a:pathLst>
              <a:path w="521969" h="12700">
                <a:moveTo>
                  <a:pt x="521512" y="0"/>
                </a:moveTo>
                <a:lnTo>
                  <a:pt x="342900" y="0"/>
                </a:lnTo>
                <a:lnTo>
                  <a:pt x="330708" y="0"/>
                </a:lnTo>
                <a:lnTo>
                  <a:pt x="0" y="0"/>
                </a:lnTo>
                <a:lnTo>
                  <a:pt x="0" y="12192"/>
                </a:lnTo>
                <a:lnTo>
                  <a:pt x="330708" y="12192"/>
                </a:lnTo>
                <a:lnTo>
                  <a:pt x="342900" y="12192"/>
                </a:lnTo>
                <a:lnTo>
                  <a:pt x="521512" y="12192"/>
                </a:lnTo>
                <a:lnTo>
                  <a:pt x="5215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54454" y="1397254"/>
            <a:ext cx="15411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4</a:t>
            </a:r>
            <a:r>
              <a:rPr sz="2200" spc="-5" dirty="0">
                <a:latin typeface="Symbol"/>
                <a:cs typeface="Symbol"/>
              </a:rPr>
              <a:t></a:t>
            </a:r>
            <a:r>
              <a:rPr sz="1800" spc="-5" dirty="0">
                <a:latin typeface="Times New Roman"/>
                <a:cs typeface="Times New Roman"/>
              </a:rPr>
              <a:t>0</a:t>
            </a:r>
            <a:r>
              <a:rPr sz="1800" spc="8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u</a:t>
            </a:r>
            <a:r>
              <a:rPr sz="220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28545" y="1738629"/>
            <a:ext cx="19411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98805" algn="l"/>
                <a:tab pos="939165" algn="l"/>
                <a:tab pos="1600835" algn="l"/>
              </a:tabLst>
            </a:pPr>
            <a:r>
              <a:rPr sz="2200" spc="-215" dirty="0">
                <a:latin typeface="Times New Roman"/>
                <a:cs typeface="Times New Roman"/>
              </a:rPr>
              <a:t>1 </a:t>
            </a:r>
            <a:r>
              <a:rPr sz="2200" spc="-19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3300" spc="-7" baseline="1262" dirty="0">
                <a:latin typeface="Symbol"/>
                <a:cs typeface="Symbol"/>
              </a:rPr>
              <a:t></a:t>
            </a:r>
            <a:r>
              <a:rPr sz="3300" baseline="1262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dirty="0">
                <a:latin typeface="Times New Roman"/>
                <a:cs typeface="Times New Roman"/>
              </a:rPr>
              <a:t>	qR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31104" y="1859026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86553" y="1859026"/>
            <a:ext cx="1837689" cy="490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3070">
              <a:lnSpc>
                <a:spcPts val="1495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2155"/>
              </a:lnSpc>
            </a:pPr>
            <a:r>
              <a:rPr sz="1950" dirty="0">
                <a:latin typeface="Symbol"/>
                <a:cs typeface="Symbol"/>
              </a:rPr>
              <a:t>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47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)</a:t>
            </a:r>
            <a:r>
              <a:rPr sz="1950" spc="-3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Symbol"/>
                <a:cs typeface="Symbol"/>
              </a:rPr>
              <a:t>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Microsoft Sans Serif"/>
                <a:cs typeface="Microsoft Sans Serif"/>
              </a:rPr>
              <a:t>(</a:t>
            </a:r>
            <a:r>
              <a:rPr sz="1950" spc="-10" dirty="0">
                <a:latin typeface="Times New Roman"/>
                <a:cs typeface="Times New Roman"/>
              </a:rPr>
              <a:t>R</a:t>
            </a:r>
            <a:r>
              <a:rPr sz="19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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)(</a:t>
            </a:r>
            <a:r>
              <a:rPr sz="1950" spc="-5" dirty="0">
                <a:latin typeface="Times New Roman"/>
                <a:cs typeface="Times New Roman"/>
              </a:rPr>
              <a:t>R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02143" y="1732533"/>
            <a:ext cx="1110615" cy="93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248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</a:t>
            </a:r>
            <a:endParaRPr sz="2200">
              <a:latin typeface="Symbol"/>
              <a:cs typeface="Symbol"/>
            </a:endParaRPr>
          </a:p>
          <a:p>
            <a:pPr marR="5080" algn="r">
              <a:lnSpc>
                <a:spcPts val="2115"/>
              </a:lnSpc>
            </a:pPr>
            <a:r>
              <a:rPr sz="1350" dirty="0">
                <a:latin typeface="Symbol"/>
                <a:cs typeface="Symbol"/>
              </a:rPr>
              <a:t>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a</a:t>
            </a:r>
            <a:r>
              <a:rPr sz="1350" spc="-5" dirty="0">
                <a:latin typeface="Microsoft Sans Serif"/>
                <a:cs typeface="Microsoft Sans Serif"/>
              </a:rPr>
              <a:t>)</a:t>
            </a:r>
            <a:r>
              <a:rPr sz="1350" spc="-3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a</a:t>
            </a:r>
            <a:r>
              <a:rPr sz="1350" dirty="0">
                <a:latin typeface="Microsoft Sans Serif"/>
                <a:cs typeface="Microsoft Sans Serif"/>
              </a:rPr>
              <a:t>(</a:t>
            </a:r>
            <a:r>
              <a:rPr sz="1350" dirty="0">
                <a:latin typeface="Times New Roman"/>
                <a:cs typeface="Times New Roman"/>
              </a:rPr>
              <a:t>R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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u</a:t>
            </a:r>
            <a:r>
              <a:rPr sz="1350" spc="-5" dirty="0">
                <a:latin typeface="Microsoft Sans Serif"/>
                <a:cs typeface="Microsoft Sans Serif"/>
              </a:rPr>
              <a:t>)</a:t>
            </a:r>
            <a:r>
              <a:rPr sz="1950" spc="-5" dirty="0">
                <a:latin typeface="Symbol"/>
                <a:cs typeface="Symbol"/>
              </a:rPr>
              <a:t></a:t>
            </a:r>
            <a:r>
              <a:rPr sz="1350" spc="-5" dirty="0">
                <a:latin typeface="Symbol"/>
                <a:cs typeface="Symbol"/>
              </a:rPr>
              <a:t></a:t>
            </a:r>
            <a:endParaRPr sz="1350">
              <a:latin typeface="Symbol"/>
              <a:cs typeface="Symbol"/>
            </a:endParaRPr>
          </a:p>
          <a:p>
            <a:pPr marR="5080" algn="r">
              <a:lnSpc>
                <a:spcPts val="2575"/>
              </a:lnSpc>
            </a:pPr>
            <a:r>
              <a:rPr sz="2200" spc="-5" dirty="0">
                <a:latin typeface="Symbol"/>
                <a:cs typeface="Symbol"/>
              </a:rPr>
              <a:t>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25854" y="2025522"/>
            <a:ext cx="95440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3065" algn="l"/>
              </a:tabLst>
            </a:pPr>
            <a:r>
              <a:rPr sz="1950" dirty="0">
                <a:latin typeface="Symbol"/>
                <a:cs typeface="Symbol"/>
              </a:rPr>
              <a:t></a:t>
            </a:r>
            <a:r>
              <a:rPr sz="1950" dirty="0">
                <a:latin typeface="Times New Roman"/>
                <a:cs typeface="Times New Roman"/>
              </a:rPr>
              <a:t>	R</a:t>
            </a:r>
            <a:r>
              <a:rPr sz="1950" spc="-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-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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23842" y="2030095"/>
            <a:ext cx="86106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Times New Roman"/>
                <a:cs typeface="Times New Roman"/>
              </a:rPr>
              <a:t>3</a:t>
            </a:r>
            <a:r>
              <a:rPr sz="1400" spc="-140" dirty="0">
                <a:latin typeface="Times New Roman"/>
                <a:cs typeface="Times New Roman"/>
              </a:rPr>
              <a:t> </a:t>
            </a:r>
            <a:r>
              <a:rPr sz="2925" spc="-30" baseline="1424" dirty="0">
                <a:latin typeface="Symbol"/>
                <a:cs typeface="Symbol"/>
              </a:rPr>
              <a:t></a:t>
            </a:r>
            <a:r>
              <a:rPr sz="2025" baseline="2057" dirty="0">
                <a:latin typeface="Microsoft Sans Serif"/>
                <a:cs typeface="Microsoft Sans Serif"/>
              </a:rPr>
              <a:t>(</a:t>
            </a:r>
            <a:r>
              <a:rPr sz="2025" baseline="2057" dirty="0">
                <a:latin typeface="Times New Roman"/>
                <a:cs typeface="Times New Roman"/>
              </a:rPr>
              <a:t>R</a:t>
            </a:r>
            <a:r>
              <a:rPr sz="2025" spc="44" baseline="2057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Symbol"/>
                <a:cs typeface="Symbol"/>
              </a:rPr>
              <a:t></a:t>
            </a:r>
            <a:r>
              <a:rPr sz="2025" spc="44" baseline="2057" dirty="0">
                <a:latin typeface="Times New Roman"/>
                <a:cs typeface="Times New Roman"/>
              </a:rPr>
              <a:t> </a:t>
            </a:r>
            <a:r>
              <a:rPr sz="2025" spc="7" baseline="2057" dirty="0">
                <a:latin typeface="Times New Roman"/>
                <a:cs typeface="Times New Roman"/>
              </a:rPr>
              <a:t>v</a:t>
            </a:r>
            <a:r>
              <a:rPr sz="2025" baseline="2057" dirty="0">
                <a:latin typeface="Microsoft Sans Serif"/>
                <a:cs typeface="Microsoft Sans Serif"/>
              </a:rPr>
              <a:t>)(</a:t>
            </a:r>
            <a:r>
              <a:rPr sz="2025" baseline="2057" dirty="0">
                <a:latin typeface="Times New Roman"/>
                <a:cs typeface="Times New Roman"/>
              </a:rPr>
              <a:t>c</a:t>
            </a:r>
            <a:endParaRPr sz="2025" baseline="2057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54961" y="2187193"/>
            <a:ext cx="114300" cy="12700"/>
          </a:xfrm>
          <a:custGeom>
            <a:avLst/>
            <a:gdLst/>
            <a:ahLst/>
            <a:cxnLst/>
            <a:rect l="l" t="t" r="r" b="b"/>
            <a:pathLst>
              <a:path w="114300" h="12700">
                <a:moveTo>
                  <a:pt x="114300" y="0"/>
                </a:moveTo>
                <a:lnTo>
                  <a:pt x="0" y="0"/>
                </a:lnTo>
                <a:lnTo>
                  <a:pt x="0" y="12192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91435" y="2187193"/>
            <a:ext cx="509270" cy="12700"/>
          </a:xfrm>
          <a:custGeom>
            <a:avLst/>
            <a:gdLst/>
            <a:ahLst/>
            <a:cxnLst/>
            <a:rect l="l" t="t" r="r" b="b"/>
            <a:pathLst>
              <a:path w="509269" h="12700">
                <a:moveTo>
                  <a:pt x="330695" y="0"/>
                </a:moveTo>
                <a:lnTo>
                  <a:pt x="318516" y="0"/>
                </a:lnTo>
                <a:lnTo>
                  <a:pt x="0" y="0"/>
                </a:lnTo>
                <a:lnTo>
                  <a:pt x="0" y="12192"/>
                </a:lnTo>
                <a:lnTo>
                  <a:pt x="318516" y="12192"/>
                </a:lnTo>
                <a:lnTo>
                  <a:pt x="330695" y="12192"/>
                </a:lnTo>
                <a:lnTo>
                  <a:pt x="330695" y="0"/>
                </a:lnTo>
                <a:close/>
              </a:path>
              <a:path w="509269" h="12700">
                <a:moveTo>
                  <a:pt x="509016" y="0"/>
                </a:moveTo>
                <a:lnTo>
                  <a:pt x="330708" y="0"/>
                </a:lnTo>
                <a:lnTo>
                  <a:pt x="330708" y="12192"/>
                </a:lnTo>
                <a:lnTo>
                  <a:pt x="509016" y="12192"/>
                </a:lnTo>
                <a:lnTo>
                  <a:pt x="5090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829054" y="2308986"/>
            <a:ext cx="19348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96900" algn="l"/>
              </a:tabLst>
            </a:pPr>
            <a:r>
              <a:rPr sz="2200" spc="-300" dirty="0">
                <a:latin typeface="Times New Roman"/>
                <a:cs typeface="Times New Roman"/>
              </a:rPr>
              <a:t>c	</a:t>
            </a:r>
            <a:r>
              <a:rPr sz="1900" spc="-5" dirty="0">
                <a:latin typeface="Symbol"/>
                <a:cs typeface="Symbol"/>
              </a:rPr>
              <a:t></a:t>
            </a:r>
            <a:r>
              <a:rPr sz="1900" spc="-5" dirty="0">
                <a:latin typeface="Times New Roman"/>
                <a:cs typeface="Times New Roman"/>
              </a:rPr>
              <a:t>4</a:t>
            </a:r>
            <a:r>
              <a:rPr sz="1900" spc="-5" dirty="0">
                <a:latin typeface="Symbol"/>
                <a:cs typeface="Symbol"/>
              </a:rPr>
              <a:t></a:t>
            </a:r>
            <a:r>
              <a:rPr sz="2925" spc="-7" baseline="-12820" dirty="0">
                <a:latin typeface="Times New Roman"/>
                <a:cs typeface="Times New Roman"/>
              </a:rPr>
              <a:t>0</a:t>
            </a:r>
            <a:r>
              <a:rPr sz="2925" spc="-37" baseline="-128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Microsoft Sans Serif"/>
                <a:cs typeface="Microsoft Sans Serif"/>
              </a:rPr>
              <a:t>(</a:t>
            </a:r>
            <a:r>
              <a:rPr sz="1900" spc="-5" dirty="0">
                <a:latin typeface="Times New Roman"/>
                <a:cs typeface="Times New Roman"/>
              </a:rPr>
              <a:t>R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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u</a:t>
            </a:r>
            <a:r>
              <a:rPr sz="1900" spc="-5" dirty="0">
                <a:latin typeface="Microsoft Sans Serif"/>
                <a:cs typeface="Microsoft Sans Serif"/>
              </a:rPr>
              <a:t>)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28545" y="2615311"/>
            <a:ext cx="19411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98805" algn="l"/>
                <a:tab pos="939165" algn="l"/>
                <a:tab pos="1600835" algn="l"/>
              </a:tabLst>
            </a:pPr>
            <a:r>
              <a:rPr sz="2200" spc="-215" dirty="0">
                <a:latin typeface="Times New Roman"/>
                <a:cs typeface="Times New Roman"/>
              </a:rPr>
              <a:t>1 </a:t>
            </a:r>
            <a:r>
              <a:rPr sz="2200" spc="-19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5" dirty="0">
                <a:latin typeface="Symbol"/>
                <a:cs typeface="Symbol"/>
              </a:rPr>
              <a:t>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dirty="0">
                <a:latin typeface="Times New Roman"/>
                <a:cs typeface="Times New Roman"/>
              </a:rPr>
              <a:t>	qR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95596" y="2735707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22089" y="2735707"/>
            <a:ext cx="1186815" cy="537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1874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210820" indent="-198120">
              <a:lnSpc>
                <a:spcPct val="100000"/>
              </a:lnSpc>
              <a:buFont typeface="Symbol"/>
              <a:buChar char=""/>
              <a:tabLst>
                <a:tab pos="210820" algn="l"/>
              </a:tabLst>
            </a:pPr>
            <a:r>
              <a:rPr sz="1950" dirty="0">
                <a:latin typeface="Times New Roman"/>
                <a:cs typeface="Times New Roman"/>
              </a:rPr>
              <a:t>v</a:t>
            </a:r>
            <a:r>
              <a:rPr sz="1950" spc="4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)</a:t>
            </a:r>
            <a:r>
              <a:rPr sz="1950" spc="-5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Symbol"/>
                <a:cs typeface="Symbol"/>
              </a:rPr>
              <a:t></a:t>
            </a:r>
            <a:r>
              <a:rPr sz="1950" spc="-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u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R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28738" y="2615311"/>
            <a:ext cx="1638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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25854" y="2949066"/>
            <a:ext cx="95440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3065" algn="l"/>
              </a:tabLst>
            </a:pPr>
            <a:r>
              <a:rPr sz="1950" dirty="0">
                <a:latin typeface="Symbol"/>
                <a:cs typeface="Symbol"/>
              </a:rPr>
              <a:t></a:t>
            </a:r>
            <a:r>
              <a:rPr sz="1950" dirty="0">
                <a:latin typeface="Times New Roman"/>
                <a:cs typeface="Times New Roman"/>
              </a:rPr>
              <a:t>	R</a:t>
            </a:r>
            <a:r>
              <a:rPr sz="1950" spc="-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-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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98442" y="2949066"/>
            <a:ext cx="492759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100" spc="-22" baseline="-5952" dirty="0">
                <a:latin typeface="Times New Roman"/>
                <a:cs typeface="Times New Roman"/>
              </a:rPr>
              <a:t>3</a:t>
            </a:r>
            <a:r>
              <a:rPr sz="2100" spc="-209" baseline="-5952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Symbol"/>
                <a:cs typeface="Symbol"/>
              </a:rPr>
              <a:t></a:t>
            </a:r>
            <a:r>
              <a:rPr sz="1350" spc="5" dirty="0">
                <a:latin typeface="Times New Roman"/>
                <a:cs typeface="Times New Roman"/>
              </a:rPr>
              <a:t>u</a:t>
            </a:r>
            <a:r>
              <a:rPr sz="1350" spc="5" dirty="0">
                <a:latin typeface="Microsoft Sans Serif"/>
                <a:cs typeface="Microsoft Sans Serif"/>
              </a:rPr>
              <a:t>(</a:t>
            </a:r>
            <a:r>
              <a:rPr sz="1350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82334" y="2949066"/>
            <a:ext cx="1110615" cy="9823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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a</a:t>
            </a:r>
            <a:r>
              <a:rPr sz="1350" spc="-5" dirty="0">
                <a:latin typeface="Microsoft Sans Serif"/>
                <a:cs typeface="Microsoft Sans Serif"/>
              </a:rPr>
              <a:t>)</a:t>
            </a:r>
            <a:r>
              <a:rPr sz="1350" spc="-3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a</a:t>
            </a:r>
            <a:r>
              <a:rPr sz="1350" dirty="0">
                <a:latin typeface="Microsoft Sans Serif"/>
                <a:cs typeface="Microsoft Sans Serif"/>
              </a:rPr>
              <a:t>(</a:t>
            </a:r>
            <a:r>
              <a:rPr sz="1350" dirty="0">
                <a:latin typeface="Times New Roman"/>
                <a:cs typeface="Times New Roman"/>
              </a:rPr>
              <a:t>R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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u</a:t>
            </a:r>
            <a:r>
              <a:rPr sz="1350" spc="-5" dirty="0">
                <a:latin typeface="Microsoft Sans Serif"/>
                <a:cs typeface="Microsoft Sans Serif"/>
              </a:rPr>
              <a:t>)</a:t>
            </a:r>
            <a:r>
              <a:rPr sz="1950" spc="-5" dirty="0">
                <a:latin typeface="Symbol"/>
                <a:cs typeface="Symbol"/>
              </a:rPr>
              <a:t></a:t>
            </a:r>
            <a:r>
              <a:rPr sz="1350" spc="-5" dirty="0">
                <a:latin typeface="Symbol"/>
                <a:cs typeface="Symbol"/>
              </a:rPr>
              <a:t></a:t>
            </a:r>
            <a:endParaRPr sz="1350">
              <a:latin typeface="Symbol"/>
              <a:cs typeface="Symbol"/>
            </a:endParaRPr>
          </a:p>
          <a:p>
            <a:pPr marR="5080" algn="r">
              <a:lnSpc>
                <a:spcPts val="2535"/>
              </a:lnSpc>
              <a:spcBef>
                <a:spcPts val="120"/>
              </a:spcBef>
            </a:pPr>
            <a:r>
              <a:rPr sz="2200" spc="-5" dirty="0">
                <a:latin typeface="Symbol"/>
                <a:cs typeface="Symbol"/>
              </a:rPr>
              <a:t></a:t>
            </a:r>
            <a:endParaRPr sz="2200">
              <a:latin typeface="Symbol"/>
              <a:cs typeface="Symbol"/>
            </a:endParaRPr>
          </a:p>
          <a:p>
            <a:pPr marL="111760">
              <a:lnSpc>
                <a:spcPts val="2535"/>
              </a:lnSpc>
            </a:pPr>
            <a:r>
              <a:rPr sz="2200" spc="-5" dirty="0">
                <a:latin typeface="Symbol"/>
                <a:cs typeface="Symbol"/>
              </a:rPr>
              <a:t>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854961" y="3077590"/>
            <a:ext cx="114300" cy="12700"/>
          </a:xfrm>
          <a:custGeom>
            <a:avLst/>
            <a:gdLst/>
            <a:ahLst/>
            <a:cxnLst/>
            <a:rect l="l" t="t" r="r" b="b"/>
            <a:pathLst>
              <a:path w="114300" h="12700">
                <a:moveTo>
                  <a:pt x="114300" y="0"/>
                </a:moveTo>
                <a:lnTo>
                  <a:pt x="0" y="0"/>
                </a:lnTo>
                <a:lnTo>
                  <a:pt x="0" y="12192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79243" y="3077590"/>
            <a:ext cx="521334" cy="12700"/>
          </a:xfrm>
          <a:custGeom>
            <a:avLst/>
            <a:gdLst/>
            <a:ahLst/>
            <a:cxnLst/>
            <a:rect l="l" t="t" r="r" b="b"/>
            <a:pathLst>
              <a:path w="521335" h="12700">
                <a:moveTo>
                  <a:pt x="24371" y="0"/>
                </a:moveTo>
                <a:lnTo>
                  <a:pt x="12192" y="0"/>
                </a:lnTo>
                <a:lnTo>
                  <a:pt x="0" y="0"/>
                </a:lnTo>
                <a:lnTo>
                  <a:pt x="0" y="12192"/>
                </a:lnTo>
                <a:lnTo>
                  <a:pt x="12192" y="12192"/>
                </a:lnTo>
                <a:lnTo>
                  <a:pt x="24371" y="12192"/>
                </a:lnTo>
                <a:lnTo>
                  <a:pt x="24371" y="0"/>
                </a:lnTo>
                <a:close/>
              </a:path>
              <a:path w="521335" h="12700">
                <a:moveTo>
                  <a:pt x="342887" y="0"/>
                </a:moveTo>
                <a:lnTo>
                  <a:pt x="330708" y="0"/>
                </a:lnTo>
                <a:lnTo>
                  <a:pt x="24384" y="0"/>
                </a:lnTo>
                <a:lnTo>
                  <a:pt x="24384" y="12192"/>
                </a:lnTo>
                <a:lnTo>
                  <a:pt x="330708" y="12192"/>
                </a:lnTo>
                <a:lnTo>
                  <a:pt x="342887" y="12192"/>
                </a:lnTo>
                <a:lnTo>
                  <a:pt x="342887" y="0"/>
                </a:lnTo>
                <a:close/>
              </a:path>
              <a:path w="521335" h="12700">
                <a:moveTo>
                  <a:pt x="521208" y="0"/>
                </a:moveTo>
                <a:lnTo>
                  <a:pt x="342900" y="0"/>
                </a:lnTo>
                <a:lnTo>
                  <a:pt x="342900" y="12192"/>
                </a:lnTo>
                <a:lnTo>
                  <a:pt x="521208" y="12192"/>
                </a:lnTo>
                <a:lnTo>
                  <a:pt x="521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829054" y="3261486"/>
            <a:ext cx="20034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96900" algn="l"/>
              </a:tabLst>
            </a:pPr>
            <a:r>
              <a:rPr sz="2200" spc="-300" dirty="0">
                <a:latin typeface="Times New Roman"/>
                <a:cs typeface="Times New Roman"/>
              </a:rPr>
              <a:t>c	</a:t>
            </a:r>
            <a:r>
              <a:rPr sz="3000" spc="-7" baseline="1388" dirty="0">
                <a:latin typeface="Symbol"/>
                <a:cs typeface="Symbol"/>
              </a:rPr>
              <a:t></a:t>
            </a:r>
            <a:r>
              <a:rPr sz="3000" spc="-7" baseline="1388" dirty="0">
                <a:latin typeface="Times New Roman"/>
                <a:cs typeface="Times New Roman"/>
              </a:rPr>
              <a:t>4</a:t>
            </a:r>
            <a:r>
              <a:rPr sz="3000" spc="-7" baseline="1388" dirty="0">
                <a:latin typeface="Symbol"/>
                <a:cs typeface="Symbol"/>
              </a:rPr>
              <a:t></a:t>
            </a:r>
            <a:r>
              <a:rPr sz="3075" spc="-7" baseline="-10840" dirty="0">
                <a:latin typeface="Times New Roman"/>
                <a:cs typeface="Times New Roman"/>
              </a:rPr>
              <a:t>0</a:t>
            </a:r>
            <a:r>
              <a:rPr sz="3075" spc="-52" baseline="-10840" dirty="0">
                <a:latin typeface="Times New Roman"/>
                <a:cs typeface="Times New Roman"/>
              </a:rPr>
              <a:t> </a:t>
            </a:r>
            <a:r>
              <a:rPr sz="3000" baseline="1388" dirty="0">
                <a:latin typeface="Microsoft Sans Serif"/>
                <a:cs typeface="Microsoft Sans Serif"/>
              </a:rPr>
              <a:t>(</a:t>
            </a:r>
            <a:r>
              <a:rPr sz="3000" baseline="1388" dirty="0">
                <a:latin typeface="Times New Roman"/>
                <a:cs typeface="Times New Roman"/>
              </a:rPr>
              <a:t>R</a:t>
            </a:r>
            <a:r>
              <a:rPr sz="3000" spc="-44" baseline="1388" dirty="0">
                <a:latin typeface="Times New Roman"/>
                <a:cs typeface="Times New Roman"/>
              </a:rPr>
              <a:t> </a:t>
            </a:r>
            <a:r>
              <a:rPr sz="3000" baseline="1388" dirty="0">
                <a:latin typeface="Symbol"/>
                <a:cs typeface="Symbol"/>
              </a:rPr>
              <a:t></a:t>
            </a:r>
            <a:r>
              <a:rPr sz="3000" spc="-30" baseline="1388" dirty="0">
                <a:latin typeface="Times New Roman"/>
                <a:cs typeface="Times New Roman"/>
              </a:rPr>
              <a:t> </a:t>
            </a:r>
            <a:r>
              <a:rPr sz="3000" baseline="1388" dirty="0">
                <a:latin typeface="Times New Roman"/>
                <a:cs typeface="Times New Roman"/>
              </a:rPr>
              <a:t>u</a:t>
            </a:r>
            <a:r>
              <a:rPr sz="3000" baseline="1388" dirty="0">
                <a:latin typeface="Microsoft Sans Serif"/>
                <a:cs typeface="Microsoft Sans Serif"/>
              </a:rPr>
              <a:t>)</a:t>
            </a:r>
            <a:endParaRPr sz="3000" baseline="1388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25854" y="3571113"/>
            <a:ext cx="2143760" cy="659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95"/>
              </a:spcBef>
              <a:tabLst>
                <a:tab pos="802005" algn="l"/>
                <a:tab pos="1141730" algn="l"/>
                <a:tab pos="1803400" algn="l"/>
              </a:tabLst>
            </a:pPr>
            <a:r>
              <a:rPr sz="2200" spc="-215" dirty="0">
                <a:latin typeface="Times New Roman"/>
                <a:cs typeface="Times New Roman"/>
              </a:rPr>
              <a:t>1 </a:t>
            </a:r>
            <a:r>
              <a:rPr sz="2200" spc="-19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5" dirty="0">
                <a:latin typeface="Symbol"/>
                <a:cs typeface="Symbol"/>
              </a:rPr>
              <a:t>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1</a:t>
            </a:r>
            <a:r>
              <a:rPr sz="2200" dirty="0">
                <a:latin typeface="Times New Roman"/>
                <a:cs typeface="Times New Roman"/>
              </a:rPr>
              <a:t>	qR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393065" algn="l"/>
              </a:tabLst>
            </a:pPr>
            <a:r>
              <a:rPr sz="1950" dirty="0">
                <a:latin typeface="Symbol"/>
                <a:cs typeface="Symbol"/>
              </a:rPr>
              <a:t></a:t>
            </a:r>
            <a:r>
              <a:rPr sz="1950" dirty="0">
                <a:latin typeface="Times New Roman"/>
                <a:cs typeface="Times New Roman"/>
              </a:rPr>
              <a:t>	R</a:t>
            </a:r>
            <a:r>
              <a:rPr sz="1950" spc="-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</a:t>
            </a:r>
            <a:r>
              <a:rPr sz="1950" spc="-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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395596" y="3689984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522089" y="3689984"/>
            <a:ext cx="1722120" cy="54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450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950" spc="-10" dirty="0">
                <a:latin typeface="Symbol"/>
                <a:cs typeface="Symbol"/>
              </a:rPr>
              <a:t></a:t>
            </a:r>
            <a:r>
              <a:rPr sz="1950" spc="-15" dirty="0">
                <a:latin typeface="Times New Roman"/>
                <a:cs typeface="Times New Roman"/>
              </a:rPr>
              <a:t> v</a:t>
            </a:r>
            <a:r>
              <a:rPr sz="1950" spc="45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Microsoft Sans Serif"/>
                <a:cs typeface="Microsoft Sans Serif"/>
              </a:rPr>
              <a:t>)</a:t>
            </a:r>
            <a:r>
              <a:rPr sz="1350" spc="110" dirty="0">
                <a:latin typeface="Microsoft Sans Serif"/>
                <a:cs typeface="Microsoft Sans Serif"/>
              </a:rPr>
              <a:t> </a:t>
            </a:r>
            <a:r>
              <a:rPr sz="1350" spc="-10" dirty="0">
                <a:latin typeface="Symbol"/>
                <a:cs typeface="Symbol"/>
              </a:rPr>
              <a:t></a:t>
            </a:r>
            <a:r>
              <a:rPr sz="1350" spc="145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R</a:t>
            </a:r>
            <a:r>
              <a:rPr sz="1350" spc="12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Symbol"/>
                <a:cs typeface="Symbol"/>
              </a:rPr>
              <a:t></a:t>
            </a:r>
            <a:r>
              <a:rPr sz="1350" spc="13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(</a:t>
            </a:r>
            <a:r>
              <a:rPr sz="1350" spc="-5" dirty="0">
                <a:latin typeface="Times New Roman"/>
                <a:cs typeface="Times New Roman"/>
              </a:rPr>
              <a:t>u</a:t>
            </a:r>
            <a:r>
              <a:rPr sz="1350" spc="13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Symbol"/>
                <a:cs typeface="Symbol"/>
              </a:rPr>
              <a:t></a:t>
            </a:r>
            <a:r>
              <a:rPr sz="1350" spc="150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a</a:t>
            </a:r>
            <a:r>
              <a:rPr sz="1350" spc="-10" dirty="0">
                <a:latin typeface="Microsoft Sans Serif"/>
                <a:cs typeface="Microsoft Sans Serif"/>
              </a:rPr>
              <a:t>)</a:t>
            </a:r>
            <a:r>
              <a:rPr sz="1950" spc="-10" dirty="0">
                <a:latin typeface="Symbol"/>
                <a:cs typeface="Symbol"/>
              </a:rPr>
              <a:t></a:t>
            </a:r>
            <a:r>
              <a:rPr sz="1350" spc="-10" dirty="0">
                <a:latin typeface="Symbol"/>
                <a:cs typeface="Symbol"/>
              </a:rPr>
              <a:t>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823842" y="3906392"/>
            <a:ext cx="441959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22" baseline="-5952" dirty="0">
                <a:latin typeface="Times New Roman"/>
                <a:cs typeface="Times New Roman"/>
              </a:rPr>
              <a:t>3</a:t>
            </a:r>
            <a:r>
              <a:rPr sz="2100" spc="-209" baseline="-5952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Symbol"/>
                <a:cs typeface="Symbol"/>
              </a:rPr>
              <a:t></a:t>
            </a:r>
            <a:r>
              <a:rPr sz="1350" spc="5" dirty="0">
                <a:latin typeface="Times New Roman"/>
                <a:cs typeface="Times New Roman"/>
              </a:rPr>
              <a:t>u</a:t>
            </a:r>
            <a:r>
              <a:rPr sz="1350" spc="5" dirty="0">
                <a:latin typeface="Microsoft Sans Serif"/>
                <a:cs typeface="Microsoft Sans Serif"/>
              </a:rPr>
              <a:t>(</a:t>
            </a:r>
            <a:r>
              <a:rPr sz="1350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54961" y="4016629"/>
            <a:ext cx="114300" cy="12700"/>
          </a:xfrm>
          <a:custGeom>
            <a:avLst/>
            <a:gdLst/>
            <a:ahLst/>
            <a:cxnLst/>
            <a:rect l="l" t="t" r="r" b="b"/>
            <a:pathLst>
              <a:path w="114300" h="12700">
                <a:moveTo>
                  <a:pt x="114300" y="0"/>
                </a:moveTo>
                <a:lnTo>
                  <a:pt x="0" y="0"/>
                </a:lnTo>
                <a:lnTo>
                  <a:pt x="0" y="12191"/>
                </a:lnTo>
                <a:lnTo>
                  <a:pt x="114300" y="12191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67051" y="4016641"/>
            <a:ext cx="533400" cy="12700"/>
          </a:xfrm>
          <a:custGeom>
            <a:avLst/>
            <a:gdLst/>
            <a:ahLst/>
            <a:cxnLst/>
            <a:rect l="l" t="t" r="r" b="b"/>
            <a:pathLst>
              <a:path w="533400" h="12700">
                <a:moveTo>
                  <a:pt x="24371" y="0"/>
                </a:moveTo>
                <a:lnTo>
                  <a:pt x="0" y="0"/>
                </a:lnTo>
                <a:lnTo>
                  <a:pt x="0" y="12179"/>
                </a:lnTo>
                <a:lnTo>
                  <a:pt x="24371" y="12179"/>
                </a:lnTo>
                <a:lnTo>
                  <a:pt x="24371" y="0"/>
                </a:lnTo>
                <a:close/>
              </a:path>
              <a:path w="533400" h="12700">
                <a:moveTo>
                  <a:pt x="36563" y="0"/>
                </a:moveTo>
                <a:lnTo>
                  <a:pt x="24384" y="0"/>
                </a:lnTo>
                <a:lnTo>
                  <a:pt x="24384" y="12179"/>
                </a:lnTo>
                <a:lnTo>
                  <a:pt x="36563" y="12179"/>
                </a:lnTo>
                <a:lnTo>
                  <a:pt x="36563" y="0"/>
                </a:lnTo>
                <a:close/>
              </a:path>
              <a:path w="533400" h="12700">
                <a:moveTo>
                  <a:pt x="355079" y="0"/>
                </a:moveTo>
                <a:lnTo>
                  <a:pt x="342900" y="0"/>
                </a:lnTo>
                <a:lnTo>
                  <a:pt x="36576" y="0"/>
                </a:lnTo>
                <a:lnTo>
                  <a:pt x="36576" y="12179"/>
                </a:lnTo>
                <a:lnTo>
                  <a:pt x="342900" y="12179"/>
                </a:lnTo>
                <a:lnTo>
                  <a:pt x="355079" y="12179"/>
                </a:lnTo>
                <a:lnTo>
                  <a:pt x="355079" y="0"/>
                </a:lnTo>
                <a:close/>
              </a:path>
              <a:path w="533400" h="12700">
                <a:moveTo>
                  <a:pt x="533400" y="0"/>
                </a:moveTo>
                <a:lnTo>
                  <a:pt x="355092" y="0"/>
                </a:lnTo>
                <a:lnTo>
                  <a:pt x="355092" y="12179"/>
                </a:lnTo>
                <a:lnTo>
                  <a:pt x="533400" y="12179"/>
                </a:lnTo>
                <a:lnTo>
                  <a:pt x="533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587753" y="4234582"/>
            <a:ext cx="2231390" cy="116205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79400">
              <a:lnSpc>
                <a:spcPct val="100000"/>
              </a:lnSpc>
              <a:spcBef>
                <a:spcPts val="439"/>
              </a:spcBef>
              <a:tabLst>
                <a:tab pos="838200" algn="l"/>
              </a:tabLst>
            </a:pPr>
            <a:r>
              <a:rPr sz="2200" spc="-300" dirty="0">
                <a:latin typeface="Times New Roman"/>
                <a:cs typeface="Times New Roman"/>
              </a:rPr>
              <a:t>c	</a:t>
            </a:r>
            <a:r>
              <a:rPr sz="2200" spc="-85" dirty="0">
                <a:latin typeface="Symbol"/>
                <a:cs typeface="Symbol"/>
              </a:rPr>
              <a:t></a:t>
            </a:r>
            <a:r>
              <a:rPr sz="2200" spc="-85" dirty="0">
                <a:latin typeface="Times New Roman"/>
                <a:cs typeface="Times New Roman"/>
              </a:rPr>
              <a:t>4</a:t>
            </a:r>
            <a:r>
              <a:rPr sz="2200" spc="-95" dirty="0">
                <a:latin typeface="Symbol"/>
                <a:cs typeface="Symbol"/>
              </a:rPr>
              <a:t></a:t>
            </a:r>
            <a:r>
              <a:rPr sz="2200" spc="-70" dirty="0">
                <a:latin typeface="Symbol"/>
                <a:cs typeface="Symbol"/>
              </a:rPr>
              <a:t></a:t>
            </a:r>
            <a:r>
              <a:rPr sz="1800" spc="-75" dirty="0">
                <a:latin typeface="Times New Roman"/>
                <a:cs typeface="Times New Roman"/>
              </a:rPr>
              <a:t>0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(</a:t>
            </a:r>
            <a:r>
              <a:rPr sz="2200" spc="-12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Symbol"/>
                <a:cs typeface="Symbol"/>
              </a:rPr>
              <a:t>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95" dirty="0">
                <a:latin typeface="Times New Roman"/>
                <a:cs typeface="Times New Roman"/>
              </a:rPr>
              <a:t>u</a:t>
            </a:r>
            <a:r>
              <a:rPr sz="2200" spc="-6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320040">
              <a:lnSpc>
                <a:spcPct val="100000"/>
              </a:lnSpc>
              <a:spcBef>
                <a:spcPts val="325"/>
              </a:spcBef>
            </a:pPr>
            <a:r>
              <a:rPr sz="1550" spc="-5" dirty="0">
                <a:latin typeface="Times New Roman"/>
                <a:cs typeface="Times New Roman"/>
              </a:rPr>
              <a:t>1</a:t>
            </a:r>
            <a:r>
              <a:rPr sz="1550" spc="70" dirty="0">
                <a:latin typeface="Times New Roman"/>
                <a:cs typeface="Times New Roman"/>
              </a:rPr>
              <a:t> </a:t>
            </a:r>
            <a:r>
              <a:rPr sz="3150" baseline="-11904" dirty="0">
                <a:latin typeface="Microsoft Sans Serif"/>
                <a:cs typeface="Microsoft Sans Serif"/>
              </a:rPr>
              <a:t>ˆ</a:t>
            </a:r>
            <a:endParaRPr sz="3150" baseline="-11904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spcBef>
                <a:spcPts val="480"/>
              </a:spcBef>
            </a:pP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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t</a:t>
            </a:r>
            <a:r>
              <a:rPr sz="220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581393" y="4279772"/>
            <a:ext cx="1638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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3904" y="5507837"/>
            <a:ext cx="2218690" cy="8242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903605">
              <a:lnSpc>
                <a:spcPct val="100000"/>
              </a:lnSpc>
              <a:spcBef>
                <a:spcPts val="605"/>
              </a:spcBef>
              <a:tabLst>
                <a:tab pos="1207135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200" spc="-5" dirty="0">
                <a:latin typeface="Times New Roman"/>
                <a:cs typeface="Times New Roman"/>
              </a:rPr>
              <a:t>B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c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R</a:t>
            </a:r>
            <a:r>
              <a:rPr sz="2200" dirty="0">
                <a:latin typeface="Symbol"/>
                <a:cs typeface="Symbol"/>
              </a:rPr>
              <a:t>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4160" y="2516505"/>
            <a:ext cx="774700" cy="57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(8)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35000" y="684021"/>
            <a:ext cx="4230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force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test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charge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Q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with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velocity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7596" y="598678"/>
            <a:ext cx="16306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Microsoft Sans Serif"/>
                <a:cs typeface="Microsoft Sans Serif"/>
              </a:rPr>
              <a:t>due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to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</a:t>
            </a:r>
            <a:r>
              <a:rPr sz="2350" spc="-5" dirty="0">
                <a:latin typeface="Times New Roman"/>
                <a:cs typeface="Times New Roman"/>
              </a:rPr>
              <a:t>V</a:t>
            </a:r>
            <a:r>
              <a:rPr sz="1600" spc="-5" dirty="0">
                <a:latin typeface="Microsoft Sans Serif"/>
                <a:cs typeface="Microsoft Sans Serif"/>
              </a:rPr>
              <a:t>moving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8254" y="914146"/>
            <a:ext cx="3096260" cy="572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50"/>
              </a:lnSpc>
              <a:spcBef>
                <a:spcPts val="105"/>
              </a:spcBef>
              <a:tabLst>
                <a:tab pos="2437765" algn="l"/>
              </a:tabLst>
            </a:pPr>
            <a:r>
              <a:rPr sz="1650" spc="-5" dirty="0">
                <a:latin typeface="Microsoft Sans Serif"/>
                <a:cs typeface="Microsoft Sans Serif"/>
              </a:rPr>
              <a:t>charge</a:t>
            </a:r>
            <a:r>
              <a:rPr sz="1650" spc="25" dirty="0">
                <a:latin typeface="Microsoft Sans Serif"/>
                <a:cs typeface="Microsoft Sans Serif"/>
              </a:rPr>
              <a:t> </a:t>
            </a:r>
            <a:r>
              <a:rPr sz="1650" dirty="0">
                <a:latin typeface="Microsoft Sans Serif"/>
                <a:cs typeface="Microsoft Sans Serif"/>
              </a:rPr>
              <a:t>q</a:t>
            </a:r>
            <a:r>
              <a:rPr sz="1650" spc="30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with</a:t>
            </a:r>
            <a:r>
              <a:rPr sz="1650" spc="30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velocity	is</a:t>
            </a:r>
            <a:endParaRPr sz="1650">
              <a:latin typeface="Microsoft Sans Serif"/>
              <a:cs typeface="Microsoft Sans Serif"/>
            </a:endParaRPr>
          </a:p>
          <a:p>
            <a:pPr marR="5080" algn="r">
              <a:lnSpc>
                <a:spcPts val="2450"/>
              </a:lnSpc>
            </a:pPr>
            <a:r>
              <a:rPr sz="2150" spc="-5" dirty="0">
                <a:latin typeface="Times New Roman"/>
                <a:cs typeface="Times New Roman"/>
              </a:rPr>
              <a:t>v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0991" y="1656867"/>
            <a:ext cx="2221865" cy="77343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200" spc="-5" dirty="0">
                <a:latin typeface="Times New Roman"/>
                <a:cs typeface="Times New Roman"/>
              </a:rPr>
              <a:t>F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Q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E</a:t>
            </a:r>
            <a:r>
              <a:rPr sz="2200" spc="-5" dirty="0">
                <a:latin typeface="Symbol"/>
                <a:cs typeface="Symbol"/>
              </a:rPr>
              <a:t>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VB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  <a:p>
            <a:pPr marL="1030605">
              <a:lnSpc>
                <a:spcPct val="100000"/>
              </a:lnSpc>
              <a:spcBef>
                <a:spcPts val="305"/>
              </a:spcBef>
              <a:tabLst>
                <a:tab pos="1791335" algn="l"/>
              </a:tabLst>
            </a:pPr>
            <a:r>
              <a:rPr sz="3300" spc="-60" baseline="1262" dirty="0">
                <a:latin typeface="Times New Roman"/>
                <a:cs typeface="Times New Roman"/>
              </a:rPr>
              <a:t>qQR	</a:t>
            </a:r>
            <a:r>
              <a:rPr sz="2150" spc="-10" dirty="0">
                <a:latin typeface="Symbol"/>
                <a:cs typeface="Symbol"/>
              </a:rPr>
              <a:t></a:t>
            </a:r>
            <a:r>
              <a:rPr sz="2150" spc="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35351" y="2187067"/>
            <a:ext cx="2258695" cy="498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2920">
              <a:lnSpc>
                <a:spcPts val="147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2250"/>
              </a:lnSpc>
              <a:tabLst>
                <a:tab pos="466725" algn="l"/>
              </a:tabLst>
            </a:pPr>
            <a:r>
              <a:rPr sz="2050" spc="-45" dirty="0">
                <a:latin typeface="Symbol"/>
                <a:cs typeface="Symbol"/>
              </a:rPr>
              <a:t></a:t>
            </a:r>
            <a:r>
              <a:rPr sz="2050" spc="-15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Times New Roman"/>
                <a:cs typeface="Times New Roman"/>
              </a:rPr>
              <a:t>v	</a:t>
            </a:r>
            <a:r>
              <a:rPr sz="2050" spc="-40" dirty="0">
                <a:latin typeface="Microsoft Sans Serif"/>
                <a:cs typeface="Microsoft Sans Serif"/>
              </a:rPr>
              <a:t>)</a:t>
            </a:r>
            <a:r>
              <a:rPr sz="2050" spc="-40" dirty="0">
                <a:latin typeface="Times New Roman"/>
                <a:cs typeface="Times New Roman"/>
              </a:rPr>
              <a:t>u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Symbol"/>
                <a:cs typeface="Symbol"/>
              </a:rPr>
              <a:t>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-60" dirty="0">
                <a:latin typeface="Times New Roman"/>
                <a:cs typeface="Times New Roman"/>
              </a:rPr>
              <a:t>R</a:t>
            </a:r>
            <a:r>
              <a:rPr sz="2050" spc="-15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Symbol"/>
                <a:cs typeface="Symbol"/>
              </a:rPr>
              <a:t></a:t>
            </a:r>
            <a:r>
              <a:rPr sz="2050" spc="5" dirty="0">
                <a:latin typeface="Times New Roman"/>
                <a:cs typeface="Times New Roman"/>
              </a:rPr>
              <a:t> </a:t>
            </a:r>
            <a:r>
              <a:rPr sz="2050" spc="-40" dirty="0">
                <a:latin typeface="Microsoft Sans Serif"/>
                <a:cs typeface="Microsoft Sans Serif"/>
              </a:rPr>
              <a:t>(</a:t>
            </a:r>
            <a:r>
              <a:rPr sz="2050" spc="-40" dirty="0">
                <a:latin typeface="Times New Roman"/>
                <a:cs typeface="Times New Roman"/>
              </a:rPr>
              <a:t>u</a:t>
            </a:r>
            <a:r>
              <a:rPr sz="2050" spc="-25" dirty="0">
                <a:latin typeface="Times New Roman"/>
                <a:cs typeface="Times New Roman"/>
              </a:rPr>
              <a:t> </a:t>
            </a:r>
            <a:r>
              <a:rPr sz="2050" spc="-45" dirty="0">
                <a:latin typeface="Symbol"/>
                <a:cs typeface="Symbol"/>
              </a:rPr>
              <a:t>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-30" dirty="0">
                <a:latin typeface="Times New Roman"/>
                <a:cs typeface="Times New Roman"/>
              </a:rPr>
              <a:t>a</a:t>
            </a:r>
            <a:r>
              <a:rPr sz="2050" spc="-30" dirty="0">
                <a:latin typeface="Microsoft Sans Serif"/>
                <a:cs typeface="Microsoft Sans Serif"/>
              </a:rPr>
              <a:t>)</a:t>
            </a:r>
            <a:r>
              <a:rPr sz="2050" spc="-60" dirty="0">
                <a:latin typeface="Microsoft Sans Serif"/>
                <a:cs typeface="Microsoft Sans Serif"/>
              </a:rPr>
              <a:t> </a:t>
            </a:r>
            <a:r>
              <a:rPr sz="2050" spc="-45" dirty="0">
                <a:latin typeface="Symbol"/>
                <a:cs typeface="Symbol"/>
              </a:rPr>
              <a:t>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44972" y="2066670"/>
            <a:ext cx="1600200" cy="619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ts val="2425"/>
              </a:lnSpc>
              <a:spcBef>
                <a:spcPts val="95"/>
              </a:spcBef>
              <a:tabLst>
                <a:tab pos="448945" algn="l"/>
                <a:tab pos="1245235" algn="l"/>
              </a:tabLst>
            </a:pPr>
            <a:r>
              <a:rPr sz="2200" spc="-5" dirty="0">
                <a:latin typeface="Times New Roman"/>
                <a:cs typeface="Times New Roman"/>
              </a:rPr>
              <a:t>V	</a:t>
            </a:r>
            <a:r>
              <a:rPr sz="2200" spc="-5" dirty="0">
                <a:latin typeface="Microsoft Sans Serif"/>
                <a:cs typeface="Microsoft Sans Serif"/>
              </a:rPr>
              <a:t>ˆ	</a:t>
            </a:r>
            <a:r>
              <a:rPr sz="2100" baseline="-5952" dirty="0">
                <a:latin typeface="Times New Roman"/>
                <a:cs typeface="Times New Roman"/>
              </a:rPr>
              <a:t>2</a:t>
            </a:r>
            <a:endParaRPr sz="2100" baseline="-5952">
              <a:latin typeface="Times New Roman"/>
              <a:cs typeface="Times New Roman"/>
            </a:endParaRPr>
          </a:p>
          <a:p>
            <a:pPr marL="280035">
              <a:lnSpc>
                <a:spcPts val="2245"/>
              </a:lnSpc>
              <a:tabLst>
                <a:tab pos="1242060" algn="l"/>
              </a:tabLst>
            </a:pPr>
            <a:r>
              <a:rPr sz="1450" dirty="0">
                <a:latin typeface="Symbol"/>
                <a:cs typeface="Symbol"/>
              </a:rPr>
              <a:t></a:t>
            </a:r>
            <a:r>
              <a:rPr sz="1450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Symbol"/>
                <a:cs typeface="Symbol"/>
              </a:rPr>
              <a:t></a:t>
            </a:r>
            <a:r>
              <a:rPr sz="1450" dirty="0">
                <a:latin typeface="Times New Roman"/>
                <a:cs typeface="Times New Roman"/>
              </a:rPr>
              <a:t>R  </a:t>
            </a:r>
            <a:r>
              <a:rPr sz="1450" dirty="0">
                <a:latin typeface="Symbol"/>
                <a:cs typeface="Symbol"/>
              </a:rPr>
              <a:t></a:t>
            </a:r>
            <a:r>
              <a:rPr sz="1450" spc="15" dirty="0">
                <a:latin typeface="Times New Roman"/>
                <a:cs typeface="Times New Roman"/>
              </a:rPr>
              <a:t> </a:t>
            </a:r>
            <a:r>
              <a:rPr sz="2050" spc="-15" dirty="0">
                <a:latin typeface="Symbol"/>
                <a:cs typeface="Symbol"/>
              </a:rPr>
              <a:t></a:t>
            </a:r>
            <a:r>
              <a:rPr sz="1450" spc="-5" dirty="0">
                <a:latin typeface="Microsoft Sans Serif"/>
                <a:cs typeface="Microsoft Sans Serif"/>
              </a:rPr>
              <a:t>(</a:t>
            </a:r>
            <a:r>
              <a:rPr sz="1450" dirty="0">
                <a:latin typeface="Times New Roman"/>
                <a:cs typeface="Times New Roman"/>
              </a:rPr>
              <a:t>c	</a:t>
            </a:r>
            <a:r>
              <a:rPr sz="2050" dirty="0">
                <a:latin typeface="Symbol"/>
                <a:cs typeface="Symbol"/>
              </a:rPr>
              <a:t></a:t>
            </a:r>
            <a:r>
              <a:rPr sz="2050" spc="-15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v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50785" y="2187067"/>
            <a:ext cx="1130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2540" y="2068194"/>
            <a:ext cx="1457960" cy="994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23950" algn="ctr">
              <a:lnSpc>
                <a:spcPts val="2545"/>
              </a:lnSpc>
              <a:spcBef>
                <a:spcPts val="95"/>
              </a:spcBef>
            </a:pPr>
            <a:r>
              <a:rPr sz="2200" spc="-25" dirty="0">
                <a:latin typeface="Symbol"/>
                <a:cs typeface="Symbol"/>
              </a:rPr>
              <a:t>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ts val="2060"/>
              </a:lnSpc>
            </a:pPr>
            <a:r>
              <a:rPr sz="1400" dirty="0">
                <a:latin typeface="Microsoft Sans Serif"/>
                <a:cs typeface="Microsoft Sans Serif"/>
              </a:rPr>
              <a:t>)</a:t>
            </a:r>
            <a:r>
              <a:rPr sz="1400" dirty="0">
                <a:latin typeface="Times New Roman"/>
                <a:cs typeface="Times New Roman"/>
              </a:rPr>
              <a:t>u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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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(</a:t>
            </a:r>
            <a:r>
              <a:rPr sz="1400" spc="-10" dirty="0">
                <a:latin typeface="Times New Roman"/>
                <a:cs typeface="Times New Roman"/>
              </a:rPr>
              <a:t>u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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a</a:t>
            </a:r>
            <a:r>
              <a:rPr sz="1400" spc="-5" dirty="0">
                <a:latin typeface="Microsoft Sans Serif"/>
                <a:cs typeface="Microsoft Sans Serif"/>
              </a:rPr>
              <a:t>)</a:t>
            </a:r>
            <a:r>
              <a:rPr sz="1800" spc="-5" dirty="0">
                <a:latin typeface="Symbol"/>
                <a:cs typeface="Symbol"/>
              </a:rPr>
              <a:t>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Symbol"/>
                <a:cs typeface="Symbol"/>
              </a:rPr>
              <a:t></a:t>
            </a:r>
            <a:endParaRPr sz="1400">
              <a:latin typeface="Symbol"/>
              <a:cs typeface="Symbol"/>
            </a:endParaRPr>
          </a:p>
          <a:p>
            <a:pPr marL="1125220" algn="ctr">
              <a:lnSpc>
                <a:spcPts val="235"/>
              </a:lnSpc>
            </a:pPr>
            <a:r>
              <a:rPr sz="200" dirty="0">
                <a:latin typeface="Symbol"/>
                <a:cs typeface="Symbol"/>
              </a:rPr>
              <a:t></a:t>
            </a:r>
            <a:endParaRPr sz="200">
              <a:latin typeface="Symbol"/>
              <a:cs typeface="Symbol"/>
            </a:endParaRPr>
          </a:p>
          <a:p>
            <a:pPr marL="1123950" algn="ctr">
              <a:lnSpc>
                <a:spcPct val="100000"/>
              </a:lnSpc>
              <a:spcBef>
                <a:spcPts val="150"/>
              </a:spcBef>
            </a:pPr>
            <a:r>
              <a:rPr sz="2200" spc="-25" dirty="0">
                <a:latin typeface="Symbol"/>
                <a:cs typeface="Symbol"/>
              </a:rPr>
              <a:t>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5583" y="2347086"/>
            <a:ext cx="16319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-45" dirty="0">
                <a:latin typeface="Symbol"/>
                <a:cs typeface="Symbol"/>
              </a:rPr>
              <a:t>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23261" y="2447670"/>
            <a:ext cx="31496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3</a:t>
            </a:r>
            <a:r>
              <a:rPr sz="1250" spc="-4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</a:t>
            </a:r>
            <a:r>
              <a:rPr sz="1250" spc="-4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Microsoft Sans Serif"/>
                <a:cs typeface="Microsoft Sans Serif"/>
              </a:rPr>
              <a:t>(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3202" y="2295270"/>
            <a:ext cx="107314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latin typeface="Times New Roman"/>
                <a:cs typeface="Times New Roman"/>
              </a:rPr>
              <a:t>c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6520" y="2516758"/>
            <a:ext cx="520065" cy="12700"/>
          </a:xfrm>
          <a:custGeom>
            <a:avLst/>
            <a:gdLst/>
            <a:ahLst/>
            <a:cxnLst/>
            <a:rect l="l" t="t" r="r" b="b"/>
            <a:pathLst>
              <a:path w="520065" h="12700">
                <a:moveTo>
                  <a:pt x="519684" y="0"/>
                </a:moveTo>
                <a:lnTo>
                  <a:pt x="0" y="0"/>
                </a:lnTo>
                <a:lnTo>
                  <a:pt x="0" y="12192"/>
                </a:lnTo>
                <a:lnTo>
                  <a:pt x="519684" y="12192"/>
                </a:lnTo>
                <a:lnTo>
                  <a:pt x="5196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72404" y="2516758"/>
            <a:ext cx="203200" cy="12700"/>
          </a:xfrm>
          <a:custGeom>
            <a:avLst/>
            <a:gdLst/>
            <a:ahLst/>
            <a:cxnLst/>
            <a:rect l="l" t="t" r="r" b="b"/>
            <a:pathLst>
              <a:path w="203200" h="12700">
                <a:moveTo>
                  <a:pt x="202691" y="0"/>
                </a:moveTo>
                <a:lnTo>
                  <a:pt x="0" y="0"/>
                </a:lnTo>
                <a:lnTo>
                  <a:pt x="0" y="12192"/>
                </a:lnTo>
                <a:lnTo>
                  <a:pt x="202691" y="12192"/>
                </a:lnTo>
                <a:lnTo>
                  <a:pt x="2026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64488" y="2649536"/>
            <a:ext cx="1731010" cy="41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224790" algn="r">
              <a:lnSpc>
                <a:spcPct val="100000"/>
              </a:lnSpc>
              <a:spcBef>
                <a:spcPts val="120"/>
              </a:spcBef>
            </a:pPr>
            <a:r>
              <a:rPr sz="200" dirty="0">
                <a:latin typeface="Symbol"/>
                <a:cs typeface="Symbol"/>
              </a:rPr>
              <a:t></a:t>
            </a:r>
            <a:endParaRPr sz="2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473835" algn="l"/>
              </a:tabLst>
            </a:pPr>
            <a:r>
              <a:rPr sz="2200" dirty="0">
                <a:latin typeface="Times New Roman"/>
                <a:cs typeface="Times New Roman"/>
              </a:rPr>
              <a:t>4</a:t>
            </a:r>
            <a:r>
              <a:rPr sz="2200" spc="-15" dirty="0">
                <a:latin typeface="Symbol"/>
                <a:cs typeface="Symbol"/>
              </a:rPr>
              <a:t></a:t>
            </a:r>
            <a:r>
              <a:rPr sz="2200" spc="-10" dirty="0">
                <a:latin typeface="Symbol"/>
                <a:cs typeface="Symbol"/>
              </a:rPr>
              <a:t>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spc="1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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u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15" dirty="0">
                <a:latin typeface="Symbol"/>
                <a:cs typeface="Symbol"/>
              </a:rPr>
              <a:t>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08472" y="2706750"/>
            <a:ext cx="1492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01902" y="3211195"/>
            <a:ext cx="53009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2070"/>
              </a:lnSpc>
              <a:spcBef>
                <a:spcPts val="100"/>
              </a:spcBef>
            </a:pPr>
            <a:r>
              <a:rPr sz="1800" spc="-15" dirty="0">
                <a:latin typeface="Microsoft Sans Serif"/>
                <a:cs typeface="Microsoft Sans Serif"/>
              </a:rPr>
              <a:t>Where</a:t>
            </a:r>
            <a:endParaRPr sz="1800">
              <a:latin typeface="Microsoft Sans Serif"/>
              <a:cs typeface="Microsoft Sans Serif"/>
            </a:endParaRPr>
          </a:p>
          <a:p>
            <a:pPr marL="1121410">
              <a:lnSpc>
                <a:spcPts val="2730"/>
              </a:lnSpc>
              <a:tabLst>
                <a:tab pos="4686935" algn="l"/>
              </a:tabLst>
            </a:pP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u</a:t>
            </a:r>
            <a:r>
              <a:rPr sz="2200" dirty="0">
                <a:latin typeface="Microsoft Sans Serif"/>
                <a:cs typeface="Microsoft Sans Serif"/>
              </a:rPr>
              <a:t>,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Microsoft Sans Serif"/>
                <a:cs typeface="Microsoft Sans Serif"/>
              </a:rPr>
              <a:t>,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and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</a:t>
            </a:r>
            <a:r>
              <a:rPr sz="2200" spc="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are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all</a:t>
            </a:r>
            <a:r>
              <a:rPr sz="2200" spc="440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Times New Roman"/>
                <a:cs typeface="Times New Roman"/>
              </a:rPr>
              <a:t>evaluated	at</a:t>
            </a:r>
            <a:r>
              <a:rPr sz="2200" spc="365" dirty="0">
                <a:latin typeface="Times New Roman"/>
                <a:cs typeface="Times New Roman"/>
              </a:rPr>
              <a:t> </a:t>
            </a:r>
            <a:r>
              <a:rPr sz="3300" spc="-7" baseline="7575" dirty="0">
                <a:latin typeface="Times New Roman"/>
                <a:cs typeface="Times New Roman"/>
              </a:rPr>
              <a:t>t</a:t>
            </a:r>
            <a:r>
              <a:rPr sz="3300" spc="-44" baseline="7575" dirty="0">
                <a:latin typeface="Times New Roman"/>
                <a:cs typeface="Times New Roman"/>
              </a:rPr>
              <a:t> </a:t>
            </a:r>
            <a:r>
              <a:rPr sz="3525" baseline="-4728" dirty="0">
                <a:latin typeface="Times New Roman"/>
                <a:cs typeface="Times New Roman"/>
              </a:rPr>
              <a:t>r</a:t>
            </a:r>
            <a:endParaRPr sz="3525" baseline="-4728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1609" y="942340"/>
            <a:ext cx="873760" cy="1368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77770" y="2362835"/>
            <a:ext cx="6599555" cy="184022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8609" y="4991735"/>
            <a:ext cx="1685925" cy="30924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188335" y="5894070"/>
            <a:ext cx="2477135" cy="0"/>
          </a:xfrm>
          <a:custGeom>
            <a:avLst/>
            <a:gdLst/>
            <a:ahLst/>
            <a:cxnLst/>
            <a:rect l="l" t="t" r="r" b="b"/>
            <a:pathLst>
              <a:path w="2477135">
                <a:moveTo>
                  <a:pt x="0" y="0"/>
                </a:moveTo>
                <a:lnTo>
                  <a:pt x="2477135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2308" y="17780"/>
            <a:ext cx="17646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(9)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32308" y="929386"/>
            <a:ext cx="1421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Example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10.4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09542" y="935482"/>
            <a:ext cx="14922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Microsoft Sans Serif"/>
                <a:cs typeface="Microsoft Sans Serif"/>
              </a:rPr>
              <a:t>q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58178" y="93116"/>
            <a:ext cx="922655" cy="96202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15"/>
              </a:spcBef>
            </a:pPr>
            <a:r>
              <a:rPr sz="2200" spc="-15" dirty="0">
                <a:latin typeface="Microsoft Sans Serif"/>
                <a:cs typeface="Microsoft Sans Serif"/>
              </a:rPr>
              <a:t>(</a:t>
            </a:r>
            <a:r>
              <a:rPr sz="2200" spc="-10" dirty="0">
                <a:latin typeface="Microsoft Sans Serif"/>
                <a:cs typeface="Microsoft Sans Serif"/>
              </a:rPr>
              <a:t> ,</a:t>
            </a:r>
            <a:r>
              <a:rPr sz="2200" spc="-5" dirty="0">
                <a:latin typeface="Microsoft Sans Serif"/>
                <a:cs typeface="Microsoft Sans Serif"/>
              </a:rPr>
              <a:t> </a:t>
            </a:r>
            <a:r>
              <a:rPr sz="2200" spc="-15" dirty="0">
                <a:latin typeface="Microsoft Sans Serif"/>
                <a:cs typeface="Microsoft Sans Serif"/>
              </a:rPr>
              <a:t>)</a:t>
            </a:r>
            <a:r>
              <a:rPr sz="2200" spc="5" dirty="0">
                <a:latin typeface="Microsoft Sans Serif"/>
                <a:cs typeface="Microsoft Sans Serif"/>
              </a:rPr>
              <a:t> </a:t>
            </a:r>
            <a:r>
              <a:rPr sz="2200" spc="-25" dirty="0">
                <a:latin typeface="Symbol"/>
                <a:cs typeface="Symbol"/>
              </a:rPr>
              <a:t></a:t>
            </a:r>
            <a:r>
              <a:rPr sz="2200" spc="3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Microsoft Sans Serif"/>
                <a:cs typeface="Microsoft Sans Serif"/>
              </a:rPr>
              <a:t>?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200" spc="-5" dirty="0">
                <a:latin typeface="Times New Roman"/>
                <a:cs typeface="Times New Roman"/>
              </a:rPr>
              <a:t>E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350" spc="-5" dirty="0">
                <a:latin typeface="Microsoft Sans Serif"/>
                <a:cs typeface="Microsoft Sans Serif"/>
              </a:rPr>
              <a:t>(</a:t>
            </a:r>
            <a:r>
              <a:rPr sz="350" spc="-15" dirty="0">
                <a:latin typeface="Microsoft Sans Serif"/>
                <a:cs typeface="Microsoft Sans Serif"/>
              </a:rPr>
              <a:t> </a:t>
            </a:r>
            <a:r>
              <a:rPr sz="350" spc="-5" dirty="0">
                <a:latin typeface="Microsoft Sans Serif"/>
                <a:cs typeface="Microsoft Sans Serif"/>
              </a:rPr>
              <a:t>,</a:t>
            </a:r>
            <a:r>
              <a:rPr sz="350" spc="-15" dirty="0">
                <a:latin typeface="Microsoft Sans Serif"/>
                <a:cs typeface="Microsoft Sans Serif"/>
              </a:rPr>
              <a:t> </a:t>
            </a:r>
            <a:r>
              <a:rPr sz="350" spc="-5" dirty="0">
                <a:latin typeface="Microsoft Sans Serif"/>
                <a:cs typeface="Microsoft Sans Serif"/>
              </a:rPr>
              <a:t>)</a:t>
            </a:r>
            <a:r>
              <a:rPr sz="350" spc="-10" dirty="0">
                <a:latin typeface="Microsoft Sans Serif"/>
                <a:cs typeface="Microsoft Sans Serif"/>
              </a:rPr>
              <a:t> </a:t>
            </a:r>
            <a:r>
              <a:rPr sz="350" spc="-5" dirty="0">
                <a:latin typeface="Symbol"/>
                <a:cs typeface="Symbol"/>
              </a:rPr>
              <a:t></a:t>
            </a:r>
            <a:r>
              <a:rPr sz="350" spc="-10" dirty="0">
                <a:latin typeface="Times New Roman"/>
                <a:cs typeface="Times New Roman"/>
              </a:rPr>
              <a:t> </a:t>
            </a:r>
            <a:r>
              <a:rPr sz="350" spc="-5" dirty="0">
                <a:latin typeface="Microsoft Sans Serif"/>
                <a:cs typeface="Microsoft Sans Serif"/>
              </a:rPr>
              <a:t>?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05196" y="699262"/>
            <a:ext cx="102616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Times New Roman"/>
                <a:cs typeface="Times New Roman"/>
              </a:rPr>
              <a:t>v</a:t>
            </a:r>
            <a:r>
              <a:rPr sz="2150" spc="-4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-45" dirty="0">
                <a:latin typeface="Times New Roman"/>
                <a:cs typeface="Times New Roman"/>
              </a:rPr>
              <a:t> </a:t>
            </a:r>
            <a:r>
              <a:rPr sz="2150" dirty="0">
                <a:latin typeface="Times New Roman"/>
                <a:cs typeface="Times New Roman"/>
              </a:rPr>
              <a:t>const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58178" y="1104646"/>
            <a:ext cx="52133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Times New Roman"/>
                <a:cs typeface="Times New Roman"/>
              </a:rPr>
              <a:t>B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2308" y="1468882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S</a:t>
            </a:r>
            <a:r>
              <a:rPr sz="1800" spc="-15" dirty="0">
                <a:latin typeface="Microsoft Sans Serif"/>
                <a:cs typeface="Microsoft Sans Serif"/>
              </a:rPr>
              <a:t>o</a:t>
            </a:r>
            <a:r>
              <a:rPr sz="1800" spc="-5" dirty="0">
                <a:latin typeface="Microsoft Sans Serif"/>
                <a:cs typeface="Microsoft Sans Serif"/>
              </a:rPr>
              <a:t>l</a:t>
            </a:r>
            <a:r>
              <a:rPr sz="1800" spc="-20" dirty="0">
                <a:latin typeface="Microsoft Sans Serif"/>
                <a:cs typeface="Microsoft Sans Serif"/>
              </a:rPr>
              <a:t>u</a:t>
            </a:r>
            <a:r>
              <a:rPr sz="1800" spc="-10" dirty="0">
                <a:latin typeface="Microsoft Sans Serif"/>
                <a:cs typeface="Microsoft Sans Serif"/>
              </a:rPr>
              <a:t>t</a:t>
            </a:r>
            <a:r>
              <a:rPr sz="1800" spc="5" dirty="0">
                <a:latin typeface="Microsoft Sans Serif"/>
                <a:cs typeface="Microsoft Sans Serif"/>
              </a:rPr>
              <a:t>i</a:t>
            </a:r>
            <a:r>
              <a:rPr sz="1800" spc="-5" dirty="0">
                <a:latin typeface="Microsoft Sans Serif"/>
                <a:cs typeface="Microsoft Sans Serif"/>
              </a:rPr>
              <a:t>o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dirty="0">
                <a:latin typeface="Microsoft Sans Serif"/>
                <a:cs typeface="Microsoft Sans Serif"/>
              </a:rPr>
              <a:t>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5804" y="1993138"/>
            <a:ext cx="194500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29665" algn="l"/>
              </a:tabLst>
            </a:pPr>
            <a:r>
              <a:rPr sz="2200" spc="-5" dirty="0">
                <a:latin typeface="Times New Roman"/>
                <a:cs typeface="Times New Roman"/>
              </a:rPr>
              <a:t>a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0	</a:t>
            </a:r>
            <a:r>
              <a:rPr sz="2250" dirty="0">
                <a:latin typeface="Times New Roman"/>
                <a:cs typeface="Times New Roman"/>
              </a:rPr>
              <a:t>w</a:t>
            </a:r>
            <a:r>
              <a:rPr sz="2250" spc="-2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Symbol"/>
                <a:cs typeface="Symbol"/>
              </a:rPr>
              <a:t></a:t>
            </a:r>
            <a:r>
              <a:rPr sz="2250" spc="-3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v</a:t>
            </a:r>
            <a:r>
              <a:rPr sz="2250" spc="-2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t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31234" y="2000757"/>
            <a:ext cx="23317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4865" algn="l"/>
                <a:tab pos="1231900" algn="l"/>
                <a:tab pos="1651000" algn="l"/>
              </a:tabLst>
            </a:pPr>
            <a:r>
              <a:rPr sz="2200" spc="-5" dirty="0">
                <a:latin typeface="Times New Roman"/>
                <a:cs typeface="Times New Roman"/>
              </a:rPr>
              <a:t>t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5" dirty="0">
                <a:latin typeface="Times New Roman"/>
                <a:cs typeface="Times New Roman"/>
              </a:rPr>
              <a:t> 0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w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10" dirty="0">
                <a:latin typeface="Times New Roman"/>
                <a:cs typeface="Times New Roman"/>
              </a:rPr>
              <a:t>a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origin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83054" y="2168779"/>
            <a:ext cx="1504950" cy="541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0">
              <a:lnSpc>
                <a:spcPts val="2090"/>
              </a:lnSpc>
              <a:spcBef>
                <a:spcPts val="95"/>
              </a:spcBef>
              <a:tabLst>
                <a:tab pos="1015365" algn="l"/>
              </a:tabLst>
            </a:pPr>
            <a:r>
              <a:rPr sz="2150" spc="-5" dirty="0">
                <a:latin typeface="Times New Roman"/>
                <a:cs typeface="Times New Roman"/>
              </a:rPr>
              <a:t>2	2</a:t>
            </a: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ts val="1970"/>
              </a:lnSpc>
              <a:tabLst>
                <a:tab pos="274320" algn="l"/>
                <a:tab pos="678815" algn="l"/>
                <a:tab pos="1217930" algn="l"/>
              </a:tabLst>
            </a:pPr>
            <a:r>
              <a:rPr sz="2050" dirty="0">
                <a:latin typeface="Times New Roman"/>
                <a:cs typeface="Times New Roman"/>
              </a:rPr>
              <a:t>q	</a:t>
            </a:r>
            <a:r>
              <a:rPr sz="2050" dirty="0">
                <a:latin typeface="Microsoft Sans Serif"/>
                <a:cs typeface="Microsoft Sans Serif"/>
              </a:rPr>
              <a:t>(</a:t>
            </a:r>
            <a:r>
              <a:rPr sz="2050" dirty="0">
                <a:latin typeface="Times New Roman"/>
                <a:cs typeface="Times New Roman"/>
              </a:rPr>
              <a:t>c	</a:t>
            </a:r>
            <a:r>
              <a:rPr sz="2050" dirty="0">
                <a:latin typeface="Symbol"/>
                <a:cs typeface="Symbol"/>
              </a:rPr>
              <a:t>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v	</a:t>
            </a:r>
            <a:r>
              <a:rPr sz="2050" dirty="0">
                <a:latin typeface="Microsoft Sans Serif"/>
                <a:cs typeface="Microsoft Sans Serif"/>
              </a:rPr>
              <a:t>)</a:t>
            </a:r>
            <a:r>
              <a:rPr sz="2050" dirty="0">
                <a:latin typeface="Times New Roman"/>
                <a:cs typeface="Times New Roman"/>
              </a:rPr>
              <a:t>R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6520" y="2624455"/>
            <a:ext cx="28555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132330" algn="l"/>
                <a:tab pos="2677795" algn="l"/>
              </a:tabLst>
            </a:pPr>
            <a:r>
              <a:rPr sz="2150" spc="-5" dirty="0">
                <a:latin typeface="Times New Roman"/>
                <a:cs typeface="Times New Roman"/>
              </a:rPr>
              <a:t>E</a:t>
            </a:r>
            <a:r>
              <a:rPr sz="2150" spc="-5" dirty="0">
                <a:latin typeface="Microsoft Sans Serif"/>
                <a:cs typeface="Microsoft Sans Serif"/>
              </a:rPr>
              <a:t>(</a:t>
            </a:r>
            <a:r>
              <a:rPr sz="2150" spc="-5" dirty="0">
                <a:latin typeface="Times New Roman"/>
                <a:cs typeface="Times New Roman"/>
              </a:rPr>
              <a:t>r</a:t>
            </a:r>
            <a:r>
              <a:rPr sz="2150" spc="-5" dirty="0">
                <a:latin typeface="Microsoft Sans Serif"/>
                <a:cs typeface="Microsoft Sans Serif"/>
              </a:rPr>
              <a:t>,</a:t>
            </a:r>
            <a:r>
              <a:rPr sz="2150" spc="-25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Times New Roman"/>
                <a:cs typeface="Times New Roman"/>
              </a:rPr>
              <a:t>t</a:t>
            </a:r>
            <a:r>
              <a:rPr sz="2150" spc="-5" dirty="0">
                <a:latin typeface="Microsoft Sans Serif"/>
                <a:cs typeface="Microsoft Sans Serif"/>
              </a:rPr>
              <a:t>)</a:t>
            </a:r>
            <a:r>
              <a:rPr sz="2150" spc="-25" dirty="0">
                <a:latin typeface="Microsoft Sans Serif"/>
                <a:cs typeface="Microsoft Sans Serif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-5" dirty="0">
                <a:latin typeface="Times New Roman"/>
                <a:cs typeface="Times New Roman"/>
              </a:rPr>
              <a:t>	</a:t>
            </a:r>
            <a:r>
              <a:rPr sz="2100" baseline="-5952" dirty="0">
                <a:latin typeface="Times New Roman"/>
                <a:cs typeface="Times New Roman"/>
              </a:rPr>
              <a:t>3	</a:t>
            </a:r>
            <a:r>
              <a:rPr sz="3300" spc="-7" baseline="-1262" dirty="0">
                <a:latin typeface="Times New Roman"/>
                <a:cs typeface="Times New Roman"/>
              </a:rPr>
              <a:t>u</a:t>
            </a:r>
            <a:endParaRPr sz="3300" baseline="-1262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05254" y="2842907"/>
            <a:ext cx="521334" cy="12700"/>
          </a:xfrm>
          <a:custGeom>
            <a:avLst/>
            <a:gdLst/>
            <a:ahLst/>
            <a:cxnLst/>
            <a:rect l="l" t="t" r="r" b="b"/>
            <a:pathLst>
              <a:path w="521335" h="12700">
                <a:moveTo>
                  <a:pt x="292595" y="0"/>
                </a:moveTo>
                <a:lnTo>
                  <a:pt x="280416" y="0"/>
                </a:lnTo>
                <a:lnTo>
                  <a:pt x="0" y="0"/>
                </a:lnTo>
                <a:lnTo>
                  <a:pt x="0" y="12179"/>
                </a:lnTo>
                <a:lnTo>
                  <a:pt x="280416" y="12179"/>
                </a:lnTo>
                <a:lnTo>
                  <a:pt x="292595" y="12179"/>
                </a:lnTo>
                <a:lnTo>
                  <a:pt x="292595" y="0"/>
                </a:lnTo>
                <a:close/>
              </a:path>
              <a:path w="521335" h="12700">
                <a:moveTo>
                  <a:pt x="521208" y="0"/>
                </a:moveTo>
                <a:lnTo>
                  <a:pt x="292608" y="0"/>
                </a:lnTo>
                <a:lnTo>
                  <a:pt x="292608" y="12179"/>
                </a:lnTo>
                <a:lnTo>
                  <a:pt x="521208" y="12179"/>
                </a:lnTo>
                <a:lnTo>
                  <a:pt x="5212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66520" y="2843962"/>
            <a:ext cx="5367655" cy="1114425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950594">
              <a:lnSpc>
                <a:spcPct val="100000"/>
              </a:lnSpc>
              <a:spcBef>
                <a:spcPts val="1565"/>
              </a:spcBef>
              <a:tabLst>
                <a:tab pos="1649095" algn="l"/>
              </a:tabLst>
            </a:pPr>
            <a:r>
              <a:rPr sz="3300" spc="-7" baseline="8838" dirty="0">
                <a:latin typeface="Times New Roman"/>
                <a:cs typeface="Times New Roman"/>
              </a:rPr>
              <a:t>4</a:t>
            </a:r>
            <a:r>
              <a:rPr sz="3300" spc="-7" baseline="8838" dirty="0">
                <a:latin typeface="Symbol"/>
                <a:cs typeface="Symbol"/>
              </a:rPr>
              <a:t></a:t>
            </a:r>
            <a:r>
              <a:rPr sz="3525" spc="-7" baseline="-3546" dirty="0">
                <a:latin typeface="Times New Roman"/>
                <a:cs typeface="Times New Roman"/>
              </a:rPr>
              <a:t>0	</a:t>
            </a:r>
            <a:r>
              <a:rPr sz="1950" dirty="0">
                <a:latin typeface="Microsoft Sans Serif"/>
                <a:cs typeface="Microsoft Sans Serif"/>
              </a:rPr>
              <a:t>(</a:t>
            </a:r>
            <a:r>
              <a:rPr sz="1950" dirty="0">
                <a:latin typeface="Times New Roman"/>
                <a:cs typeface="Times New Roman"/>
              </a:rPr>
              <a:t>R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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  <a:p>
            <a:pPr marL="38100">
              <a:lnSpc>
                <a:spcPct val="100000"/>
              </a:lnSpc>
              <a:spcBef>
                <a:spcPts val="1465"/>
              </a:spcBef>
            </a:pPr>
            <a:r>
              <a:rPr sz="2200" spc="-114" dirty="0">
                <a:latin typeface="Times New Roman"/>
                <a:cs typeface="Times New Roman"/>
              </a:rPr>
              <a:t>R</a:t>
            </a:r>
            <a:r>
              <a:rPr sz="2200" spc="-95" dirty="0">
                <a:latin typeface="Times New Roman"/>
                <a:cs typeface="Times New Roman"/>
              </a:rPr>
              <a:t>u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75" dirty="0">
                <a:latin typeface="Times New Roman"/>
                <a:cs typeface="Times New Roman"/>
              </a:rPr>
              <a:t>c</a:t>
            </a:r>
            <a:r>
              <a:rPr sz="2200" spc="-12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10" dirty="0">
                <a:latin typeface="Times New Roman"/>
                <a:cs typeface="Times New Roman"/>
              </a:rPr>
              <a:t>Rv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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95" dirty="0">
                <a:latin typeface="Times New Roman"/>
                <a:cs typeface="Times New Roman"/>
              </a:rPr>
              <a:t>c</a:t>
            </a:r>
            <a:r>
              <a:rPr sz="2200" spc="-45" dirty="0">
                <a:latin typeface="Microsoft Sans Serif"/>
                <a:cs typeface="Microsoft Sans Serif"/>
              </a:rPr>
              <a:t>(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30" dirty="0">
                <a:latin typeface="Times New Roman"/>
                <a:cs typeface="Times New Roman"/>
              </a:rPr>
              <a:t>V</a:t>
            </a:r>
            <a:r>
              <a:rPr sz="2200" spc="-55" dirty="0">
                <a:latin typeface="Times New Roman"/>
                <a:cs typeface="Times New Roman"/>
              </a:rPr>
              <a:t>t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3525" spc="-89" baseline="-11820" dirty="0">
                <a:latin typeface="Times New Roman"/>
                <a:cs typeface="Times New Roman"/>
              </a:rPr>
              <a:t>r</a:t>
            </a:r>
            <a:r>
              <a:rPr sz="3525" spc="-120" baseline="-1182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Microsoft Sans Serif"/>
                <a:cs typeface="Microsoft Sans Serif"/>
              </a:rPr>
              <a:t>)</a:t>
            </a:r>
            <a:r>
              <a:rPr sz="2200" spc="-65" dirty="0">
                <a:latin typeface="Microsoft Sans Serif"/>
                <a:cs typeface="Microsoft Sans Serif"/>
              </a:rPr>
              <a:t> </a:t>
            </a:r>
            <a:r>
              <a:rPr sz="2200" spc="-90" dirty="0">
                <a:latin typeface="Symbol"/>
                <a:cs typeface="Symbol"/>
              </a:rPr>
              <a:t>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Times New Roman"/>
                <a:cs typeface="Times New Roman"/>
              </a:rPr>
              <a:t>c</a:t>
            </a:r>
            <a:r>
              <a:rPr sz="2200" spc="-45" dirty="0">
                <a:latin typeface="Microsoft Sans Serif"/>
                <a:cs typeface="Microsoft Sans Serif"/>
              </a:rPr>
              <a:t>(</a:t>
            </a:r>
            <a:r>
              <a:rPr sz="2200" spc="-55" dirty="0">
                <a:latin typeface="Times New Roman"/>
                <a:cs typeface="Times New Roman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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Times New Roman"/>
                <a:cs typeface="Times New Roman"/>
              </a:rPr>
              <a:t>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3525" spc="-89" baseline="-11820" dirty="0">
                <a:latin typeface="Times New Roman"/>
                <a:cs typeface="Times New Roman"/>
              </a:rPr>
              <a:t>r</a:t>
            </a:r>
            <a:r>
              <a:rPr sz="3525" spc="-120" baseline="-1182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Microsoft Sans Serif"/>
                <a:cs typeface="Microsoft Sans Serif"/>
              </a:rPr>
              <a:t>)</a:t>
            </a:r>
            <a:r>
              <a:rPr sz="2200" spc="-95" dirty="0">
                <a:latin typeface="Times New Roman"/>
                <a:cs typeface="Times New Roman"/>
              </a:rPr>
              <a:t>v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Times New Roman"/>
                <a:cs typeface="Times New Roman"/>
              </a:rPr>
              <a:t>c</a:t>
            </a:r>
            <a:r>
              <a:rPr sz="2200" spc="-55" dirty="0">
                <a:latin typeface="Microsoft Sans Serif"/>
                <a:cs typeface="Microsoft Sans Serif"/>
              </a:rPr>
              <a:t>(</a:t>
            </a:r>
            <a:r>
              <a:rPr sz="2200" spc="-65" dirty="0">
                <a:latin typeface="Times New Roman"/>
                <a:cs typeface="Times New Roman"/>
              </a:rPr>
              <a:t>r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90" dirty="0">
                <a:latin typeface="Symbol"/>
                <a:cs typeface="Symbol"/>
              </a:rPr>
              <a:t>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85" dirty="0">
                <a:latin typeface="Times New Roman"/>
                <a:cs typeface="Times New Roman"/>
              </a:rPr>
              <a:t>v</a:t>
            </a:r>
            <a:r>
              <a:rPr sz="2200" spc="-55" dirty="0">
                <a:latin typeface="Times New Roman"/>
                <a:cs typeface="Times New Roman"/>
              </a:rPr>
              <a:t>t</a:t>
            </a:r>
            <a:r>
              <a:rPr sz="2200" spc="-60" dirty="0">
                <a:latin typeface="Microsoft Sans Serif"/>
                <a:cs typeface="Microsoft Sans Serif"/>
              </a:rPr>
              <a:t>)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41219" y="3953636"/>
            <a:ext cx="800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15" dirty="0">
                <a:latin typeface="Microsoft Sans Serif"/>
                <a:cs typeface="Microsoft Sans Serif"/>
              </a:rPr>
              <a:t>x</a:t>
            </a:r>
            <a:r>
              <a:rPr sz="1800" dirty="0">
                <a:latin typeface="Microsoft Sans Serif"/>
                <a:cs typeface="Microsoft Sans Serif"/>
              </a:rPr>
              <a:t>.</a:t>
            </a:r>
            <a:r>
              <a:rPr sz="1800" spc="5" dirty="0">
                <a:latin typeface="Microsoft Sans Serif"/>
                <a:cs typeface="Microsoft Sans Serif"/>
              </a:rPr>
              <a:t>1</a:t>
            </a:r>
            <a:r>
              <a:rPr sz="1800" spc="-5" dirty="0">
                <a:latin typeface="Microsoft Sans Serif"/>
                <a:cs typeface="Microsoft Sans Serif"/>
              </a:rPr>
              <a:t>0.3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1920" y="4381880"/>
            <a:ext cx="18268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85" dirty="0">
                <a:latin typeface="Times New Roman"/>
                <a:cs typeface="Times New Roman"/>
              </a:rPr>
              <a:t>R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Symbol"/>
                <a:cs typeface="Symbol"/>
              </a:rPr>
              <a:t>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u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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Times New Roman"/>
                <a:cs typeface="Times New Roman"/>
              </a:rPr>
              <a:t>Rc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70" dirty="0">
                <a:latin typeface="Symbol"/>
                <a:cs typeface="Symbol"/>
              </a:rPr>
              <a:t>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Times New Roman"/>
                <a:cs typeface="Times New Roman"/>
              </a:rPr>
              <a:t>R</a:t>
            </a:r>
            <a:r>
              <a:rPr sz="2200" spc="-55" dirty="0">
                <a:latin typeface="Symbol"/>
                <a:cs typeface="Symbol"/>
              </a:rPr>
              <a:t>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Times New Roman"/>
                <a:cs typeface="Times New Roman"/>
              </a:rPr>
              <a:t>v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19627" y="4173093"/>
            <a:ext cx="2691765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40815" algn="l"/>
                <a:tab pos="2001520" algn="l"/>
              </a:tabLst>
            </a:pPr>
            <a:r>
              <a:rPr sz="3550" spc="-45" dirty="0">
                <a:latin typeface="Symbol"/>
                <a:cs typeface="Symbol"/>
              </a:rPr>
              <a:t></a:t>
            </a:r>
            <a:r>
              <a:rPr sz="2100" spc="-45" dirty="0">
                <a:latin typeface="Microsoft Sans Serif"/>
                <a:cs typeface="Microsoft Sans Serif"/>
              </a:rPr>
              <a:t>(</a:t>
            </a:r>
            <a:r>
              <a:rPr sz="2100" spc="-45" dirty="0">
                <a:latin typeface="Times New Roman"/>
                <a:cs typeface="Times New Roman"/>
              </a:rPr>
              <a:t>c</a:t>
            </a:r>
            <a:r>
              <a:rPr sz="2100" spc="30" dirty="0">
                <a:latin typeface="Times New Roman"/>
                <a:cs typeface="Times New Roman"/>
              </a:rPr>
              <a:t> </a:t>
            </a:r>
            <a:r>
              <a:rPr sz="2150" spc="-30" dirty="0">
                <a:latin typeface="Times New Roman"/>
                <a:cs typeface="Times New Roman"/>
              </a:rPr>
              <a:t>t</a:t>
            </a:r>
            <a:r>
              <a:rPr sz="2150" spc="35" dirty="0">
                <a:latin typeface="Times New Roman"/>
                <a:cs typeface="Times New Roman"/>
              </a:rPr>
              <a:t> </a:t>
            </a:r>
            <a:r>
              <a:rPr sz="2150" spc="-60" dirty="0">
                <a:latin typeface="Symbol"/>
                <a:cs typeface="Symbol"/>
              </a:rPr>
              <a:t></a:t>
            </a:r>
            <a:r>
              <a:rPr sz="2150" spc="20" dirty="0">
                <a:latin typeface="Times New Roman"/>
                <a:cs typeface="Times New Roman"/>
              </a:rPr>
              <a:t> </a:t>
            </a:r>
            <a:r>
              <a:rPr sz="2150" spc="-35" dirty="0">
                <a:latin typeface="Times New Roman"/>
                <a:cs typeface="Times New Roman"/>
              </a:rPr>
              <a:t>r</a:t>
            </a:r>
            <a:r>
              <a:rPr sz="2150" spc="40" dirty="0">
                <a:latin typeface="Times New Roman"/>
                <a:cs typeface="Times New Roman"/>
              </a:rPr>
              <a:t> </a:t>
            </a:r>
            <a:r>
              <a:rPr sz="2150" spc="-30" dirty="0">
                <a:latin typeface="Symbol"/>
                <a:cs typeface="Symbol"/>
              </a:rPr>
              <a:t></a:t>
            </a:r>
            <a:r>
              <a:rPr sz="2150" spc="20" dirty="0">
                <a:latin typeface="Times New Roman"/>
                <a:cs typeface="Times New Roman"/>
              </a:rPr>
              <a:t> </a:t>
            </a:r>
            <a:r>
              <a:rPr sz="2150" spc="-45" dirty="0">
                <a:latin typeface="Times New Roman"/>
                <a:cs typeface="Times New Roman"/>
              </a:rPr>
              <a:t>v</a:t>
            </a:r>
            <a:r>
              <a:rPr sz="2150" spc="-45" dirty="0">
                <a:latin typeface="Microsoft Sans Serif"/>
                <a:cs typeface="Microsoft Sans Serif"/>
              </a:rPr>
              <a:t>)	</a:t>
            </a:r>
            <a:r>
              <a:rPr sz="2150" spc="-60" dirty="0">
                <a:latin typeface="Symbol"/>
                <a:cs typeface="Symbol"/>
              </a:rPr>
              <a:t></a:t>
            </a:r>
            <a:r>
              <a:rPr sz="2150" spc="15" dirty="0">
                <a:latin typeface="Times New Roman"/>
                <a:cs typeface="Times New Roman"/>
              </a:rPr>
              <a:t> </a:t>
            </a:r>
            <a:r>
              <a:rPr sz="2150" spc="-40" dirty="0">
                <a:latin typeface="Microsoft Sans Serif"/>
                <a:cs typeface="Microsoft Sans Serif"/>
              </a:rPr>
              <a:t>(</a:t>
            </a:r>
            <a:r>
              <a:rPr sz="2150" spc="-40" dirty="0">
                <a:latin typeface="Times New Roman"/>
                <a:cs typeface="Times New Roman"/>
              </a:rPr>
              <a:t>c	</a:t>
            </a:r>
            <a:r>
              <a:rPr sz="2150" spc="-60" dirty="0">
                <a:latin typeface="Symbol"/>
                <a:cs typeface="Symbol"/>
              </a:rPr>
              <a:t></a:t>
            </a:r>
            <a:r>
              <a:rPr sz="2150" spc="-25" dirty="0">
                <a:latin typeface="Times New Roman"/>
                <a:cs typeface="Times New Roman"/>
              </a:rPr>
              <a:t> </a:t>
            </a:r>
            <a:r>
              <a:rPr sz="2150" spc="-50" dirty="0">
                <a:latin typeface="Times New Roman"/>
                <a:cs typeface="Times New Roman"/>
              </a:rPr>
              <a:t>v</a:t>
            </a:r>
            <a:r>
              <a:rPr sz="2150" spc="-10" dirty="0">
                <a:latin typeface="Times New Roman"/>
                <a:cs typeface="Times New Roman"/>
              </a:rPr>
              <a:t> </a:t>
            </a:r>
            <a:r>
              <a:rPr sz="2150" spc="-35" dirty="0">
                <a:latin typeface="Microsoft Sans Serif"/>
                <a:cs typeface="Microsoft Sans Serif"/>
              </a:rPr>
              <a:t>)(</a:t>
            </a:r>
            <a:r>
              <a:rPr sz="2150" spc="-35" dirty="0">
                <a:latin typeface="Times New Roman"/>
                <a:cs typeface="Times New Roman"/>
              </a:rPr>
              <a:t>r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8086" y="3600069"/>
            <a:ext cx="3544570" cy="829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9055" algn="r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latin typeface="Symbol"/>
                <a:cs typeface="Symbol"/>
              </a:rPr>
              <a:t></a:t>
            </a:r>
            <a:r>
              <a:rPr sz="2200" spc="-2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c</a:t>
            </a:r>
            <a:r>
              <a:rPr sz="1875" spc="-7" baseline="22222" dirty="0">
                <a:latin typeface="Times New Roman"/>
                <a:cs typeface="Times New Roman"/>
              </a:rPr>
              <a:t>2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240" dirty="0">
                <a:latin typeface="Times New Roman"/>
                <a:cs typeface="Times New Roman"/>
              </a:rPr>
              <a:t> </a:t>
            </a:r>
            <a:r>
              <a:rPr sz="1875" spc="-7" baseline="22222" dirty="0">
                <a:latin typeface="Times New Roman"/>
                <a:cs typeface="Times New Roman"/>
              </a:rPr>
              <a:t>2 </a:t>
            </a:r>
            <a:r>
              <a:rPr sz="3300" spc="-7" baseline="1262" dirty="0">
                <a:latin typeface="Microsoft Sans Serif"/>
                <a:cs typeface="Microsoft Sans Serif"/>
              </a:rPr>
              <a:t>)</a:t>
            </a:r>
            <a:r>
              <a:rPr sz="4050" baseline="10288" dirty="0">
                <a:latin typeface="Symbol"/>
                <a:cs typeface="Symbol"/>
              </a:rPr>
              <a:t></a:t>
            </a:r>
            <a:r>
              <a:rPr sz="2400" spc="-7" baseline="55555" dirty="0">
                <a:latin typeface="Times New Roman"/>
                <a:cs typeface="Times New Roman"/>
              </a:rPr>
              <a:t>1</a:t>
            </a:r>
            <a:endParaRPr sz="2400" baseline="55555">
              <a:latin typeface="Times New Roman"/>
              <a:cs typeface="Times New Roman"/>
            </a:endParaRPr>
          </a:p>
          <a:p>
            <a:pPr marL="38100">
              <a:lnSpc>
                <a:spcPts val="1635"/>
              </a:lnSpc>
              <a:spcBef>
                <a:spcPts val="5"/>
              </a:spcBef>
              <a:tabLst>
                <a:tab pos="964565" algn="l"/>
                <a:tab pos="1525270" algn="l"/>
                <a:tab pos="2048510" algn="l"/>
                <a:tab pos="2464435" algn="l"/>
              </a:tabLst>
            </a:pPr>
            <a:r>
              <a:rPr sz="1400" dirty="0">
                <a:latin typeface="Times New Roman"/>
                <a:cs typeface="Times New Roman"/>
              </a:rPr>
              <a:t>2	2	2	</a:t>
            </a:r>
            <a:r>
              <a:rPr sz="1400" spc="-15" dirty="0">
                <a:latin typeface="Times New Roman"/>
                <a:cs typeface="Times New Roman"/>
              </a:rPr>
              <a:t>2	</a:t>
            </a:r>
            <a:r>
              <a:rPr sz="1400" spc="-12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3413760">
              <a:lnSpc>
                <a:spcPts val="1455"/>
              </a:lnSpc>
            </a:pPr>
            <a:r>
              <a:rPr sz="1250" spc="-5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20035" y="4344289"/>
            <a:ext cx="699770" cy="12700"/>
          </a:xfrm>
          <a:custGeom>
            <a:avLst/>
            <a:gdLst/>
            <a:ahLst/>
            <a:cxnLst/>
            <a:rect l="l" t="t" r="r" b="b"/>
            <a:pathLst>
              <a:path w="699770" h="12700">
                <a:moveTo>
                  <a:pt x="699516" y="0"/>
                </a:moveTo>
                <a:lnTo>
                  <a:pt x="381000" y="0"/>
                </a:lnTo>
                <a:lnTo>
                  <a:pt x="368808" y="0"/>
                </a:lnTo>
                <a:lnTo>
                  <a:pt x="0" y="0"/>
                </a:lnTo>
                <a:lnTo>
                  <a:pt x="0" y="12192"/>
                </a:lnTo>
                <a:lnTo>
                  <a:pt x="368808" y="12192"/>
                </a:lnTo>
                <a:lnTo>
                  <a:pt x="381000" y="12192"/>
                </a:lnTo>
                <a:lnTo>
                  <a:pt x="699516" y="12192"/>
                </a:lnTo>
                <a:lnTo>
                  <a:pt x="6995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49618" y="4578477"/>
            <a:ext cx="924560" cy="789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00"/>
              </a:spcBef>
              <a:tabLst>
                <a:tab pos="384175" algn="l"/>
              </a:tabLst>
            </a:pPr>
            <a:r>
              <a:rPr sz="2650" dirty="0">
                <a:latin typeface="Symbol"/>
                <a:cs typeface="Symbol"/>
              </a:rPr>
              <a:t></a:t>
            </a:r>
            <a:r>
              <a:rPr sz="2650" dirty="0">
                <a:latin typeface="Times New Roman"/>
                <a:cs typeface="Times New Roman"/>
              </a:rPr>
              <a:t>	</a:t>
            </a:r>
            <a:r>
              <a:rPr sz="2650" dirty="0">
                <a:latin typeface="Symbol"/>
                <a:cs typeface="Symbol"/>
              </a:rPr>
              <a:t></a:t>
            </a:r>
            <a:endParaRPr sz="26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18465" algn="l"/>
                <a:tab pos="728980" algn="l"/>
              </a:tabLst>
            </a:pPr>
            <a:r>
              <a:rPr sz="2250" dirty="0">
                <a:latin typeface="Times New Roman"/>
                <a:cs typeface="Times New Roman"/>
              </a:rPr>
              <a:t>R	r	</a:t>
            </a:r>
            <a:r>
              <a:rPr sz="1850" spc="-5" dirty="0">
                <a:latin typeface="Times New Roman"/>
                <a:cs typeface="Times New Roman"/>
              </a:rPr>
              <a:t>vt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20035" y="4420489"/>
            <a:ext cx="699770" cy="12700"/>
          </a:xfrm>
          <a:custGeom>
            <a:avLst/>
            <a:gdLst/>
            <a:ahLst/>
            <a:cxnLst/>
            <a:rect l="l" t="t" r="r" b="b"/>
            <a:pathLst>
              <a:path w="699770" h="12700">
                <a:moveTo>
                  <a:pt x="699516" y="0"/>
                </a:moveTo>
                <a:lnTo>
                  <a:pt x="381000" y="0"/>
                </a:lnTo>
                <a:lnTo>
                  <a:pt x="368808" y="0"/>
                </a:lnTo>
                <a:lnTo>
                  <a:pt x="0" y="0"/>
                </a:lnTo>
                <a:lnTo>
                  <a:pt x="0" y="12192"/>
                </a:lnTo>
                <a:lnTo>
                  <a:pt x="368808" y="12192"/>
                </a:lnTo>
                <a:lnTo>
                  <a:pt x="381000" y="12192"/>
                </a:lnTo>
                <a:lnTo>
                  <a:pt x="699516" y="12192"/>
                </a:lnTo>
                <a:lnTo>
                  <a:pt x="6995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41219" y="4697348"/>
            <a:ext cx="1144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Prob.10.14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75072" y="4740021"/>
            <a:ext cx="68389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6575" algn="l"/>
              </a:tabLst>
            </a:pPr>
            <a:r>
              <a:rPr sz="2350" spc="-120" dirty="0">
                <a:latin typeface="Times New Roman"/>
                <a:cs typeface="Times New Roman"/>
              </a:rPr>
              <a:t>2	2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29989" y="4778318"/>
            <a:ext cx="1749425" cy="104394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05"/>
              </a:spcBef>
              <a:tabLst>
                <a:tab pos="756920" algn="l"/>
                <a:tab pos="1281430" algn="l"/>
              </a:tabLst>
            </a:pPr>
            <a:r>
              <a:rPr sz="2200" spc="-110" dirty="0">
                <a:latin typeface="Times New Roman"/>
                <a:cs typeface="Times New Roman"/>
              </a:rPr>
              <a:t>1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14" dirty="0">
                <a:latin typeface="Symbol"/>
                <a:cs typeface="Symbol"/>
              </a:rPr>
              <a:t>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1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114" dirty="0">
                <a:latin typeface="Microsoft Sans Serif"/>
                <a:cs typeface="Microsoft Sans Serif"/>
              </a:rPr>
              <a:t>s</a:t>
            </a:r>
            <a:r>
              <a:rPr sz="2200" spc="-40" dirty="0">
                <a:latin typeface="Microsoft Sans Serif"/>
                <a:cs typeface="Microsoft Sans Serif"/>
              </a:rPr>
              <a:t>i</a:t>
            </a:r>
            <a:r>
              <a:rPr sz="2200" spc="-125" dirty="0">
                <a:latin typeface="Microsoft Sans Serif"/>
                <a:cs typeface="Microsoft Sans Serif"/>
              </a:rPr>
              <a:t>n</a:t>
            </a:r>
            <a:r>
              <a:rPr sz="2200" dirty="0">
                <a:latin typeface="Microsoft Sans Serif"/>
                <a:cs typeface="Microsoft Sans Serif"/>
              </a:rPr>
              <a:t>	</a:t>
            </a:r>
            <a:r>
              <a:rPr sz="2200" spc="-110" dirty="0">
                <a:latin typeface="Symbol"/>
                <a:cs typeface="Symbol"/>
              </a:rPr>
              <a:t>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65" dirty="0">
                <a:latin typeface="Microsoft Sans Serif"/>
                <a:cs typeface="Microsoft Sans Serif"/>
              </a:rPr>
              <a:t>/</a:t>
            </a:r>
            <a:r>
              <a:rPr sz="2200" spc="-380" dirty="0">
                <a:latin typeface="Microsoft Sans Serif"/>
                <a:cs typeface="Microsoft Sans Serif"/>
              </a:rPr>
              <a:t> </a:t>
            </a:r>
            <a:r>
              <a:rPr sz="3300" spc="-7" baseline="-7575" dirty="0">
                <a:latin typeface="Times New Roman"/>
                <a:cs typeface="Times New Roman"/>
              </a:rPr>
              <a:t>c</a:t>
            </a:r>
            <a:endParaRPr sz="3300" baseline="-7575">
              <a:latin typeface="Times New Roman"/>
              <a:cs typeface="Times New Roman"/>
            </a:endParaRPr>
          </a:p>
          <a:p>
            <a:pPr marL="50165">
              <a:lnSpc>
                <a:spcPct val="100000"/>
              </a:lnSpc>
              <a:spcBef>
                <a:spcPts val="1415"/>
              </a:spcBef>
            </a:pPr>
            <a:r>
              <a:rPr sz="2050" dirty="0">
                <a:latin typeface="Times New Roman"/>
                <a:cs typeface="Times New Roman"/>
              </a:rPr>
              <a:t>cR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1200" y="5396585"/>
            <a:ext cx="2635250" cy="8242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19835">
              <a:lnSpc>
                <a:spcPct val="100000"/>
              </a:lnSpc>
              <a:spcBef>
                <a:spcPts val="605"/>
              </a:spcBef>
              <a:tabLst>
                <a:tab pos="2248535" algn="l"/>
              </a:tabLst>
            </a:pPr>
            <a:r>
              <a:rPr sz="2200" spc="-150" dirty="0">
                <a:latin typeface="Times New Roman"/>
                <a:cs typeface="Times New Roman"/>
              </a:rPr>
              <a:t>q</a:t>
            </a:r>
            <a:r>
              <a:rPr sz="1400" spc="-150" dirty="0">
                <a:latin typeface="Times New Roman"/>
                <a:cs typeface="Times New Roman"/>
              </a:rPr>
              <a:t>2	</a:t>
            </a:r>
            <a:r>
              <a:rPr sz="2100" baseline="-5952" dirty="0">
                <a:latin typeface="Times New Roman"/>
                <a:cs typeface="Times New Roman"/>
              </a:rPr>
              <a:t>2</a:t>
            </a:r>
            <a:endParaRPr sz="2100" baseline="-5952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500"/>
              </a:spcBef>
              <a:tabLst>
                <a:tab pos="1851025" algn="l"/>
                <a:tab pos="2359660" algn="l"/>
              </a:tabLst>
            </a:pPr>
            <a:r>
              <a:rPr sz="2200" spc="-50" dirty="0">
                <a:latin typeface="Times New Roman"/>
                <a:cs typeface="Times New Roman"/>
              </a:rPr>
              <a:t>E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30" dirty="0">
                <a:latin typeface="Times New Roman"/>
                <a:cs typeface="Times New Roman"/>
              </a:rPr>
              <a:t>r</a:t>
            </a:r>
            <a:r>
              <a:rPr sz="2200" spc="-20" dirty="0">
                <a:latin typeface="Microsoft Sans Serif"/>
                <a:cs typeface="Microsoft Sans Serif"/>
              </a:rPr>
              <a:t>,</a:t>
            </a:r>
            <a:r>
              <a:rPr sz="2200" spc="-30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Times New Roman"/>
                <a:cs typeface="Times New Roman"/>
              </a:rPr>
              <a:t>t</a:t>
            </a:r>
            <a:r>
              <a:rPr sz="2200" spc="-20" dirty="0">
                <a:latin typeface="Microsoft Sans Serif"/>
                <a:cs typeface="Microsoft Sans Serif"/>
              </a:rPr>
              <a:t>)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spc="-40" dirty="0">
                <a:latin typeface="Symbol"/>
                <a:cs typeface="Symbol"/>
              </a:rPr>
              <a:t></a:t>
            </a:r>
            <a:r>
              <a:rPr sz="2200" spc="-15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4</a:t>
            </a:r>
            <a:r>
              <a:rPr sz="1850" spc="-15" dirty="0">
                <a:latin typeface="Symbol"/>
                <a:cs typeface="Symbol"/>
              </a:rPr>
              <a:t></a:t>
            </a:r>
            <a:r>
              <a:rPr sz="1850" spc="-5" dirty="0">
                <a:latin typeface="Symbol"/>
                <a:cs typeface="Symbol"/>
              </a:rPr>
              <a:t></a:t>
            </a:r>
            <a:r>
              <a:rPr sz="2775" spc="-7" baseline="-12012" dirty="0">
                <a:latin typeface="Times New Roman"/>
                <a:cs typeface="Times New Roman"/>
              </a:rPr>
              <a:t>0</a:t>
            </a:r>
            <a:r>
              <a:rPr sz="2775" spc="-157" baseline="-12012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(</a:t>
            </a:r>
            <a:r>
              <a:rPr sz="2200" spc="-45" dirty="0">
                <a:latin typeface="Times New Roman"/>
                <a:cs typeface="Times New Roman"/>
              </a:rPr>
              <a:t>c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0" dirty="0">
                <a:latin typeface="Symbol"/>
                <a:cs typeface="Symbol"/>
              </a:rPr>
              <a:t>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Times New Roman"/>
                <a:cs typeface="Times New Roman"/>
              </a:rPr>
              <a:t>v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30" dirty="0">
                <a:latin typeface="Microsoft Sans Serif"/>
                <a:cs typeface="Microsoft Sans Serif"/>
              </a:rPr>
              <a:t>)</a:t>
            </a:r>
            <a:r>
              <a:rPr sz="2200" spc="-270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Symbol"/>
                <a:cs typeface="Symbol"/>
              </a:rPr>
              <a:t>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43071" y="5008245"/>
            <a:ext cx="3003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45" dirty="0">
                <a:latin typeface="Times New Roman"/>
                <a:cs typeface="Times New Roman"/>
              </a:rPr>
              <a:t>Rc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781935" y="5144389"/>
            <a:ext cx="775970" cy="12700"/>
          </a:xfrm>
          <a:custGeom>
            <a:avLst/>
            <a:gdLst/>
            <a:ahLst/>
            <a:cxnLst/>
            <a:rect l="l" t="t" r="r" b="b"/>
            <a:pathLst>
              <a:path w="775970" h="12700">
                <a:moveTo>
                  <a:pt x="50279" y="0"/>
                </a:moveTo>
                <a:lnTo>
                  <a:pt x="38100" y="0"/>
                </a:lnTo>
                <a:lnTo>
                  <a:pt x="0" y="0"/>
                </a:lnTo>
                <a:lnTo>
                  <a:pt x="0" y="12192"/>
                </a:lnTo>
                <a:lnTo>
                  <a:pt x="38100" y="12192"/>
                </a:lnTo>
                <a:lnTo>
                  <a:pt x="50279" y="12192"/>
                </a:lnTo>
                <a:lnTo>
                  <a:pt x="50279" y="0"/>
                </a:lnTo>
                <a:close/>
              </a:path>
              <a:path w="775970" h="12700">
                <a:moveTo>
                  <a:pt x="406895" y="0"/>
                </a:moveTo>
                <a:lnTo>
                  <a:pt x="50292" y="0"/>
                </a:lnTo>
                <a:lnTo>
                  <a:pt x="50292" y="12192"/>
                </a:lnTo>
                <a:lnTo>
                  <a:pt x="406895" y="12192"/>
                </a:lnTo>
                <a:lnTo>
                  <a:pt x="406895" y="0"/>
                </a:lnTo>
                <a:close/>
              </a:path>
              <a:path w="775970" h="12700">
                <a:moveTo>
                  <a:pt x="775716" y="0"/>
                </a:moveTo>
                <a:lnTo>
                  <a:pt x="749808" y="0"/>
                </a:lnTo>
                <a:lnTo>
                  <a:pt x="737616" y="0"/>
                </a:lnTo>
                <a:lnTo>
                  <a:pt x="419100" y="0"/>
                </a:lnTo>
                <a:lnTo>
                  <a:pt x="406908" y="0"/>
                </a:lnTo>
                <a:lnTo>
                  <a:pt x="406908" y="12192"/>
                </a:lnTo>
                <a:lnTo>
                  <a:pt x="419100" y="12192"/>
                </a:lnTo>
                <a:lnTo>
                  <a:pt x="737616" y="12192"/>
                </a:lnTo>
                <a:lnTo>
                  <a:pt x="749808" y="12192"/>
                </a:lnTo>
                <a:lnTo>
                  <a:pt x="775716" y="12192"/>
                </a:lnTo>
                <a:lnTo>
                  <a:pt x="775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81935" y="5220589"/>
            <a:ext cx="775970" cy="12700"/>
          </a:xfrm>
          <a:custGeom>
            <a:avLst/>
            <a:gdLst/>
            <a:ahLst/>
            <a:cxnLst/>
            <a:rect l="l" t="t" r="r" b="b"/>
            <a:pathLst>
              <a:path w="775970" h="12700">
                <a:moveTo>
                  <a:pt x="50279" y="0"/>
                </a:moveTo>
                <a:lnTo>
                  <a:pt x="38100" y="0"/>
                </a:lnTo>
                <a:lnTo>
                  <a:pt x="0" y="0"/>
                </a:lnTo>
                <a:lnTo>
                  <a:pt x="0" y="12192"/>
                </a:lnTo>
                <a:lnTo>
                  <a:pt x="38100" y="12192"/>
                </a:lnTo>
                <a:lnTo>
                  <a:pt x="50279" y="12192"/>
                </a:lnTo>
                <a:lnTo>
                  <a:pt x="50279" y="0"/>
                </a:lnTo>
                <a:close/>
              </a:path>
              <a:path w="775970" h="12700">
                <a:moveTo>
                  <a:pt x="406895" y="0"/>
                </a:moveTo>
                <a:lnTo>
                  <a:pt x="50292" y="0"/>
                </a:lnTo>
                <a:lnTo>
                  <a:pt x="50292" y="12192"/>
                </a:lnTo>
                <a:lnTo>
                  <a:pt x="406895" y="12192"/>
                </a:lnTo>
                <a:lnTo>
                  <a:pt x="406895" y="0"/>
                </a:lnTo>
                <a:close/>
              </a:path>
              <a:path w="775970" h="12700">
                <a:moveTo>
                  <a:pt x="775716" y="0"/>
                </a:moveTo>
                <a:lnTo>
                  <a:pt x="749808" y="0"/>
                </a:lnTo>
                <a:lnTo>
                  <a:pt x="737616" y="0"/>
                </a:lnTo>
                <a:lnTo>
                  <a:pt x="419100" y="0"/>
                </a:lnTo>
                <a:lnTo>
                  <a:pt x="406908" y="0"/>
                </a:lnTo>
                <a:lnTo>
                  <a:pt x="406908" y="12192"/>
                </a:lnTo>
                <a:lnTo>
                  <a:pt x="419100" y="12192"/>
                </a:lnTo>
                <a:lnTo>
                  <a:pt x="737616" y="12192"/>
                </a:lnTo>
                <a:lnTo>
                  <a:pt x="749808" y="12192"/>
                </a:lnTo>
                <a:lnTo>
                  <a:pt x="775716" y="12192"/>
                </a:lnTo>
                <a:lnTo>
                  <a:pt x="775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283072" y="5843727"/>
            <a:ext cx="4000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00" u="sng" spc="-179" baseline="-1190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spc="-37" baseline="-11904" dirty="0">
                <a:latin typeface="Times New Roman"/>
                <a:cs typeface="Times New Roman"/>
              </a:rPr>
              <a:t> </a:t>
            </a:r>
            <a:r>
              <a:rPr sz="3300" spc="-15" baseline="-12626" dirty="0">
                <a:latin typeface="Symbol"/>
                <a:cs typeface="Symbol"/>
              </a:rPr>
              <a:t></a:t>
            </a:r>
            <a:r>
              <a:rPr sz="1600" spc="-5" dirty="0"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664461" y="5888431"/>
            <a:ext cx="521334" cy="12700"/>
          </a:xfrm>
          <a:custGeom>
            <a:avLst/>
            <a:gdLst/>
            <a:ahLst/>
            <a:cxnLst/>
            <a:rect l="l" t="t" r="r" b="b"/>
            <a:pathLst>
              <a:path w="521335" h="12700">
                <a:moveTo>
                  <a:pt x="521207" y="0"/>
                </a:moveTo>
                <a:lnTo>
                  <a:pt x="0" y="0"/>
                </a:lnTo>
                <a:lnTo>
                  <a:pt x="0" y="12191"/>
                </a:lnTo>
                <a:lnTo>
                  <a:pt x="521207" y="12191"/>
                </a:lnTo>
                <a:lnTo>
                  <a:pt x="5212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281296" y="6143955"/>
            <a:ext cx="32575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" dirty="0">
                <a:latin typeface="Microsoft Sans Serif"/>
                <a:cs typeface="Microsoft Sans Serif"/>
              </a:rPr>
              <a:t>sin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736972" y="6154623"/>
            <a:ext cx="67373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Symbol"/>
                <a:cs typeface="Symbol"/>
              </a:rPr>
              <a:t></a:t>
            </a:r>
            <a:r>
              <a:rPr sz="1650" spc="2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Microsoft Sans Serif"/>
                <a:cs typeface="Microsoft Sans Serif"/>
              </a:rPr>
              <a:t>/</a:t>
            </a:r>
            <a:r>
              <a:rPr sz="1650" spc="-10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Times New Roman"/>
                <a:cs typeface="Times New Roman"/>
              </a:rPr>
              <a:t>c</a:t>
            </a:r>
            <a:r>
              <a:rPr sz="1650" spc="-5" dirty="0">
                <a:latin typeface="Microsoft Sans Serif"/>
                <a:cs typeface="Microsoft Sans Serif"/>
              </a:rPr>
              <a:t>)</a:t>
            </a:r>
            <a:r>
              <a:rPr sz="1650" spc="43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Symbol"/>
                <a:cs typeface="Symbol"/>
              </a:rPr>
              <a:t>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88335" y="6154623"/>
            <a:ext cx="867410" cy="717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4"/>
              </a:lnSpc>
              <a:spcBef>
                <a:spcPts val="100"/>
              </a:spcBef>
            </a:pPr>
            <a:r>
              <a:rPr sz="1750" spc="-5" dirty="0">
                <a:latin typeface="Symbol"/>
                <a:cs typeface="Symbol"/>
              </a:rPr>
              <a:t></a:t>
            </a:r>
            <a:r>
              <a:rPr sz="1750" spc="-5" dirty="0">
                <a:latin typeface="Times New Roman"/>
                <a:cs typeface="Times New Roman"/>
              </a:rPr>
              <a:t>Rc</a:t>
            </a:r>
            <a:r>
              <a:rPr sz="1750" spc="-5" dirty="0">
                <a:latin typeface="Microsoft Sans Serif"/>
                <a:cs typeface="Microsoft Sans Serif"/>
              </a:rPr>
              <a:t>(</a:t>
            </a:r>
            <a:r>
              <a:rPr sz="1750" spc="-5" dirty="0">
                <a:latin typeface="Times New Roman"/>
                <a:cs typeface="Times New Roman"/>
              </a:rPr>
              <a:t>1</a:t>
            </a:r>
            <a:r>
              <a:rPr sz="175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</a:t>
            </a:r>
            <a:r>
              <a:rPr sz="1600" spc="-5" dirty="0">
                <a:latin typeface="Times New Roman"/>
                <a:cs typeface="Times New Roman"/>
              </a:rPr>
              <a:t> v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ts val="2455"/>
              </a:lnSpc>
            </a:pPr>
            <a:r>
              <a:rPr sz="2200" spc="-5" dirty="0">
                <a:latin typeface="Symbol"/>
                <a:cs typeface="Symbol"/>
              </a:rPr>
              <a:t>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ts val="1075"/>
              </a:lnSpc>
            </a:pPr>
            <a:r>
              <a:rPr sz="900" dirty="0">
                <a:latin typeface="Symbol"/>
                <a:cs typeface="Symbol"/>
              </a:rPr>
              <a:t></a:t>
            </a:r>
            <a:endParaRPr sz="9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24296" y="6375603"/>
            <a:ext cx="132715" cy="496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635"/>
              </a:lnSpc>
              <a:spcBef>
                <a:spcPts val="95"/>
              </a:spcBef>
            </a:pPr>
            <a:r>
              <a:rPr sz="2200" spc="-5" dirty="0">
                <a:latin typeface="Symbol"/>
                <a:cs typeface="Symbol"/>
              </a:rPr>
              <a:t></a:t>
            </a:r>
            <a:endParaRPr sz="2200">
              <a:latin typeface="Symbol"/>
              <a:cs typeface="Symbol"/>
            </a:endParaRPr>
          </a:p>
          <a:p>
            <a:pPr marL="12700">
              <a:lnSpc>
                <a:spcPts val="1075"/>
              </a:lnSpc>
            </a:pPr>
            <a:r>
              <a:rPr sz="900" dirty="0">
                <a:latin typeface="Symbol"/>
                <a:cs typeface="Symbol"/>
              </a:rPr>
              <a:t></a:t>
            </a:r>
            <a:endParaRPr sz="9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5650" y="642200"/>
            <a:ext cx="8299450" cy="1964689"/>
            <a:chOff x="755650" y="642200"/>
            <a:chExt cx="8299450" cy="196468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650" y="642200"/>
              <a:ext cx="8299427" cy="19644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6569" y="1252855"/>
              <a:ext cx="3010535" cy="32003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714500" y="277685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6958" y="3909959"/>
            <a:ext cx="1098362" cy="80822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702435" y="3656329"/>
            <a:ext cx="240665" cy="0"/>
          </a:xfrm>
          <a:custGeom>
            <a:avLst/>
            <a:gdLst/>
            <a:ahLst/>
            <a:cxnLst/>
            <a:rect l="l" t="t" r="r" b="b"/>
            <a:pathLst>
              <a:path w="240664">
                <a:moveTo>
                  <a:pt x="0" y="0"/>
                </a:moveTo>
                <a:lnTo>
                  <a:pt x="24066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46400" y="3505834"/>
            <a:ext cx="2185670" cy="16891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96534" y="5156834"/>
            <a:ext cx="621664" cy="1396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2308" y="14732"/>
            <a:ext cx="19913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10.3.2</a:t>
            </a:r>
            <a:r>
              <a:rPr sz="3200" spc="-30" dirty="0"/>
              <a:t> </a:t>
            </a:r>
            <a:r>
              <a:rPr sz="3200" dirty="0"/>
              <a:t>(10)</a:t>
            </a:r>
            <a:endParaRPr sz="3200"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842261" y="790196"/>
          <a:ext cx="2932430" cy="382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43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338">
                <a:tc rowSpan="2">
                  <a:txBody>
                    <a:bodyPr/>
                    <a:lstStyle/>
                    <a:p>
                      <a:pPr marL="127000">
                        <a:lnSpc>
                          <a:spcPts val="2605"/>
                        </a:lnSpc>
                        <a:spcBef>
                          <a:spcPts val="300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q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/>
                </a:tc>
                <a:tc rowSpan="2">
                  <a:txBody>
                    <a:bodyPr/>
                    <a:lstStyle/>
                    <a:p>
                      <a:pPr marL="368300">
                        <a:lnSpc>
                          <a:spcPts val="2605"/>
                        </a:lnSpc>
                        <a:spcBef>
                          <a:spcPts val="300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v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27940">
                        <a:lnSpc>
                          <a:spcPts val="1605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93980" marB="0"/>
                </a:tc>
                <a:tc rowSpan="2">
                  <a:txBody>
                    <a:bodyPr/>
                    <a:lstStyle/>
                    <a:p>
                      <a:pPr marL="12700">
                        <a:lnSpc>
                          <a:spcPts val="2605"/>
                        </a:lnSpc>
                        <a:spcBef>
                          <a:spcPts val="300"/>
                        </a:spcBef>
                      </a:pPr>
                      <a:r>
                        <a:rPr sz="2200" spc="-40" dirty="0"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22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60" dirty="0">
                          <a:latin typeface="Times New Roman"/>
                          <a:cs typeface="Times New Roman"/>
                        </a:rPr>
                        <a:t>c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ts val="1605"/>
                        </a:lnSpc>
                        <a:spcBef>
                          <a:spcPts val="74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9398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2350"/>
                        </a:lnSpc>
                      </a:pP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ˆ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5095" algn="r">
                        <a:lnSpc>
                          <a:spcPts val="459"/>
                        </a:lnSpc>
                      </a:pPr>
                      <a:r>
                        <a:rPr sz="500" dirty="0">
                          <a:latin typeface="Times New Roman"/>
                          <a:cs typeface="Times New Roman"/>
                        </a:rPr>
                        <a:t>R</a:t>
                      </a: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863904" y="1116837"/>
            <a:ext cx="55499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E</a:t>
            </a:r>
            <a:r>
              <a:rPr sz="1300" spc="-5" dirty="0">
                <a:latin typeface="Microsoft Sans Serif"/>
                <a:cs typeface="Microsoft Sans Serif"/>
              </a:rPr>
              <a:t>(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-5" dirty="0">
                <a:latin typeface="Microsoft Sans Serif"/>
                <a:cs typeface="Microsoft Sans Serif"/>
              </a:rPr>
              <a:t>,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t</a:t>
            </a:r>
            <a:r>
              <a:rPr sz="1300" spc="-5" dirty="0">
                <a:latin typeface="Microsoft Sans Serif"/>
                <a:cs typeface="Microsoft Sans Serif"/>
              </a:rPr>
              <a:t>)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78254" y="1324101"/>
            <a:ext cx="34290" cy="33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5" dirty="0">
                <a:latin typeface="Times New Roman"/>
                <a:cs typeface="Times New Roman"/>
              </a:rPr>
              <a:t>4</a:t>
            </a:r>
            <a:r>
              <a:rPr sz="100" spc="-5" dirty="0">
                <a:latin typeface="Symbol"/>
                <a:cs typeface="Symbol"/>
              </a:rPr>
              <a:t></a:t>
            </a:r>
            <a:endParaRPr sz="1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47645" y="1324101"/>
            <a:ext cx="43815" cy="33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" spc="-5" dirty="0">
                <a:latin typeface="Times New Roman"/>
                <a:cs typeface="Times New Roman"/>
              </a:rPr>
              <a:t>0 </a:t>
            </a:r>
            <a:r>
              <a:rPr sz="100" spc="-10" dirty="0">
                <a:latin typeface="Microsoft Sans Serif"/>
                <a:cs typeface="Microsoft Sans Serif"/>
              </a:rPr>
              <a:t>(</a:t>
            </a:r>
            <a:r>
              <a:rPr sz="100" spc="-5" dirty="0">
                <a:latin typeface="Times New Roman"/>
                <a:cs typeface="Times New Roman"/>
              </a:rPr>
              <a:t>1 </a:t>
            </a:r>
            <a:r>
              <a:rPr sz="100" spc="-5" dirty="0">
                <a:latin typeface="Symbol"/>
                <a:cs typeface="Symbol"/>
              </a:rPr>
              <a:t></a:t>
            </a:r>
            <a:r>
              <a:rPr sz="100" spc="-5" dirty="0">
                <a:latin typeface="Times New Roman"/>
                <a:cs typeface="Times New Roman"/>
              </a:rPr>
              <a:t> v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19396" y="1324101"/>
            <a:ext cx="39370" cy="33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" spc="-5" dirty="0">
                <a:latin typeface="Times New Roman"/>
                <a:cs typeface="Times New Roman"/>
              </a:rPr>
              <a:t>2 R</a:t>
            </a:r>
            <a:r>
              <a:rPr sz="100" dirty="0">
                <a:latin typeface="Times New Roman"/>
                <a:cs typeface="Times New Roman"/>
              </a:rPr>
              <a:t> </a:t>
            </a:r>
            <a:r>
              <a:rPr sz="100" spc="-5" dirty="0">
                <a:latin typeface="Times New Roman"/>
                <a:cs typeface="Times New Roman"/>
              </a:rPr>
              <a:t>2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5278" y="1307337"/>
            <a:ext cx="100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15" dirty="0">
                <a:latin typeface="Times New Roman"/>
                <a:cs typeface="Times New Roman"/>
              </a:rPr>
              <a:t>p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5208" y="2330323"/>
            <a:ext cx="2571115" cy="880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0">
              <a:lnSpc>
                <a:spcPct val="100000"/>
              </a:lnSpc>
              <a:spcBef>
                <a:spcPts val="95"/>
              </a:spcBef>
              <a:tabLst>
                <a:tab pos="1346200" algn="l"/>
              </a:tabLst>
            </a:pPr>
            <a:r>
              <a:rPr sz="2200" spc="-5" dirty="0">
                <a:latin typeface="Times New Roman"/>
                <a:cs typeface="Times New Roman"/>
              </a:rPr>
              <a:t>1	</a:t>
            </a:r>
            <a:r>
              <a:rPr sz="2200" spc="-5" dirty="0">
                <a:latin typeface="Microsoft Sans Serif"/>
                <a:cs typeface="Microsoft Sans Serif"/>
              </a:rPr>
              <a:t>ˆ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200" spc="-5" dirty="0">
                <a:latin typeface="Times New Roman"/>
                <a:cs typeface="Times New Roman"/>
              </a:rPr>
              <a:t>B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2200" spc="-40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Symbol"/>
                <a:cs typeface="Symbol"/>
              </a:rPr>
              <a:t></a:t>
            </a:r>
            <a:r>
              <a:rPr sz="2200" spc="-10" dirty="0">
                <a:latin typeface="Times New Roman"/>
                <a:cs typeface="Times New Roman"/>
              </a:rPr>
              <a:t>c </a:t>
            </a:r>
            <a:r>
              <a:rPr sz="3350" spc="-5" dirty="0">
                <a:latin typeface="Symbol"/>
                <a:cs typeface="Symbol"/>
              </a:rPr>
              <a:t>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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E</a:t>
            </a:r>
            <a:r>
              <a:rPr sz="2200" spc="-5" dirty="0">
                <a:latin typeface="Microsoft Sans Serif"/>
                <a:cs typeface="Microsoft Sans Serif"/>
              </a:rPr>
              <a:t>(</a:t>
            </a:r>
            <a:r>
              <a:rPr sz="2200" spc="-5" dirty="0">
                <a:latin typeface="Times New Roman"/>
                <a:cs typeface="Times New Roman"/>
              </a:rPr>
              <a:t>r</a:t>
            </a:r>
            <a:r>
              <a:rPr sz="2200" spc="-5" dirty="0">
                <a:latin typeface="Microsoft Sans Serif"/>
                <a:cs typeface="Microsoft Sans Serif"/>
              </a:rPr>
              <a:t>,</a:t>
            </a:r>
            <a:r>
              <a:rPr sz="2200" spc="-45" dirty="0">
                <a:latin typeface="Microsoft Sans Serif"/>
                <a:cs typeface="Microsoft Sans Serif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</a:t>
            </a:r>
            <a:r>
              <a:rPr sz="2200" spc="-5" dirty="0">
                <a:latin typeface="Microsoft Sans Serif"/>
                <a:cs typeface="Microsoft Sans Serif"/>
              </a:rPr>
              <a:t>)</a:t>
            </a:r>
            <a:r>
              <a:rPr sz="3350" spc="-5" dirty="0">
                <a:latin typeface="Symbol"/>
                <a:cs typeface="Symbol"/>
              </a:rPr>
              <a:t></a:t>
            </a:r>
            <a:endParaRPr sz="3350">
              <a:latin typeface="Symbol"/>
              <a:cs typeface="Symbol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755904" y="3198725"/>
          <a:ext cx="4464685" cy="1986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8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1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311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92075">
                        <a:lnSpc>
                          <a:spcPts val="2495"/>
                        </a:lnSpc>
                        <a:spcBef>
                          <a:spcPts val="25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1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30250">
                        <a:lnSpc>
                          <a:spcPts val="1420"/>
                        </a:lnSpc>
                      </a:pP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300" i="1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dirty="0">
                          <a:latin typeface="Times New Roman"/>
                          <a:cs typeface="Times New Roman"/>
                        </a:rPr>
                        <a:t>vt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000"/>
                        </a:lnSpc>
                      </a:pPr>
                      <a:r>
                        <a:rPr sz="1000" i="1" dirty="0">
                          <a:latin typeface="Times New Roman"/>
                          <a:cs typeface="Times New Roman"/>
                        </a:rPr>
                        <a:t>r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062"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2200" spc="-35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2200" spc="-3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200" spc="-3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00" spc="-35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22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3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200" spc="-3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22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50" dirty="0"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3900" spc="-262" baseline="-11752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00" spc="-175" dirty="0">
                          <a:latin typeface="Times New Roman"/>
                          <a:cs typeface="Times New Roman"/>
                        </a:rPr>
                        <a:t>2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3529"/>
                        </a:lnSpc>
                      </a:pPr>
                      <a:r>
                        <a:rPr sz="3000" dirty="0">
                          <a:latin typeface="Symbol"/>
                          <a:cs typeface="Symbol"/>
                        </a:rPr>
                        <a:t>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22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</a:t>
                      </a:r>
                      <a:r>
                        <a:rPr sz="2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00" spc="1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2200" spc="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2200" spc="-1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3000" dirty="0">
                          <a:latin typeface="Symbol"/>
                          <a:cs typeface="Symbol"/>
                        </a:rPr>
                        <a:t></a:t>
                      </a:r>
                      <a:endParaRPr sz="30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2200" i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12395" marB="0"/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2200" i="1" dirty="0">
                          <a:latin typeface="Times New Roman"/>
                          <a:cs typeface="Times New Roman"/>
                        </a:rPr>
                        <a:t>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1430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519">
                <a:tc gridSpan="3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560"/>
                        </a:spcBef>
                        <a:tabLst>
                          <a:tab pos="766445" algn="l"/>
                        </a:tabLst>
                      </a:pPr>
                      <a:r>
                        <a:rPr sz="2200" i="1" spc="-5" dirty="0">
                          <a:latin typeface="Times New Roman"/>
                          <a:cs typeface="Times New Roman"/>
                        </a:rPr>
                        <a:t>when	</a:t>
                      </a:r>
                      <a:r>
                        <a:rPr sz="2200" i="1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2400" baseline="38194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spc="195" baseline="3819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10" dirty="0">
                          <a:latin typeface="Symbol"/>
                          <a:cs typeface="Symbol"/>
                        </a:rPr>
                        <a:t></a:t>
                      </a:r>
                      <a:r>
                        <a:rPr sz="2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2400" baseline="38194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spc="202" baseline="3819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,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9812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9700" algn="r">
                        <a:lnSpc>
                          <a:spcPts val="2520"/>
                        </a:lnSpc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1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2575"/>
                        </a:lnSpc>
                        <a:spcBef>
                          <a:spcPts val="755"/>
                        </a:spcBef>
                      </a:pPr>
                      <a:r>
                        <a:rPr sz="2200" i="1" dirty="0">
                          <a:latin typeface="Times New Roman"/>
                          <a:cs typeface="Times New Roman"/>
                        </a:rPr>
                        <a:t>q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/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ts val="2585"/>
                        </a:lnSpc>
                        <a:spcBef>
                          <a:spcPts val="745"/>
                        </a:spcBef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ˆ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4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768096" y="3219335"/>
            <a:ext cx="2426970" cy="779145"/>
          </a:xfrm>
          <a:custGeom>
            <a:avLst/>
            <a:gdLst/>
            <a:ahLst/>
            <a:cxnLst/>
            <a:rect l="l" t="t" r="r" b="b"/>
            <a:pathLst>
              <a:path w="2426970" h="779145">
                <a:moveTo>
                  <a:pt x="2414562" y="766826"/>
                </a:moveTo>
                <a:lnTo>
                  <a:pt x="2414562" y="766826"/>
                </a:lnTo>
                <a:lnTo>
                  <a:pt x="0" y="766826"/>
                </a:lnTo>
                <a:lnTo>
                  <a:pt x="0" y="779005"/>
                </a:lnTo>
                <a:lnTo>
                  <a:pt x="2414562" y="779005"/>
                </a:lnTo>
                <a:lnTo>
                  <a:pt x="2414562" y="766826"/>
                </a:lnTo>
                <a:close/>
              </a:path>
              <a:path w="2426970" h="779145">
                <a:moveTo>
                  <a:pt x="2414562" y="0"/>
                </a:moveTo>
                <a:lnTo>
                  <a:pt x="1187450" y="0"/>
                </a:lnTo>
                <a:lnTo>
                  <a:pt x="1175308" y="0"/>
                </a:lnTo>
                <a:lnTo>
                  <a:pt x="0" y="0"/>
                </a:lnTo>
                <a:lnTo>
                  <a:pt x="0" y="12179"/>
                </a:lnTo>
                <a:lnTo>
                  <a:pt x="1175258" y="12179"/>
                </a:lnTo>
                <a:lnTo>
                  <a:pt x="1187450" y="12179"/>
                </a:lnTo>
                <a:lnTo>
                  <a:pt x="2414562" y="12179"/>
                </a:lnTo>
                <a:lnTo>
                  <a:pt x="2414562" y="0"/>
                </a:lnTo>
                <a:close/>
              </a:path>
              <a:path w="2426970" h="779145">
                <a:moveTo>
                  <a:pt x="2426843" y="766826"/>
                </a:moveTo>
                <a:lnTo>
                  <a:pt x="2414651" y="766826"/>
                </a:lnTo>
                <a:lnTo>
                  <a:pt x="2414651" y="779005"/>
                </a:lnTo>
                <a:lnTo>
                  <a:pt x="2426843" y="779005"/>
                </a:lnTo>
                <a:lnTo>
                  <a:pt x="2426843" y="766826"/>
                </a:lnTo>
                <a:close/>
              </a:path>
              <a:path w="2426970" h="779145">
                <a:moveTo>
                  <a:pt x="2426843" y="12192"/>
                </a:moveTo>
                <a:lnTo>
                  <a:pt x="2414651" y="12192"/>
                </a:lnTo>
                <a:lnTo>
                  <a:pt x="2414651" y="155435"/>
                </a:lnTo>
                <a:lnTo>
                  <a:pt x="2414651" y="323024"/>
                </a:lnTo>
                <a:lnTo>
                  <a:pt x="2414651" y="766813"/>
                </a:lnTo>
                <a:lnTo>
                  <a:pt x="2426843" y="766813"/>
                </a:lnTo>
                <a:lnTo>
                  <a:pt x="2426843" y="323075"/>
                </a:lnTo>
                <a:lnTo>
                  <a:pt x="2426843" y="155435"/>
                </a:lnTo>
                <a:lnTo>
                  <a:pt x="2426843" y="12192"/>
                </a:lnTo>
                <a:close/>
              </a:path>
              <a:path w="2426970" h="779145">
                <a:moveTo>
                  <a:pt x="2426843" y="0"/>
                </a:moveTo>
                <a:lnTo>
                  <a:pt x="2414651" y="0"/>
                </a:lnTo>
                <a:lnTo>
                  <a:pt x="2414651" y="12179"/>
                </a:lnTo>
                <a:lnTo>
                  <a:pt x="2426843" y="12179"/>
                </a:lnTo>
                <a:lnTo>
                  <a:pt x="24268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67227" y="5348478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5081396" y="2268857"/>
          <a:ext cx="3064510" cy="1570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6588">
                <a:tc>
                  <a:txBody>
                    <a:bodyPr/>
                    <a:lstStyle/>
                    <a:p>
                      <a:pPr marL="139065">
                        <a:lnSpc>
                          <a:spcPts val="2430"/>
                        </a:lnSpc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E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2430"/>
                        </a:lnSpc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point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430"/>
                        </a:lnSpc>
                        <a:tabLst>
                          <a:tab pos="495300" algn="l"/>
                        </a:tabLst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to	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200" dirty="0">
                          <a:latin typeface="Microsoft Sans Serif"/>
                          <a:cs typeface="Microsoft Sans Serif"/>
                        </a:rPr>
                        <a:t>ˆ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229"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200" spc="-15" dirty="0">
                          <a:latin typeface="Times New Roman"/>
                          <a:cs typeface="Times New Roman"/>
                        </a:rPr>
                        <a:t>by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tc gridSpan="2">
                  <a:txBody>
                    <a:bodyPr/>
                    <a:lstStyle/>
                    <a:p>
                      <a:pPr marL="1917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coincidenc</a:t>
                      </a:r>
                      <a:r>
                        <a:rPr sz="2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e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7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6195">
                        <a:lnSpc>
                          <a:spcPts val="2535"/>
                        </a:lnSpc>
                        <a:spcBef>
                          <a:spcPts val="384"/>
                        </a:spcBef>
                        <a:tabLst>
                          <a:tab pos="332105" algn="l"/>
                          <a:tab pos="746760" algn="l"/>
                        </a:tabLst>
                      </a:pPr>
                      <a:r>
                        <a:rPr sz="135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r	</a:t>
                      </a:r>
                      <a:r>
                        <a:rPr sz="12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200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21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150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150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150" i="1" spc="-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150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150" i="1" spc="-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350" i="1" dirty="0">
                          <a:latin typeface="Times New Roman"/>
                          <a:cs typeface="Times New Roman"/>
                        </a:rPr>
                        <a:t>v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4889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ts val="1580"/>
                        </a:lnSpc>
                        <a:spcBef>
                          <a:spcPts val="1340"/>
                        </a:spcBef>
                      </a:pP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Pv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1701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30"/>
                        </a:lnSpc>
                        <a:tabLst>
                          <a:tab pos="727710" algn="l"/>
                        </a:tabLst>
                      </a:pPr>
                      <a:r>
                        <a:rPr sz="75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                                                               </a:t>
                      </a:r>
                      <a:r>
                        <a:rPr sz="750" i="1" u="sng" spc="6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r	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marR="12065" algn="ctr">
                        <a:lnSpc>
                          <a:spcPts val="730"/>
                        </a:lnSpc>
                        <a:tabLst>
                          <a:tab pos="230504" algn="l"/>
                        </a:tabLst>
                      </a:pPr>
                      <a:r>
                        <a:rPr sz="75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730"/>
                        </a:lnSpc>
                        <a:tabLst>
                          <a:tab pos="191770" algn="l"/>
                        </a:tabLst>
                      </a:pPr>
                      <a:r>
                        <a:rPr sz="75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061">
                <a:tc>
                  <a:txBody>
                    <a:bodyPr/>
                    <a:lstStyle/>
                    <a:p>
                      <a:pPr marL="127000">
                        <a:lnSpc>
                          <a:spcPts val="2610"/>
                        </a:lnSpc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575"/>
                        </a:lnSpc>
                        <a:spcBef>
                          <a:spcPts val="35"/>
                        </a:spcBef>
                      </a:pPr>
                      <a:r>
                        <a:rPr sz="2200" i="1" dirty="0">
                          <a:latin typeface="Times New Roman"/>
                          <a:cs typeface="Times New Roman"/>
                        </a:rPr>
                        <a:t>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ts val="2610"/>
                        </a:lnSpc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marR="12065" algn="ctr">
                        <a:lnSpc>
                          <a:spcPts val="2575"/>
                        </a:lnSpc>
                        <a:spcBef>
                          <a:spcPts val="35"/>
                        </a:spcBef>
                      </a:pPr>
                      <a:r>
                        <a:rPr sz="2200" i="1" dirty="0">
                          <a:latin typeface="Times New Roman"/>
                          <a:cs typeface="Times New Roman"/>
                        </a:rPr>
                        <a:t>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2610"/>
                        </a:lnSpc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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2575"/>
                        </a:lnSpc>
                        <a:spcBef>
                          <a:spcPts val="35"/>
                        </a:spcBef>
                      </a:pPr>
                      <a:r>
                        <a:rPr sz="2200" i="1" dirty="0">
                          <a:latin typeface="Times New Roman"/>
                          <a:cs typeface="Times New Roman"/>
                        </a:rPr>
                        <a:t>c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5271389" y="4772181"/>
            <a:ext cx="1296035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15"/>
              </a:spcBef>
              <a:tabLst>
                <a:tab pos="495934" algn="l"/>
                <a:tab pos="1168400" algn="l"/>
              </a:tabLst>
            </a:pPr>
            <a:r>
              <a:rPr sz="2300" spc="-45" dirty="0">
                <a:latin typeface="Symbol"/>
                <a:cs typeface="Symbol"/>
              </a:rPr>
              <a:t></a:t>
            </a:r>
            <a:r>
              <a:rPr sz="2400" spc="-67" baseline="-12152" dirty="0">
                <a:latin typeface="Times New Roman"/>
                <a:cs typeface="Times New Roman"/>
              </a:rPr>
              <a:t>0	</a:t>
            </a:r>
            <a:r>
              <a:rPr sz="2200" i="1" spc="-5" dirty="0">
                <a:latin typeface="Times New Roman"/>
                <a:cs typeface="Times New Roman"/>
              </a:rPr>
              <a:t>q	</a:t>
            </a:r>
            <a:r>
              <a:rPr sz="2100" dirty="0">
                <a:latin typeface="Times New Roman"/>
                <a:cs typeface="Times New Roman"/>
              </a:rPr>
              <a:t>ˆ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02054" y="4987622"/>
            <a:ext cx="1720850" cy="1033144"/>
          </a:xfrm>
          <a:prstGeom prst="rect">
            <a:avLst/>
          </a:prstGeom>
        </p:spPr>
        <p:txBody>
          <a:bodyPr vert="horz" wrap="square" lIns="0" tIns="20193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1590"/>
              </a:spcBef>
            </a:pPr>
            <a:r>
              <a:rPr sz="2200" i="1" spc="-5" dirty="0">
                <a:latin typeface="Times New Roman"/>
                <a:cs typeface="Times New Roman"/>
              </a:rPr>
              <a:t>E</a:t>
            </a:r>
            <a:r>
              <a:rPr sz="2200" spc="-5" dirty="0">
                <a:latin typeface="Times New Roman"/>
                <a:cs typeface="Times New Roman"/>
              </a:rPr>
              <a:t>(</a:t>
            </a:r>
            <a:r>
              <a:rPr sz="2200" i="1" spc="-5" dirty="0">
                <a:latin typeface="Times New Roman"/>
                <a:cs typeface="Times New Roman"/>
              </a:rPr>
              <a:t>r</a:t>
            </a:r>
            <a:r>
              <a:rPr sz="2200" i="1" spc="-3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,</a:t>
            </a:r>
            <a:r>
              <a:rPr sz="2200" i="1" dirty="0">
                <a:latin typeface="Times New Roman"/>
                <a:cs typeface="Times New Roman"/>
              </a:rPr>
              <a:t>t</a:t>
            </a:r>
            <a:r>
              <a:rPr sz="2200" dirty="0">
                <a:latin typeface="Times New Roman"/>
                <a:cs typeface="Times New Roman"/>
              </a:rPr>
              <a:t>)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Times New Roman"/>
                <a:cs typeface="Times New Roman"/>
              </a:rPr>
              <a:t>4</a:t>
            </a:r>
            <a:r>
              <a:rPr sz="2300" spc="-40" dirty="0">
                <a:latin typeface="Symbol"/>
                <a:cs typeface="Symbol"/>
              </a:rPr>
              <a:t></a:t>
            </a:r>
            <a:endParaRPr sz="23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2000" spc="-5" dirty="0">
                <a:latin typeface="Microsoft Sans Serif"/>
                <a:cs typeface="Microsoft Sans Serif"/>
              </a:rPr>
              <a:t>Coulomb`s</a:t>
            </a:r>
            <a:r>
              <a:rPr sz="2000" spc="-4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law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92703" y="5144418"/>
            <a:ext cx="3798570" cy="86741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3300" i="1" spc="-7" baseline="-6313" dirty="0">
                <a:latin typeface="Times New Roman"/>
                <a:cs typeface="Times New Roman"/>
              </a:rPr>
              <a:t>P</a:t>
            </a:r>
            <a:r>
              <a:rPr sz="2400" spc="-7" baseline="29513" dirty="0">
                <a:latin typeface="Times New Roman"/>
                <a:cs typeface="Times New Roman"/>
              </a:rPr>
              <a:t>2</a:t>
            </a:r>
            <a:r>
              <a:rPr sz="2400" spc="225" baseline="29513" dirty="0">
                <a:latin typeface="Times New Roman"/>
                <a:cs typeface="Times New Roman"/>
              </a:rPr>
              <a:t> </a:t>
            </a:r>
            <a:r>
              <a:rPr sz="3300" i="1" spc="-7" baseline="-6313" dirty="0">
                <a:latin typeface="Times New Roman"/>
                <a:cs typeface="Times New Roman"/>
              </a:rPr>
              <a:t>R</a:t>
            </a:r>
            <a:r>
              <a:rPr sz="3300" i="1" baseline="-6313" dirty="0">
                <a:latin typeface="Times New Roman"/>
                <a:cs typeface="Times New Roman"/>
              </a:rPr>
              <a:t> </a:t>
            </a:r>
            <a:r>
              <a:rPr sz="3300" spc="-7" baseline="-6313" dirty="0">
                <a:latin typeface="Times New Roman"/>
                <a:cs typeface="Times New Roman"/>
              </a:rPr>
              <a:t>,</a:t>
            </a:r>
            <a:r>
              <a:rPr sz="3300" spc="322" baseline="-6313" dirty="0">
                <a:latin typeface="Times New Roman"/>
                <a:cs typeface="Times New Roman"/>
              </a:rPr>
              <a:t> </a:t>
            </a:r>
            <a:r>
              <a:rPr sz="3225" i="1" spc="-7" baseline="-6459" dirty="0">
                <a:latin typeface="Times New Roman"/>
                <a:cs typeface="Times New Roman"/>
              </a:rPr>
              <a:t>B</a:t>
            </a:r>
            <a:r>
              <a:rPr sz="3225" spc="-7" baseline="-6459" dirty="0">
                <a:latin typeface="Times New Roman"/>
                <a:cs typeface="Times New Roman"/>
              </a:rPr>
              <a:t>(</a:t>
            </a:r>
            <a:r>
              <a:rPr sz="3225" i="1" spc="-7" baseline="-6459" dirty="0">
                <a:latin typeface="Times New Roman"/>
                <a:cs typeface="Times New Roman"/>
              </a:rPr>
              <a:t>r</a:t>
            </a:r>
            <a:r>
              <a:rPr sz="3225" i="1" baseline="-6459" dirty="0">
                <a:latin typeface="Times New Roman"/>
                <a:cs typeface="Times New Roman"/>
              </a:rPr>
              <a:t> </a:t>
            </a:r>
            <a:r>
              <a:rPr sz="3225" spc="-7" baseline="-6459" dirty="0">
                <a:latin typeface="Times New Roman"/>
                <a:cs typeface="Times New Roman"/>
              </a:rPr>
              <a:t>,</a:t>
            </a:r>
            <a:r>
              <a:rPr sz="3225" i="1" spc="-7" baseline="-6459" dirty="0">
                <a:latin typeface="Times New Roman"/>
                <a:cs typeface="Times New Roman"/>
              </a:rPr>
              <a:t>t</a:t>
            </a:r>
            <a:r>
              <a:rPr sz="3225" spc="-7" baseline="-6459" dirty="0">
                <a:latin typeface="Times New Roman"/>
                <a:cs typeface="Times New Roman"/>
              </a:rPr>
              <a:t>)</a:t>
            </a:r>
            <a:r>
              <a:rPr sz="3225" spc="150" baseline="-6459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Symbol"/>
                <a:cs typeface="Symbol"/>
              </a:rPr>
              <a:t></a:t>
            </a:r>
            <a:r>
              <a:rPr sz="2200" spc="-25" dirty="0">
                <a:latin typeface="Times New Roman"/>
                <a:cs typeface="Times New Roman"/>
              </a:rPr>
              <a:t>4</a:t>
            </a:r>
            <a:r>
              <a:rPr sz="2300" spc="-25" dirty="0">
                <a:latin typeface="Symbol"/>
                <a:cs typeface="Symbol"/>
              </a:rPr>
              <a:t></a:t>
            </a:r>
            <a:r>
              <a:rPr sz="2300" spc="-35" dirty="0">
                <a:latin typeface="Times New Roman"/>
                <a:cs typeface="Times New Roman"/>
              </a:rPr>
              <a:t> </a:t>
            </a:r>
            <a:r>
              <a:rPr sz="2200" i="1" spc="-5" dirty="0">
                <a:latin typeface="Times New Roman"/>
                <a:cs typeface="Times New Roman"/>
              </a:rPr>
              <a:t>P</a:t>
            </a:r>
            <a:r>
              <a:rPr sz="2400" spc="-7" baseline="38194" dirty="0">
                <a:latin typeface="Times New Roman"/>
                <a:cs typeface="Times New Roman"/>
              </a:rPr>
              <a:t>2</a:t>
            </a:r>
            <a:r>
              <a:rPr sz="2400" spc="232" baseline="38194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(</a:t>
            </a:r>
            <a:r>
              <a:rPr sz="2200" i="1" spc="-5" dirty="0">
                <a:latin typeface="Times New Roman"/>
                <a:cs typeface="Times New Roman"/>
              </a:rPr>
              <a:t>v </a:t>
            </a:r>
            <a:r>
              <a:rPr sz="2200" spc="-5" dirty="0">
                <a:latin typeface="Symbol"/>
                <a:cs typeface="Symbol"/>
              </a:rPr>
              <a:t>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i="1" dirty="0">
                <a:latin typeface="Times New Roman"/>
                <a:cs typeface="Times New Roman"/>
              </a:rPr>
              <a:t>P</a:t>
            </a:r>
            <a:r>
              <a:rPr sz="2200" dirty="0">
                <a:latin typeface="Times New Roman"/>
                <a:cs typeface="Times New Roman"/>
              </a:rPr>
              <a:t>)</a:t>
            </a:r>
            <a:endParaRPr sz="2200">
              <a:latin typeface="Times New Roman"/>
              <a:cs typeface="Times New Roman"/>
            </a:endParaRPr>
          </a:p>
          <a:p>
            <a:pPr marL="269240">
              <a:lnSpc>
                <a:spcPct val="100000"/>
              </a:lnSpc>
              <a:spcBef>
                <a:spcPts val="1870"/>
              </a:spcBef>
            </a:pPr>
            <a:r>
              <a:rPr sz="1650" spc="60" dirty="0">
                <a:latin typeface="Microsoft Sans Serif"/>
                <a:cs typeface="Microsoft Sans Serif"/>
              </a:rPr>
              <a:t>―Biot-savart</a:t>
            </a:r>
            <a:r>
              <a:rPr sz="1650" spc="-10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Law</a:t>
            </a:r>
            <a:r>
              <a:rPr sz="1650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for</a:t>
            </a:r>
            <a:r>
              <a:rPr sz="1650" spc="10" dirty="0">
                <a:latin typeface="Microsoft Sans Serif"/>
                <a:cs typeface="Microsoft Sans Serif"/>
              </a:rPr>
              <a:t> </a:t>
            </a:r>
            <a:r>
              <a:rPr sz="1650" dirty="0">
                <a:latin typeface="Microsoft Sans Serif"/>
                <a:cs typeface="Microsoft Sans Serif"/>
              </a:rPr>
              <a:t>a</a:t>
            </a:r>
            <a:r>
              <a:rPr sz="1650" spc="15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point</a:t>
            </a:r>
            <a:r>
              <a:rPr sz="1650" dirty="0">
                <a:latin typeface="Microsoft Sans Serif"/>
                <a:cs typeface="Microsoft Sans Serif"/>
              </a:rPr>
              <a:t> </a:t>
            </a:r>
            <a:r>
              <a:rPr sz="1650" spc="30" dirty="0">
                <a:latin typeface="Microsoft Sans Serif"/>
                <a:cs typeface="Microsoft Sans Serif"/>
              </a:rPr>
              <a:t>charge.‖</a:t>
            </a:r>
            <a:endParaRPr sz="16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3369" y="1886839"/>
            <a:ext cx="595566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5" dirty="0"/>
              <a:t>Introduction</a:t>
            </a:r>
            <a:r>
              <a:rPr sz="4350" spc="15" dirty="0"/>
              <a:t> </a:t>
            </a:r>
            <a:r>
              <a:rPr sz="4350" dirty="0"/>
              <a:t>to</a:t>
            </a:r>
            <a:r>
              <a:rPr sz="4350" spc="35" dirty="0"/>
              <a:t> </a:t>
            </a:r>
            <a:r>
              <a:rPr sz="4350" dirty="0"/>
              <a:t>antennas</a:t>
            </a:r>
            <a:endParaRPr sz="4350"/>
          </a:p>
        </p:txBody>
      </p:sp>
      <p:sp>
        <p:nvSpPr>
          <p:cNvPr id="3" name="object 3"/>
          <p:cNvSpPr txBox="1"/>
          <p:nvPr/>
        </p:nvSpPr>
        <p:spPr>
          <a:xfrm>
            <a:off x="2507107" y="3817315"/>
            <a:ext cx="4119245" cy="118681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sz="3150" spc="-5" dirty="0">
                <a:latin typeface="Microsoft Sans Serif"/>
                <a:cs typeface="Microsoft Sans Serif"/>
              </a:rPr>
              <a:t>Michel</a:t>
            </a:r>
            <a:r>
              <a:rPr sz="3150" spc="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Anciaux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/</a:t>
            </a:r>
            <a:r>
              <a:rPr sz="3150" spc="1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APEX</a:t>
            </a:r>
            <a:endParaRPr sz="315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3200" dirty="0">
                <a:latin typeface="Microsoft Sans Serif"/>
                <a:cs typeface="Microsoft Sans Serif"/>
              </a:rPr>
              <a:t>November</a:t>
            </a:r>
            <a:r>
              <a:rPr sz="3200" spc="-5" dirty="0">
                <a:latin typeface="Microsoft Sans Serif"/>
                <a:cs typeface="Microsoft Sans Serif"/>
              </a:rPr>
              <a:t> 2004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4035" y="819658"/>
            <a:ext cx="2988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What is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antenna?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71745"/>
            <a:ext cx="7401559" cy="21424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545"/>
              </a:spcBef>
              <a:buChar char="•"/>
              <a:tabLst>
                <a:tab pos="352425" algn="l"/>
                <a:tab pos="353060" algn="l"/>
              </a:tabLst>
            </a:pPr>
            <a:r>
              <a:rPr sz="1950" spc="-5" dirty="0">
                <a:latin typeface="Microsoft Sans Serif"/>
                <a:cs typeface="Microsoft Sans Serif"/>
              </a:rPr>
              <a:t>Region</a:t>
            </a:r>
            <a:r>
              <a:rPr sz="1950" spc="3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of</a:t>
            </a:r>
            <a:r>
              <a:rPr sz="1950" spc="3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transition</a:t>
            </a:r>
            <a:r>
              <a:rPr sz="1950" spc="3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between</a:t>
            </a:r>
            <a:r>
              <a:rPr sz="1950" spc="3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guided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and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free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space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propagation</a:t>
            </a:r>
            <a:endParaRPr sz="19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5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Concentrates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incoming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onto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sensor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(receiving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case)</a:t>
            </a:r>
            <a:endParaRPr sz="2000">
              <a:latin typeface="Microsoft Sans Serif"/>
              <a:cs typeface="Microsoft Sans Serif"/>
            </a:endParaRPr>
          </a:p>
          <a:p>
            <a:pPr marL="352425" marR="885190" indent="-340360">
              <a:lnSpc>
                <a:spcPts val="2270"/>
              </a:lnSpc>
              <a:spcBef>
                <a:spcPts val="79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Launches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from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guiding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structure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into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space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or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air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(transmitting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case)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34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Often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part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signal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transmitting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system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over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some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distance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7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Not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limited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electromagnetic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(e.g.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acoustic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waves)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1884" y="1733550"/>
            <a:ext cx="1522730" cy="20180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900" y="2057400"/>
            <a:ext cx="2912533" cy="177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5425" y="3956684"/>
            <a:ext cx="1876425" cy="201802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33345" y="743458"/>
            <a:ext cx="4871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Free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space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electromagnetic</a:t>
            </a:r>
            <a:r>
              <a:rPr sz="2400" b="1" dirty="0">
                <a:latin typeface="Arial"/>
                <a:cs typeface="Arial"/>
              </a:rPr>
              <a:t> wave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87753" y="1990471"/>
            <a:ext cx="1051560" cy="62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0"/>
              </a:lnSpc>
              <a:spcBef>
                <a:spcPts val="100"/>
              </a:spcBef>
              <a:tabLst>
                <a:tab pos="393065" algn="l"/>
              </a:tabLst>
            </a:pPr>
            <a:r>
              <a:rPr sz="2400" dirty="0">
                <a:latin typeface="Microsoft Sans Serif"/>
                <a:cs typeface="Microsoft Sans Serif"/>
              </a:rPr>
              <a:t>x	</a:t>
            </a:r>
            <a:r>
              <a:rPr sz="1550" spc="-5" dirty="0">
                <a:latin typeface="Microsoft Sans Serif"/>
                <a:cs typeface="Microsoft Sans Serif"/>
              </a:rPr>
              <a:t>El</a:t>
            </a:r>
            <a:r>
              <a:rPr sz="1550" dirty="0">
                <a:latin typeface="Microsoft Sans Serif"/>
                <a:cs typeface="Microsoft Sans Serif"/>
              </a:rPr>
              <a:t>e</a:t>
            </a:r>
            <a:r>
              <a:rPr sz="1550" spc="-5" dirty="0">
                <a:latin typeface="Microsoft Sans Serif"/>
                <a:cs typeface="Microsoft Sans Serif"/>
              </a:rPr>
              <a:t>ctr</a:t>
            </a:r>
            <a:r>
              <a:rPr sz="1550" spc="-15" dirty="0">
                <a:latin typeface="Microsoft Sans Serif"/>
                <a:cs typeface="Microsoft Sans Serif"/>
              </a:rPr>
              <a:t>i</a:t>
            </a:r>
            <a:r>
              <a:rPr sz="1550" spc="-5" dirty="0">
                <a:latin typeface="Microsoft Sans Serif"/>
                <a:cs typeface="Microsoft Sans Serif"/>
              </a:rPr>
              <a:t>c</a:t>
            </a:r>
            <a:endParaRPr sz="1550">
              <a:latin typeface="Microsoft Sans Serif"/>
              <a:cs typeface="Microsoft Sans Serif"/>
            </a:endParaRPr>
          </a:p>
          <a:p>
            <a:pPr marL="405765">
              <a:lnSpc>
                <a:spcPts val="1900"/>
              </a:lnSpc>
            </a:pPr>
            <a:r>
              <a:rPr sz="1600" spc="-10" dirty="0">
                <a:latin typeface="Microsoft Sans Serif"/>
                <a:cs typeface="Microsoft Sans Serif"/>
              </a:rPr>
              <a:t>field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196" y="3319398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y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4326" y="2790570"/>
            <a:ext cx="1096645" cy="920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Direction of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propagation</a:t>
            </a:r>
            <a:endParaRPr sz="1600">
              <a:latin typeface="Microsoft Sans Serif"/>
              <a:cs typeface="Microsoft Sans Serif"/>
            </a:endParaRPr>
          </a:p>
          <a:p>
            <a:pPr marL="304800">
              <a:lnSpc>
                <a:spcPct val="100000"/>
              </a:lnSpc>
              <a:spcBef>
                <a:spcPts val="325"/>
              </a:spcBef>
            </a:pPr>
            <a:r>
              <a:rPr sz="2400" dirty="0">
                <a:latin typeface="Microsoft Sans Serif"/>
                <a:cs typeface="Microsoft Sans Serif"/>
              </a:rPr>
              <a:t>z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5146" y="3706748"/>
            <a:ext cx="848994" cy="5035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1850"/>
              </a:lnSpc>
              <a:spcBef>
                <a:spcPts val="215"/>
              </a:spcBef>
            </a:pPr>
            <a:r>
              <a:rPr sz="1600" spc="-5" dirty="0">
                <a:latin typeface="Microsoft Sans Serif"/>
                <a:cs typeface="Microsoft Sans Serif"/>
              </a:rPr>
              <a:t>Magne</a:t>
            </a:r>
            <a:r>
              <a:rPr sz="1600" spc="-10" dirty="0">
                <a:latin typeface="Microsoft Sans Serif"/>
                <a:cs typeface="Microsoft Sans Serif"/>
              </a:rPr>
              <a:t>ti</a:t>
            </a:r>
            <a:r>
              <a:rPr sz="1600" spc="-5" dirty="0">
                <a:latin typeface="Microsoft Sans Serif"/>
                <a:cs typeface="Microsoft Sans Serif"/>
              </a:rPr>
              <a:t>c  </a:t>
            </a:r>
            <a:r>
              <a:rPr sz="1600" spc="-10" dirty="0">
                <a:latin typeface="Microsoft Sans Serif"/>
                <a:cs typeface="Microsoft Sans Serif"/>
              </a:rPr>
              <a:t>field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69746" y="4568061"/>
            <a:ext cx="3337560" cy="149415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18745" indent="-81280">
              <a:lnSpc>
                <a:spcPct val="100000"/>
              </a:lnSpc>
              <a:spcBef>
                <a:spcPts val="505"/>
              </a:spcBef>
              <a:buSzPct val="94444"/>
              <a:buChar char="•"/>
              <a:tabLst>
                <a:tab pos="11938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Disturbance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of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EM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field</a:t>
            </a:r>
            <a:endParaRPr sz="1800">
              <a:latin typeface="Microsoft Sans Serif"/>
              <a:cs typeface="Microsoft Sans Serif"/>
            </a:endParaRPr>
          </a:p>
          <a:p>
            <a:pPr marL="109220" indent="-71755">
              <a:lnSpc>
                <a:spcPts val="1850"/>
              </a:lnSpc>
              <a:spcBef>
                <a:spcPts val="355"/>
              </a:spcBef>
              <a:buSzPct val="93750"/>
              <a:buChar char="•"/>
              <a:tabLst>
                <a:tab pos="109855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Velocity of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light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(~300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000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000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m/s)</a:t>
            </a:r>
            <a:endParaRPr sz="1600">
              <a:latin typeface="Microsoft Sans Serif"/>
              <a:cs typeface="Microsoft Sans Serif"/>
            </a:endParaRPr>
          </a:p>
          <a:p>
            <a:pPr marL="38100">
              <a:lnSpc>
                <a:spcPts val="1905"/>
              </a:lnSpc>
            </a:pPr>
            <a:r>
              <a:rPr sz="1750" spc="-5" dirty="0">
                <a:latin typeface="Microsoft Sans Serif"/>
                <a:cs typeface="Microsoft Sans Serif"/>
              </a:rPr>
              <a:t>•E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and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H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fields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are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orthogonal</a:t>
            </a:r>
            <a:endParaRPr sz="1750">
              <a:latin typeface="Microsoft Sans Serif"/>
              <a:cs typeface="Microsoft Sans Serif"/>
            </a:endParaRPr>
          </a:p>
          <a:p>
            <a:pPr marL="38100">
              <a:lnSpc>
                <a:spcPts val="1975"/>
              </a:lnSpc>
            </a:pPr>
            <a:r>
              <a:rPr sz="1750" spc="-5" dirty="0">
                <a:latin typeface="Microsoft Sans Serif"/>
                <a:cs typeface="Microsoft Sans Serif"/>
              </a:rPr>
              <a:t>•E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and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H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fields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are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in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phase</a:t>
            </a:r>
            <a:endParaRPr sz="1750">
              <a:latin typeface="Microsoft Sans Serif"/>
              <a:cs typeface="Microsoft Sans Serif"/>
            </a:endParaRPr>
          </a:p>
          <a:p>
            <a:pPr marL="38100">
              <a:lnSpc>
                <a:spcPct val="100000"/>
              </a:lnSpc>
              <a:spcBef>
                <a:spcPts val="630"/>
              </a:spcBef>
            </a:pPr>
            <a:r>
              <a:rPr sz="1750" spc="-5" dirty="0">
                <a:latin typeface="Microsoft Sans Serif"/>
                <a:cs typeface="Microsoft Sans Serif"/>
              </a:rPr>
              <a:t>•Impedance,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Z</a:t>
            </a:r>
            <a:r>
              <a:rPr sz="2850" spc="-7" baseline="-11695" dirty="0">
                <a:latin typeface="Microsoft Sans Serif"/>
                <a:cs typeface="Microsoft Sans Serif"/>
              </a:rPr>
              <a:t>0</a:t>
            </a:r>
            <a:r>
              <a:rPr sz="1750" spc="-5" dirty="0">
                <a:latin typeface="Microsoft Sans Serif"/>
                <a:cs typeface="Microsoft Sans Serif"/>
              </a:rPr>
              <a:t>: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377</a:t>
            </a:r>
            <a:r>
              <a:rPr sz="1750" spc="-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ohms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25361" y="1785873"/>
            <a:ext cx="995680" cy="5143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5"/>
              </a:spcBef>
            </a:pPr>
            <a:r>
              <a:rPr sz="1600" spc="-5" dirty="0">
                <a:latin typeface="Microsoft Sans Serif"/>
                <a:cs typeface="Microsoft Sans Serif"/>
              </a:rPr>
              <a:t>Electric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Field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[V/m]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50556" y="2854579"/>
            <a:ext cx="7473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Time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[s]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13170" y="3927728"/>
            <a:ext cx="1007744" cy="5035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4765" marR="5080" indent="-12700">
              <a:lnSpc>
                <a:spcPts val="1850"/>
              </a:lnSpc>
              <a:spcBef>
                <a:spcPts val="215"/>
              </a:spcBef>
            </a:pPr>
            <a:r>
              <a:rPr sz="1600" spc="-5" dirty="0">
                <a:latin typeface="Microsoft Sans Serif"/>
                <a:cs typeface="Microsoft Sans Serif"/>
              </a:rPr>
              <a:t>Magnetic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Field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[A/m]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46569" y="4950333"/>
            <a:ext cx="81661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Time</a:t>
            </a:r>
            <a:r>
              <a:rPr sz="1750" spc="-5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[s]</a:t>
            </a:r>
            <a:endParaRPr sz="1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0700" y="2681604"/>
            <a:ext cx="469265" cy="0"/>
          </a:xfrm>
          <a:custGeom>
            <a:avLst/>
            <a:gdLst/>
            <a:ahLst/>
            <a:cxnLst/>
            <a:rect l="l" t="t" r="r" b="b"/>
            <a:pathLst>
              <a:path w="469264">
                <a:moveTo>
                  <a:pt x="0" y="0"/>
                </a:moveTo>
                <a:lnTo>
                  <a:pt x="46926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785" y="3350259"/>
            <a:ext cx="2911272" cy="178943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3984" y="1810385"/>
            <a:ext cx="1013460" cy="52260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477135" y="2694939"/>
            <a:ext cx="913765" cy="0"/>
          </a:xfrm>
          <a:custGeom>
            <a:avLst/>
            <a:gdLst/>
            <a:ahLst/>
            <a:cxnLst/>
            <a:rect l="l" t="t" r="r" b="b"/>
            <a:pathLst>
              <a:path w="913764">
                <a:moveTo>
                  <a:pt x="0" y="0"/>
                </a:moveTo>
                <a:lnTo>
                  <a:pt x="404494" y="0"/>
                </a:lnTo>
              </a:path>
              <a:path w="913764">
                <a:moveTo>
                  <a:pt x="443229" y="0"/>
                </a:moveTo>
                <a:lnTo>
                  <a:pt x="913764" y="0"/>
                </a:lnTo>
              </a:path>
            </a:pathLst>
          </a:custGeom>
          <a:ln w="12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37475" y="3930650"/>
            <a:ext cx="113029" cy="236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94015" y="4563744"/>
            <a:ext cx="200659" cy="698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92415" y="5008245"/>
            <a:ext cx="95884" cy="4267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949067" y="539242"/>
            <a:ext cx="319468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dirty="0">
                <a:latin typeface="Arial"/>
                <a:cs typeface="Arial"/>
              </a:rPr>
              <a:t>EM</a:t>
            </a:r>
            <a:r>
              <a:rPr sz="2350" b="1" spc="-2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wave</a:t>
            </a:r>
            <a:r>
              <a:rPr sz="2350" b="1" spc="-20" dirty="0">
                <a:latin typeface="Arial"/>
                <a:cs typeface="Arial"/>
              </a:rPr>
              <a:t> </a:t>
            </a:r>
            <a:r>
              <a:rPr sz="2350" b="1" spc="-5" dirty="0">
                <a:latin typeface="Arial"/>
                <a:cs typeface="Arial"/>
              </a:rPr>
              <a:t>in</a:t>
            </a:r>
            <a:r>
              <a:rPr sz="2350" b="1" spc="-15" dirty="0">
                <a:latin typeface="Arial"/>
                <a:cs typeface="Arial"/>
              </a:rPr>
              <a:t> </a:t>
            </a:r>
            <a:r>
              <a:rPr sz="2350" b="1" spc="-5" dirty="0">
                <a:latin typeface="Arial"/>
                <a:cs typeface="Arial"/>
              </a:rPr>
              <a:t>free</a:t>
            </a:r>
            <a:r>
              <a:rPr sz="2350" b="1" spc="-2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space</a:t>
            </a:r>
            <a:endParaRPr sz="23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41245" y="1527302"/>
            <a:ext cx="177165" cy="9525"/>
          </a:xfrm>
          <a:custGeom>
            <a:avLst/>
            <a:gdLst/>
            <a:ahLst/>
            <a:cxnLst/>
            <a:rect l="l" t="t" r="r" b="b"/>
            <a:pathLst>
              <a:path w="177164" h="9525">
                <a:moveTo>
                  <a:pt x="176783" y="0"/>
                </a:moveTo>
                <a:lnTo>
                  <a:pt x="0" y="0"/>
                </a:lnTo>
                <a:lnTo>
                  <a:pt x="0" y="9144"/>
                </a:lnTo>
                <a:lnTo>
                  <a:pt x="176783" y="9144"/>
                </a:lnTo>
                <a:lnTo>
                  <a:pt x="1767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30654" y="1561846"/>
            <a:ext cx="1809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Symbol"/>
                <a:cs typeface="Symbol"/>
              </a:rPr>
              <a:t></a:t>
            </a:r>
            <a:r>
              <a:rPr sz="1600" i="1" spc="-5" dirty="0">
                <a:latin typeface="Times New Roman"/>
                <a:cs typeface="Times New Roman"/>
              </a:rPr>
              <a:t>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03145" y="1252473"/>
            <a:ext cx="15830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130935" algn="l"/>
              </a:tabLst>
            </a:pPr>
            <a:r>
              <a:rPr sz="2175" spc="-7" baseline="11494" dirty="0">
                <a:latin typeface="Symbol"/>
                <a:cs typeface="Symbol"/>
              </a:rPr>
              <a:t></a:t>
            </a:r>
            <a:r>
              <a:rPr sz="2025" spc="-7" baseline="51440" dirty="0">
                <a:latin typeface="Times New Roman"/>
                <a:cs typeface="Times New Roman"/>
              </a:rPr>
              <a:t>2</a:t>
            </a:r>
            <a:r>
              <a:rPr sz="2025" spc="37" baseline="51440" dirty="0">
                <a:latin typeface="Times New Roman"/>
                <a:cs typeface="Times New Roman"/>
              </a:rPr>
              <a:t> </a:t>
            </a:r>
            <a:r>
              <a:rPr sz="2175" i="1" u="sng" baseline="1149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2175" i="1" spc="-7" baseline="11494" dirty="0">
                <a:latin typeface="Times New Roman"/>
                <a:cs typeface="Times New Roman"/>
              </a:rPr>
              <a:t> </a:t>
            </a:r>
            <a:r>
              <a:rPr sz="1575" i="1" u="sng" baseline="26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</a:t>
            </a:r>
            <a:r>
              <a:rPr sz="1575" i="1" spc="142" baseline="2645" dirty="0">
                <a:latin typeface="Times New Roman"/>
                <a:cs typeface="Times New Roman"/>
              </a:rPr>
              <a:t> </a:t>
            </a:r>
            <a:r>
              <a:rPr sz="3300" spc="-7" baseline="-5050" dirty="0">
                <a:latin typeface="Symbol"/>
                <a:cs typeface="Symbol"/>
              </a:rPr>
              <a:t></a:t>
            </a:r>
            <a:r>
              <a:rPr sz="2200" u="sng" spc="10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1650" spc="-5" dirty="0">
                <a:latin typeface="Symbol"/>
                <a:cs typeface="Symbol"/>
              </a:rPr>
              <a:t></a:t>
            </a:r>
            <a:r>
              <a:rPr sz="2400" spc="-7" baseline="38194" dirty="0">
                <a:latin typeface="Times New Roman"/>
                <a:cs typeface="Times New Roman"/>
              </a:rPr>
              <a:t>2</a:t>
            </a:r>
            <a:r>
              <a:rPr sz="2400" spc="-37" baseline="38194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E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83410" y="2318131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77238" y="2365766"/>
            <a:ext cx="687070" cy="55054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75"/>
              </a:spcBef>
            </a:pPr>
            <a:r>
              <a:rPr sz="1300" spc="-5" dirty="0">
                <a:latin typeface="Symbol"/>
                <a:cs typeface="Symbol"/>
              </a:rPr>
              <a:t></a:t>
            </a:r>
            <a:r>
              <a:rPr sz="1300" spc="575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H</a:t>
            </a:r>
            <a:r>
              <a:rPr sz="1300" i="1" spc="-20" dirty="0">
                <a:latin typeface="Times New Roman"/>
                <a:cs typeface="Times New Roman"/>
              </a:rPr>
              <a:t> </a:t>
            </a:r>
            <a:r>
              <a:rPr sz="1050" i="1" dirty="0">
                <a:latin typeface="Times New Roman"/>
                <a:cs typeface="Times New Roman"/>
              </a:rPr>
              <a:t>y</a:t>
            </a:r>
            <a:r>
              <a:rPr sz="1050" i="1" spc="360" dirty="0">
                <a:latin typeface="Times New Roman"/>
                <a:cs typeface="Times New Roman"/>
              </a:rPr>
              <a:t> </a:t>
            </a:r>
            <a:r>
              <a:rPr sz="2325" spc="-7" baseline="-12544" dirty="0">
                <a:latin typeface="Symbol"/>
                <a:cs typeface="Symbol"/>
              </a:rPr>
              <a:t></a:t>
            </a:r>
            <a:endParaRPr sz="2325" baseline="-12544">
              <a:latin typeface="Symbol"/>
              <a:cs typeface="Symbol"/>
            </a:endParaRPr>
          </a:p>
          <a:p>
            <a:pPr marL="101600">
              <a:lnSpc>
                <a:spcPct val="100000"/>
              </a:lnSpc>
              <a:spcBef>
                <a:spcPts val="175"/>
              </a:spcBef>
            </a:pPr>
            <a:r>
              <a:rPr sz="1600" spc="-10" dirty="0">
                <a:latin typeface="Symbol"/>
                <a:cs typeface="Symbol"/>
              </a:rPr>
              <a:t></a:t>
            </a:r>
            <a:r>
              <a:rPr sz="1600" i="1" spc="-10" dirty="0">
                <a:latin typeface="Times New Roman"/>
                <a:cs typeface="Times New Roman"/>
              </a:rPr>
              <a:t>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36877" y="3308730"/>
            <a:ext cx="906780" cy="607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00"/>
              </a:lnSpc>
              <a:spcBef>
                <a:spcPts val="95"/>
              </a:spcBef>
            </a:pPr>
            <a:r>
              <a:rPr sz="2800" spc="-5" dirty="0">
                <a:latin typeface="Microsoft Sans Serif"/>
                <a:cs typeface="Microsoft Sans Serif"/>
              </a:rPr>
              <a:t>x</a:t>
            </a:r>
            <a:r>
              <a:rPr sz="2800" spc="-30" dirty="0">
                <a:latin typeface="Microsoft Sans Serif"/>
                <a:cs typeface="Microsoft Sans Serif"/>
              </a:rPr>
              <a:t> </a:t>
            </a:r>
            <a:r>
              <a:rPr sz="1450" spc="-5" dirty="0">
                <a:latin typeface="Microsoft Sans Serif"/>
                <a:cs typeface="Microsoft Sans Serif"/>
              </a:rPr>
              <a:t>Electric</a:t>
            </a:r>
            <a:endParaRPr sz="1450">
              <a:latin typeface="Microsoft Sans Serif"/>
              <a:cs typeface="Microsoft Sans Serif"/>
            </a:endParaRPr>
          </a:p>
          <a:p>
            <a:pPr marL="403860">
              <a:lnSpc>
                <a:spcPts val="1480"/>
              </a:lnSpc>
            </a:pPr>
            <a:r>
              <a:rPr sz="1450" spc="-5" dirty="0">
                <a:latin typeface="Microsoft Sans Serif"/>
                <a:cs typeface="Microsoft Sans Serif"/>
              </a:rPr>
              <a:t>field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1491" y="4604384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y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2796" y="4999101"/>
            <a:ext cx="848994" cy="50419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1850"/>
              </a:lnSpc>
              <a:spcBef>
                <a:spcPts val="215"/>
              </a:spcBef>
            </a:pPr>
            <a:r>
              <a:rPr sz="1600" spc="-5" dirty="0">
                <a:latin typeface="Microsoft Sans Serif"/>
                <a:cs typeface="Microsoft Sans Serif"/>
              </a:rPr>
              <a:t>Magne</a:t>
            </a:r>
            <a:r>
              <a:rPr sz="1600" spc="-10" dirty="0">
                <a:latin typeface="Microsoft Sans Serif"/>
                <a:cs typeface="Microsoft Sans Serif"/>
              </a:rPr>
              <a:t>ti</a:t>
            </a:r>
            <a:r>
              <a:rPr sz="1600" spc="-5" dirty="0">
                <a:latin typeface="Microsoft Sans Serif"/>
                <a:cs typeface="Microsoft Sans Serif"/>
              </a:rPr>
              <a:t>c  </a:t>
            </a:r>
            <a:r>
              <a:rPr sz="1600" spc="-10" dirty="0">
                <a:latin typeface="Microsoft Sans Serif"/>
                <a:cs typeface="Microsoft Sans Serif"/>
              </a:rPr>
              <a:t>field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60242" y="1566925"/>
            <a:ext cx="439420" cy="10795"/>
          </a:xfrm>
          <a:custGeom>
            <a:avLst/>
            <a:gdLst/>
            <a:ahLst/>
            <a:cxnLst/>
            <a:rect l="l" t="t" r="r" b="b"/>
            <a:pathLst>
              <a:path w="439420" h="10794">
                <a:moveTo>
                  <a:pt x="438911" y="0"/>
                </a:moveTo>
                <a:lnTo>
                  <a:pt x="0" y="0"/>
                </a:lnTo>
                <a:lnTo>
                  <a:pt x="0" y="10667"/>
                </a:lnTo>
                <a:lnTo>
                  <a:pt x="438911" y="10667"/>
                </a:lnTo>
                <a:lnTo>
                  <a:pt x="438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86454" y="1410970"/>
            <a:ext cx="93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x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99154" y="1592833"/>
            <a:ext cx="67310" cy="7620"/>
          </a:xfrm>
          <a:custGeom>
            <a:avLst/>
            <a:gdLst/>
            <a:ahLst/>
            <a:cxnLst/>
            <a:rect l="l" t="t" r="r" b="b"/>
            <a:pathLst>
              <a:path w="67310" h="7619">
                <a:moveTo>
                  <a:pt x="67055" y="0"/>
                </a:moveTo>
                <a:lnTo>
                  <a:pt x="0" y="0"/>
                </a:lnTo>
                <a:lnTo>
                  <a:pt x="0" y="7620"/>
                </a:lnTo>
                <a:lnTo>
                  <a:pt x="67055" y="7620"/>
                </a:lnTo>
                <a:lnTo>
                  <a:pt x="670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528442" y="1547423"/>
            <a:ext cx="569595" cy="425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55"/>
              </a:lnSpc>
              <a:spcBef>
                <a:spcPts val="95"/>
              </a:spcBef>
            </a:pPr>
            <a:r>
              <a:rPr sz="1750" spc="-55" dirty="0">
                <a:latin typeface="Symbol"/>
                <a:cs typeface="Symbol"/>
              </a:rPr>
              <a:t>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spc="-45" dirty="0">
                <a:latin typeface="Symbol"/>
                <a:cs typeface="Symbol"/>
              </a:rPr>
              <a:t></a:t>
            </a:r>
            <a:r>
              <a:rPr sz="1750" dirty="0">
                <a:latin typeface="Times New Roman"/>
                <a:cs typeface="Times New Roman"/>
              </a:rPr>
              <a:t> </a:t>
            </a:r>
            <a:r>
              <a:rPr sz="1750" spc="-65" dirty="0">
                <a:latin typeface="Times New Roman"/>
                <a:cs typeface="Times New Roman"/>
              </a:rPr>
              <a:t> </a:t>
            </a:r>
            <a:r>
              <a:rPr sz="1600" spc="-30" dirty="0">
                <a:latin typeface="Symbol"/>
                <a:cs typeface="Symbol"/>
              </a:rPr>
              <a:t></a:t>
            </a:r>
            <a:r>
              <a:rPr sz="1600" i="1" spc="-5" dirty="0">
                <a:latin typeface="Times New Roman"/>
                <a:cs typeface="Times New Roman"/>
              </a:rPr>
              <a:t>z</a:t>
            </a:r>
            <a:endParaRPr sz="1600">
              <a:latin typeface="Times New Roman"/>
              <a:cs typeface="Times New Roman"/>
            </a:endParaRPr>
          </a:p>
          <a:p>
            <a:pPr marL="88900">
              <a:lnSpc>
                <a:spcPts val="1095"/>
              </a:lnSpc>
              <a:tabLst>
                <a:tab pos="291465" algn="l"/>
              </a:tabLst>
            </a:pPr>
            <a:r>
              <a:rPr sz="950" spc="-5" dirty="0">
                <a:latin typeface="Times New Roman"/>
                <a:cs typeface="Times New Roman"/>
              </a:rPr>
              <a:t>0	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45079" y="2269363"/>
            <a:ext cx="12382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48763" y="2403474"/>
            <a:ext cx="9836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10845" algn="l"/>
                <a:tab pos="659765" algn="l"/>
              </a:tabLst>
            </a:pPr>
            <a:r>
              <a:rPr sz="1600" spc="-5" dirty="0">
                <a:latin typeface="Times New Roman"/>
                <a:cs typeface="Times New Roman"/>
              </a:rPr>
              <a:t>1	</a:t>
            </a:r>
            <a:r>
              <a:rPr sz="1600" spc="-5" dirty="0">
                <a:latin typeface="Symbol"/>
                <a:cs typeface="Symbol"/>
              </a:rPr>
              <a:t></a:t>
            </a:r>
            <a:r>
              <a:rPr sz="1600" spc="-5" dirty="0">
                <a:latin typeface="Times New Roman"/>
                <a:cs typeface="Times New Roman"/>
              </a:rPr>
              <a:t>	</a:t>
            </a:r>
            <a:r>
              <a:rPr sz="1600" i="1" spc="-5" dirty="0">
                <a:latin typeface="Times New Roman"/>
                <a:cs typeface="Times New Roman"/>
              </a:rPr>
              <a:t>H</a:t>
            </a:r>
            <a:r>
              <a:rPr sz="1600" i="1" spc="-50" dirty="0">
                <a:latin typeface="Times New Roman"/>
                <a:cs typeface="Times New Roman"/>
              </a:rPr>
              <a:t> </a:t>
            </a:r>
            <a:r>
              <a:rPr sz="2325" i="1" spc="-7" baseline="-12544" dirty="0">
                <a:latin typeface="Times New Roman"/>
                <a:cs typeface="Times New Roman"/>
              </a:rPr>
              <a:t>y</a:t>
            </a:r>
            <a:endParaRPr sz="2325" baseline="-12544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54351" y="2639400"/>
            <a:ext cx="51117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35" dirty="0">
                <a:latin typeface="Symbol"/>
                <a:cs typeface="Symbol"/>
              </a:rPr>
              <a:t></a:t>
            </a:r>
            <a:r>
              <a:rPr sz="1650" spc="3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Symbol"/>
                <a:cs typeface="Symbol"/>
              </a:rPr>
              <a:t></a:t>
            </a:r>
            <a:r>
              <a:rPr sz="1600" i="1" spc="-10" dirty="0">
                <a:latin typeface="Times New Roman"/>
                <a:cs typeface="Times New Roman"/>
              </a:rPr>
              <a:t>z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04642" y="2886582"/>
            <a:ext cx="28829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265" algn="l"/>
              </a:tabLst>
            </a:pPr>
            <a:r>
              <a:rPr sz="950" spc="-5" dirty="0">
                <a:latin typeface="Times New Roman"/>
                <a:cs typeface="Times New Roman"/>
              </a:rPr>
              <a:t>0	0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73451" y="4244721"/>
            <a:ext cx="1064895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Direction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of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550" spc="-5" dirty="0">
                <a:latin typeface="Microsoft Sans Serif"/>
                <a:cs typeface="Microsoft Sans Serif"/>
              </a:rPr>
              <a:t>propagation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64534" y="4765929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z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36489" y="1305813"/>
            <a:ext cx="848994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25" i="1" baseline="-2364" dirty="0">
                <a:latin typeface="Times New Roman"/>
                <a:cs typeface="Times New Roman"/>
              </a:rPr>
              <a:t>E</a:t>
            </a:r>
            <a:r>
              <a:rPr sz="1750" i="1" dirty="0">
                <a:latin typeface="Times New Roman"/>
                <a:cs typeface="Times New Roman"/>
              </a:rPr>
              <a:t>x</a:t>
            </a:r>
            <a:r>
              <a:rPr sz="1750" i="1" spc="-9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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00" i="1" dirty="0">
                <a:latin typeface="Times New Roman"/>
                <a:cs typeface="Times New Roman"/>
              </a:rPr>
              <a:t>E</a:t>
            </a:r>
            <a:r>
              <a:rPr sz="2025" baseline="4115" dirty="0">
                <a:latin typeface="Times New Roman"/>
                <a:cs typeface="Times New Roman"/>
              </a:rPr>
              <a:t>0</a:t>
            </a:r>
            <a:r>
              <a:rPr sz="1700" i="1" dirty="0">
                <a:latin typeface="Times New Roman"/>
                <a:cs typeface="Times New Roman"/>
              </a:rPr>
              <a:t>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314694" y="1400009"/>
            <a:ext cx="779780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150" i="1" dirty="0">
                <a:latin typeface="Times New Roman"/>
                <a:cs typeface="Times New Roman"/>
              </a:rPr>
              <a:t>j</a:t>
            </a:r>
            <a:r>
              <a:rPr sz="1150" i="1" spc="360" dirty="0">
                <a:latin typeface="Times New Roman"/>
                <a:cs typeface="Times New Roman"/>
              </a:rPr>
              <a:t> </a:t>
            </a:r>
            <a:r>
              <a:rPr sz="1150" spc="-20" dirty="0">
                <a:latin typeface="Times New Roman"/>
                <a:cs typeface="Times New Roman"/>
              </a:rPr>
              <a:t>(</a:t>
            </a:r>
            <a:r>
              <a:rPr sz="1200" spc="-20" dirty="0">
                <a:latin typeface="Symbol"/>
                <a:cs typeface="Symbol"/>
              </a:rPr>
              <a:t></a:t>
            </a:r>
            <a:r>
              <a:rPr sz="1150" i="1" spc="-20" dirty="0">
                <a:latin typeface="Times New Roman"/>
                <a:cs typeface="Times New Roman"/>
              </a:rPr>
              <a:t>t</a:t>
            </a:r>
            <a:r>
              <a:rPr sz="1150" i="1" spc="360" dirty="0">
                <a:latin typeface="Times New Roman"/>
                <a:cs typeface="Times New Roman"/>
              </a:rPr>
              <a:t> </a:t>
            </a:r>
            <a:r>
              <a:rPr sz="1150" spc="-5" dirty="0">
                <a:latin typeface="Symbol"/>
                <a:cs typeface="Symbol"/>
              </a:rPr>
              <a:t></a:t>
            </a:r>
            <a:r>
              <a:rPr sz="1200" spc="-5" dirty="0">
                <a:latin typeface="Symbol"/>
                <a:cs typeface="Symbol"/>
              </a:rPr>
              <a:t></a:t>
            </a:r>
            <a:r>
              <a:rPr sz="1150" i="1" spc="-5" dirty="0">
                <a:latin typeface="Times New Roman"/>
                <a:cs typeface="Times New Roman"/>
              </a:rPr>
              <a:t>z</a:t>
            </a:r>
            <a:r>
              <a:rPr sz="1150" i="1" spc="35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)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11089" y="2014855"/>
            <a:ext cx="191135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675" i="1" spc="-7" baseline="-12471" dirty="0">
                <a:latin typeface="Times New Roman"/>
                <a:cs typeface="Times New Roman"/>
              </a:rPr>
              <a:t>H</a:t>
            </a:r>
            <a:r>
              <a:rPr sz="3675" i="1" spc="-390" baseline="-12471" dirty="0">
                <a:latin typeface="Times New Roman"/>
                <a:cs typeface="Times New Roman"/>
              </a:rPr>
              <a:t> </a:t>
            </a:r>
            <a:r>
              <a:rPr sz="2850" i="1" spc="-7" baseline="-11695" dirty="0">
                <a:latin typeface="Times New Roman"/>
                <a:cs typeface="Times New Roman"/>
              </a:rPr>
              <a:t>y</a:t>
            </a:r>
            <a:r>
              <a:rPr sz="2850" i="1" spc="-67" baseline="-11695" dirty="0">
                <a:latin typeface="Times New Roman"/>
                <a:cs typeface="Times New Roman"/>
              </a:rPr>
              <a:t> </a:t>
            </a:r>
            <a:r>
              <a:rPr sz="2700" baseline="-12345" dirty="0">
                <a:latin typeface="Symbol"/>
                <a:cs typeface="Symbol"/>
              </a:rPr>
              <a:t></a:t>
            </a:r>
            <a:r>
              <a:rPr sz="2700" baseline="-12345" dirty="0">
                <a:latin typeface="Times New Roman"/>
                <a:cs typeface="Times New Roman"/>
              </a:rPr>
              <a:t> </a:t>
            </a:r>
            <a:r>
              <a:rPr sz="2700" i="1" spc="-15" baseline="-12345" dirty="0">
                <a:latin typeface="Times New Roman"/>
                <a:cs typeface="Times New Roman"/>
              </a:rPr>
              <a:t>H</a:t>
            </a:r>
            <a:r>
              <a:rPr sz="2175" spc="7" baseline="-11494" dirty="0">
                <a:latin typeface="Times New Roman"/>
                <a:cs typeface="Times New Roman"/>
              </a:rPr>
              <a:t>0</a:t>
            </a:r>
            <a:r>
              <a:rPr sz="2700" i="1" baseline="-12345" dirty="0">
                <a:latin typeface="Times New Roman"/>
                <a:cs typeface="Times New Roman"/>
              </a:rPr>
              <a:t>e</a:t>
            </a:r>
            <a:r>
              <a:rPr sz="2700" i="1" spc="15" baseline="-12345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j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7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(</a:t>
            </a:r>
            <a:r>
              <a:rPr sz="1300" spc="-85" dirty="0">
                <a:latin typeface="Symbol"/>
                <a:cs typeface="Symbol"/>
              </a:rPr>
              <a:t></a:t>
            </a:r>
            <a:r>
              <a:rPr sz="1250" i="1" spc="-5" dirty="0">
                <a:latin typeface="Times New Roman"/>
                <a:cs typeface="Times New Roman"/>
              </a:rPr>
              <a:t>t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80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Symbol"/>
                <a:cs typeface="Symbol"/>
              </a:rPr>
              <a:t></a:t>
            </a:r>
            <a:r>
              <a:rPr sz="1300" spc="-35" dirty="0">
                <a:latin typeface="Symbol"/>
                <a:cs typeface="Symbol"/>
              </a:rPr>
              <a:t></a:t>
            </a:r>
            <a:r>
              <a:rPr sz="1250" i="1" spc="-5" dirty="0">
                <a:latin typeface="Times New Roman"/>
                <a:cs typeface="Times New Roman"/>
              </a:rPr>
              <a:t>z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7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49161" y="3273679"/>
            <a:ext cx="917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frequency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82916" y="3115755"/>
            <a:ext cx="509270" cy="7600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84455" algn="r">
              <a:lnSpc>
                <a:spcPct val="100000"/>
              </a:lnSpc>
              <a:spcBef>
                <a:spcPts val="114"/>
              </a:spcBef>
            </a:pPr>
            <a:r>
              <a:rPr sz="1300" i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-2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-4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</a:t>
            </a:r>
            <a:endParaRPr sz="1300">
              <a:latin typeface="Symbol"/>
              <a:cs typeface="Symbol"/>
            </a:endParaRPr>
          </a:p>
          <a:p>
            <a:pPr marR="77470" algn="r">
              <a:lnSpc>
                <a:spcPct val="100000"/>
              </a:lnSpc>
              <a:spcBef>
                <a:spcPts val="25"/>
              </a:spcBef>
            </a:pPr>
            <a:r>
              <a:rPr sz="1250" i="1" spc="-5" dirty="0">
                <a:latin typeface="Times New Roman"/>
                <a:cs typeface="Times New Roman"/>
              </a:rPr>
              <a:t>f</a:t>
            </a:r>
            <a:r>
              <a:rPr sz="1250" i="1" spc="-2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</a:t>
            </a:r>
            <a:r>
              <a:rPr sz="1250" spc="390" dirty="0">
                <a:latin typeface="Times New Roman"/>
                <a:cs typeface="Times New Roman"/>
              </a:rPr>
              <a:t> </a:t>
            </a:r>
            <a:r>
              <a:rPr sz="1250" spc="-110" dirty="0">
                <a:latin typeface="Times New Roman"/>
                <a:cs typeface="Times New Roman"/>
              </a:rPr>
              <a:t>2</a:t>
            </a:r>
            <a:r>
              <a:rPr sz="1300" spc="-110" dirty="0">
                <a:latin typeface="Symbol"/>
                <a:cs typeface="Symbol"/>
              </a:rPr>
              <a:t></a:t>
            </a:r>
            <a:endParaRPr sz="130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880"/>
              </a:spcBef>
            </a:pPr>
            <a:r>
              <a:rPr sz="1450" dirty="0"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49161" y="4017645"/>
            <a:ext cx="14287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69035" algn="l"/>
              </a:tabLst>
            </a:pPr>
            <a:r>
              <a:rPr sz="2400" spc="-30" baseline="1736" dirty="0">
                <a:latin typeface="Microsoft Sans Serif"/>
                <a:cs typeface="Microsoft Sans Serif"/>
              </a:rPr>
              <a:t>w</a:t>
            </a:r>
            <a:r>
              <a:rPr sz="2400" spc="-7" baseline="1736" dirty="0">
                <a:latin typeface="Microsoft Sans Serif"/>
                <a:cs typeface="Microsoft Sans Serif"/>
              </a:rPr>
              <a:t>av</a:t>
            </a:r>
            <a:r>
              <a:rPr sz="2400" spc="-15" baseline="1736" dirty="0">
                <a:latin typeface="Microsoft Sans Serif"/>
                <a:cs typeface="Microsoft Sans Serif"/>
              </a:rPr>
              <a:t>el</a:t>
            </a:r>
            <a:r>
              <a:rPr sz="2400" spc="-7" baseline="1736" dirty="0">
                <a:latin typeface="Microsoft Sans Serif"/>
                <a:cs typeface="Microsoft Sans Serif"/>
              </a:rPr>
              <a:t>eng</a:t>
            </a:r>
            <a:r>
              <a:rPr sz="2400" spc="7" baseline="1736" dirty="0">
                <a:latin typeface="Microsoft Sans Serif"/>
                <a:cs typeface="Microsoft Sans Serif"/>
              </a:rPr>
              <a:t>t</a:t>
            </a:r>
            <a:r>
              <a:rPr sz="2400" spc="-7" baseline="1736" dirty="0">
                <a:latin typeface="Microsoft Sans Serif"/>
                <a:cs typeface="Microsoft Sans Serif"/>
              </a:rPr>
              <a:t>h</a:t>
            </a:r>
            <a:r>
              <a:rPr sz="2400" baseline="1736" dirty="0">
                <a:latin typeface="Microsoft Sans Serif"/>
                <a:cs typeface="Microsoft Sans Serif"/>
              </a:rPr>
              <a:t>	</a:t>
            </a:r>
            <a:r>
              <a:rPr sz="1500" spc="-40" dirty="0">
                <a:latin typeface="Symbol"/>
                <a:cs typeface="Symbol"/>
              </a:rPr>
              <a:t></a:t>
            </a:r>
            <a:r>
              <a:rPr sz="1500" spc="-1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Symbol"/>
                <a:cs typeface="Symbol"/>
              </a:rPr>
              <a:t>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723632" y="3900817"/>
            <a:ext cx="622300" cy="40005"/>
          </a:xfrm>
          <a:custGeom>
            <a:avLst/>
            <a:gdLst/>
            <a:ahLst/>
            <a:cxnLst/>
            <a:rect l="l" t="t" r="r" b="b"/>
            <a:pathLst>
              <a:path w="622300" h="40004">
                <a:moveTo>
                  <a:pt x="126479" y="0"/>
                </a:moveTo>
                <a:lnTo>
                  <a:pt x="114300" y="0"/>
                </a:lnTo>
                <a:lnTo>
                  <a:pt x="0" y="0"/>
                </a:lnTo>
                <a:lnTo>
                  <a:pt x="0" y="12179"/>
                </a:lnTo>
                <a:lnTo>
                  <a:pt x="114300" y="12179"/>
                </a:lnTo>
                <a:lnTo>
                  <a:pt x="126479" y="12179"/>
                </a:lnTo>
                <a:lnTo>
                  <a:pt x="126479" y="0"/>
                </a:lnTo>
                <a:close/>
              </a:path>
              <a:path w="622300" h="40004">
                <a:moveTo>
                  <a:pt x="481584" y="27432"/>
                </a:moveTo>
                <a:lnTo>
                  <a:pt x="126492" y="27432"/>
                </a:lnTo>
                <a:lnTo>
                  <a:pt x="126492" y="39611"/>
                </a:lnTo>
                <a:lnTo>
                  <a:pt x="481584" y="39611"/>
                </a:lnTo>
                <a:lnTo>
                  <a:pt x="481584" y="27432"/>
                </a:lnTo>
                <a:close/>
              </a:path>
              <a:path w="622300" h="40004">
                <a:moveTo>
                  <a:pt x="493763" y="0"/>
                </a:moveTo>
                <a:lnTo>
                  <a:pt x="481584" y="0"/>
                </a:lnTo>
                <a:lnTo>
                  <a:pt x="138684" y="0"/>
                </a:lnTo>
                <a:lnTo>
                  <a:pt x="126492" y="0"/>
                </a:lnTo>
                <a:lnTo>
                  <a:pt x="126492" y="12179"/>
                </a:lnTo>
                <a:lnTo>
                  <a:pt x="138684" y="12179"/>
                </a:lnTo>
                <a:lnTo>
                  <a:pt x="481584" y="12179"/>
                </a:lnTo>
                <a:lnTo>
                  <a:pt x="493763" y="12179"/>
                </a:lnTo>
                <a:lnTo>
                  <a:pt x="493763" y="0"/>
                </a:lnTo>
                <a:close/>
              </a:path>
              <a:path w="622300" h="40004">
                <a:moveTo>
                  <a:pt x="621792" y="0"/>
                </a:moveTo>
                <a:lnTo>
                  <a:pt x="493776" y="0"/>
                </a:lnTo>
                <a:lnTo>
                  <a:pt x="493776" y="12179"/>
                </a:lnTo>
                <a:lnTo>
                  <a:pt x="621792" y="12179"/>
                </a:lnTo>
                <a:lnTo>
                  <a:pt x="6217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824216" y="4001575"/>
            <a:ext cx="540385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500" spc="-85" dirty="0">
                <a:latin typeface="Symbol"/>
                <a:cs typeface="Symbol"/>
              </a:rPr>
              <a:t></a:t>
            </a:r>
            <a:r>
              <a:rPr sz="2175" spc="-127" baseline="-11494" dirty="0">
                <a:latin typeface="Times New Roman"/>
                <a:cs typeface="Times New Roman"/>
              </a:rPr>
              <a:t>0</a:t>
            </a:r>
            <a:r>
              <a:rPr sz="1500" spc="-85" dirty="0">
                <a:latin typeface="Symbol"/>
                <a:cs typeface="Symbol"/>
              </a:rPr>
              <a:t></a:t>
            </a:r>
            <a:r>
              <a:rPr sz="2175" spc="-127" baseline="-11494" dirty="0">
                <a:latin typeface="Times New Roman"/>
                <a:cs typeface="Times New Roman"/>
              </a:rPr>
              <a:t>0</a:t>
            </a:r>
            <a:r>
              <a:rPr sz="2175" spc="315" baseline="-11494" dirty="0">
                <a:latin typeface="Times New Roman"/>
                <a:cs typeface="Times New Roman"/>
              </a:rPr>
              <a:t> </a:t>
            </a:r>
            <a:r>
              <a:rPr sz="1450" i="1" spc="-45" dirty="0">
                <a:latin typeface="Times New Roman"/>
                <a:cs typeface="Times New Roman"/>
              </a:rPr>
              <a:t>f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95238" y="4476369"/>
            <a:ext cx="138176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latin typeface="Microsoft Sans Serif"/>
                <a:cs typeface="Microsoft Sans Serif"/>
              </a:rPr>
              <a:t>Phase</a:t>
            </a:r>
            <a:r>
              <a:rPr sz="1550" spc="-35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constant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08240" y="4213862"/>
            <a:ext cx="836294" cy="5975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110"/>
              </a:spcBef>
              <a:tabLst>
                <a:tab pos="680085" algn="l"/>
              </a:tabLst>
            </a:pPr>
            <a:r>
              <a:rPr sz="2150" spc="-55" dirty="0">
                <a:latin typeface="Symbol"/>
                <a:cs typeface="Symbol"/>
              </a:rPr>
              <a:t></a:t>
            </a:r>
            <a:r>
              <a:rPr sz="2150" spc="-12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</a:t>
            </a:r>
            <a:r>
              <a:rPr sz="2050" spc="-8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2	</a:t>
            </a:r>
            <a:r>
              <a:rPr sz="2150" spc="-55" dirty="0">
                <a:latin typeface="Symbol"/>
                <a:cs typeface="Symbol"/>
              </a:rPr>
              <a:t></a:t>
            </a:r>
            <a:endParaRPr sz="2150">
              <a:latin typeface="Symbol"/>
              <a:cs typeface="Symbol"/>
            </a:endParaRPr>
          </a:p>
          <a:p>
            <a:pPr marL="537845">
              <a:lnSpc>
                <a:spcPts val="2245"/>
              </a:lnSpc>
            </a:pPr>
            <a:r>
              <a:rPr sz="2150" spc="-55" dirty="0">
                <a:latin typeface="Symbol"/>
                <a:cs typeface="Symbol"/>
              </a:rPr>
              <a:t></a:t>
            </a:r>
            <a:endParaRPr sz="2150">
              <a:latin typeface="Symbol"/>
              <a:cs typeface="Symbol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/>
        </p:nvGraphicFramePr>
        <p:xfrm>
          <a:off x="6148578" y="4988941"/>
          <a:ext cx="204470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5282">
                <a:tc>
                  <a:txBody>
                    <a:bodyPr/>
                    <a:lstStyle/>
                    <a:p>
                      <a:pPr marL="127000">
                        <a:lnSpc>
                          <a:spcPts val="1755"/>
                        </a:lnSpc>
                      </a:pPr>
                      <a:r>
                        <a:rPr sz="1600" i="1" dirty="0">
                          <a:latin typeface="Times New Roman"/>
                          <a:cs typeface="Times New Roman"/>
                        </a:rPr>
                        <a:t>Z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i="1" u="sng" spc="6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425" u="sng" baseline="-1169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0</a:t>
                      </a:r>
                      <a:endParaRPr sz="1425" baseline="-11695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R="13335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3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ymbol"/>
                          <a:cs typeface="Symbol"/>
                        </a:rPr>
                        <a:t></a:t>
                      </a:r>
                      <a:endParaRPr sz="1300">
                        <a:latin typeface="Symbol"/>
                        <a:cs typeface="Symbol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960"/>
                        </a:lnSpc>
                        <a:spcBef>
                          <a:spcPts val="790"/>
                        </a:spcBef>
                      </a:pPr>
                      <a:r>
                        <a:rPr sz="850" u="sng" spc="4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u="sng" spc="-14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0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10033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840">
                <a:tc gridSpan="2"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75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7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200" i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aseline="-11574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 baseline="-11574">
                        <a:latin typeface="Times New Roman"/>
                        <a:cs typeface="Times New Roman"/>
                      </a:endParaRPr>
                    </a:p>
                  </a:txBody>
                  <a:tcPr marL="0" marR="0" marT="7429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0259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250" i="1" spc="-5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50" spc="5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5" dirty="0">
                          <a:latin typeface="Symbol"/>
                          <a:cs typeface="Symbol"/>
                        </a:rPr>
                        <a:t></a:t>
                      </a:r>
                      <a:r>
                        <a:rPr sz="1800" spc="-22" baseline="-11574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 baseline="-11574">
                        <a:latin typeface="Times New Roman"/>
                        <a:cs typeface="Times New Roman"/>
                      </a:endParaRPr>
                    </a:p>
                  </a:txBody>
                  <a:tcPr marL="0" marR="0" marT="6159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300" y="1891664"/>
            <a:ext cx="779141" cy="8680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2779" y="1891664"/>
            <a:ext cx="204651" cy="9410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49545" y="1891664"/>
            <a:ext cx="1016210" cy="94424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2114" y="447548"/>
            <a:ext cx="322770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dirty="0">
                <a:latin typeface="Arial"/>
                <a:cs typeface="Arial"/>
              </a:rPr>
              <a:t>Wave</a:t>
            </a:r>
            <a:r>
              <a:rPr sz="2350" b="1" spc="-20" dirty="0">
                <a:latin typeface="Arial"/>
                <a:cs typeface="Arial"/>
              </a:rPr>
              <a:t> </a:t>
            </a:r>
            <a:r>
              <a:rPr sz="2350" b="1" spc="-10" dirty="0">
                <a:latin typeface="Arial"/>
                <a:cs typeface="Arial"/>
              </a:rPr>
              <a:t>in</a:t>
            </a:r>
            <a:r>
              <a:rPr sz="2350" b="1" spc="-2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lossy</a:t>
            </a:r>
            <a:r>
              <a:rPr sz="2350" b="1" spc="-20" dirty="0">
                <a:latin typeface="Arial"/>
                <a:cs typeface="Arial"/>
              </a:rPr>
              <a:t> </a:t>
            </a:r>
            <a:r>
              <a:rPr sz="2350" b="1" spc="-5" dirty="0">
                <a:latin typeface="Arial"/>
                <a:cs typeface="Arial"/>
              </a:rPr>
              <a:t>medium</a:t>
            </a:r>
            <a:endParaRPr sz="2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846" y="1308484"/>
            <a:ext cx="4816475" cy="5391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92200">
              <a:lnSpc>
                <a:spcPts val="2014"/>
              </a:lnSpc>
              <a:spcBef>
                <a:spcPts val="110"/>
              </a:spcBef>
              <a:tabLst>
                <a:tab pos="1702435" algn="l"/>
                <a:tab pos="2935605" algn="l"/>
                <a:tab pos="3602990" algn="l"/>
                <a:tab pos="4455160" algn="l"/>
              </a:tabLst>
            </a:pPr>
            <a:r>
              <a:rPr sz="2050" spc="-15" dirty="0">
                <a:latin typeface="Symbol"/>
                <a:cs typeface="Symbol"/>
              </a:rPr>
              <a:t></a:t>
            </a:r>
            <a:r>
              <a:rPr sz="2150" spc="-15" dirty="0">
                <a:latin typeface="Symbol"/>
                <a:cs typeface="Symbol"/>
              </a:rPr>
              <a:t></a:t>
            </a:r>
            <a:r>
              <a:rPr sz="2050" i="1" spc="-15" dirty="0">
                <a:latin typeface="Times New Roman"/>
                <a:cs typeface="Times New Roman"/>
              </a:rPr>
              <a:t>z	</a:t>
            </a:r>
            <a:r>
              <a:rPr sz="2050" i="1" spc="-30" dirty="0">
                <a:latin typeface="Times New Roman"/>
                <a:cs typeface="Times New Roman"/>
              </a:rPr>
              <a:t>j</a:t>
            </a:r>
            <a:r>
              <a:rPr sz="2150" spc="-30" dirty="0">
                <a:latin typeface="Symbol"/>
                <a:cs typeface="Symbol"/>
              </a:rPr>
              <a:t></a:t>
            </a:r>
            <a:r>
              <a:rPr sz="2050" i="1" spc="-30" dirty="0">
                <a:latin typeface="Times New Roman"/>
                <a:cs typeface="Times New Roman"/>
              </a:rPr>
              <a:t>t	</a:t>
            </a:r>
            <a:r>
              <a:rPr sz="2050" spc="-25" dirty="0">
                <a:latin typeface="Symbol"/>
                <a:cs typeface="Symbol"/>
              </a:rPr>
              <a:t></a:t>
            </a:r>
            <a:r>
              <a:rPr sz="2150" spc="-25" dirty="0">
                <a:latin typeface="Symbol"/>
                <a:cs typeface="Symbol"/>
              </a:rPr>
              <a:t></a:t>
            </a:r>
            <a:r>
              <a:rPr sz="2050" i="1" spc="-25" dirty="0">
                <a:latin typeface="Times New Roman"/>
                <a:cs typeface="Times New Roman"/>
              </a:rPr>
              <a:t>z	</a:t>
            </a:r>
            <a:r>
              <a:rPr sz="2050" dirty="0">
                <a:latin typeface="Symbol"/>
                <a:cs typeface="Symbol"/>
              </a:rPr>
              <a:t></a:t>
            </a:r>
            <a:r>
              <a:rPr sz="2050" spc="15" dirty="0">
                <a:latin typeface="Times New Roman"/>
                <a:cs typeface="Times New Roman"/>
              </a:rPr>
              <a:t> </a:t>
            </a:r>
            <a:r>
              <a:rPr sz="2050" i="1" spc="-25" dirty="0">
                <a:latin typeface="Times New Roman"/>
                <a:cs typeface="Times New Roman"/>
              </a:rPr>
              <a:t>j</a:t>
            </a:r>
            <a:r>
              <a:rPr sz="2150" spc="-25" dirty="0">
                <a:latin typeface="Symbol"/>
                <a:cs typeface="Symbol"/>
              </a:rPr>
              <a:t></a:t>
            </a:r>
            <a:r>
              <a:rPr sz="2050" i="1" spc="-25" dirty="0">
                <a:latin typeface="Times New Roman"/>
                <a:cs typeface="Times New Roman"/>
              </a:rPr>
              <a:t>z	</a:t>
            </a:r>
            <a:r>
              <a:rPr sz="2050" i="1" spc="-30" dirty="0">
                <a:latin typeface="Times New Roman"/>
                <a:cs typeface="Times New Roman"/>
              </a:rPr>
              <a:t>j</a:t>
            </a:r>
            <a:r>
              <a:rPr sz="2150" spc="-30" dirty="0">
                <a:latin typeface="Symbol"/>
                <a:cs typeface="Symbol"/>
              </a:rPr>
              <a:t></a:t>
            </a:r>
            <a:r>
              <a:rPr sz="2050" i="1" spc="-30" dirty="0">
                <a:latin typeface="Times New Roman"/>
                <a:cs typeface="Times New Roman"/>
              </a:rPr>
              <a:t>t</a:t>
            </a:r>
            <a:endParaRPr sz="2050">
              <a:latin typeface="Times New Roman"/>
              <a:cs typeface="Times New Roman"/>
            </a:endParaRPr>
          </a:p>
          <a:p>
            <a:pPr marL="38100">
              <a:lnSpc>
                <a:spcPts val="2014"/>
              </a:lnSpc>
              <a:tabLst>
                <a:tab pos="456565" algn="l"/>
                <a:tab pos="1513205" algn="l"/>
                <a:tab pos="2162810" algn="l"/>
                <a:tab pos="3413760" algn="l"/>
                <a:tab pos="4198620" algn="l"/>
              </a:tabLst>
            </a:pPr>
            <a:r>
              <a:rPr sz="2150" i="1" spc="-5" dirty="0">
                <a:latin typeface="Times New Roman"/>
                <a:cs typeface="Times New Roman"/>
              </a:rPr>
              <a:t>E</a:t>
            </a:r>
            <a:r>
              <a:rPr sz="3075" i="1" spc="-7" baseline="-12195" dirty="0">
                <a:latin typeface="Times New Roman"/>
                <a:cs typeface="Times New Roman"/>
              </a:rPr>
              <a:t>x	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spc="-5" dirty="0">
                <a:latin typeface="Times New Roman"/>
                <a:cs typeface="Times New Roman"/>
              </a:rPr>
              <a:t> </a:t>
            </a:r>
            <a:r>
              <a:rPr sz="2150" i="1" spc="-5" dirty="0">
                <a:latin typeface="Times New Roman"/>
                <a:cs typeface="Times New Roman"/>
              </a:rPr>
              <a:t>E</a:t>
            </a:r>
            <a:r>
              <a:rPr sz="3075" spc="-7" baseline="-12195" dirty="0">
                <a:latin typeface="Times New Roman"/>
                <a:cs typeface="Times New Roman"/>
              </a:rPr>
              <a:t>0</a:t>
            </a:r>
            <a:r>
              <a:rPr sz="2150" i="1" spc="-5" dirty="0">
                <a:latin typeface="Times New Roman"/>
                <a:cs typeface="Times New Roman"/>
              </a:rPr>
              <a:t>e	e	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dirty="0">
                <a:latin typeface="Times New Roman"/>
                <a:cs typeface="Times New Roman"/>
              </a:rPr>
              <a:t> </a:t>
            </a:r>
            <a:r>
              <a:rPr sz="2150" i="1" spc="-5" dirty="0">
                <a:latin typeface="Times New Roman"/>
                <a:cs typeface="Times New Roman"/>
              </a:rPr>
              <a:t>E</a:t>
            </a:r>
            <a:r>
              <a:rPr sz="3075" spc="-7" baseline="-12195" dirty="0">
                <a:latin typeface="Times New Roman"/>
                <a:cs typeface="Times New Roman"/>
              </a:rPr>
              <a:t>0</a:t>
            </a:r>
            <a:r>
              <a:rPr sz="3075" spc="52" baseline="-1219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</a:t>
            </a:r>
            <a:r>
              <a:rPr sz="2150" i="1" spc="-5" dirty="0">
                <a:latin typeface="Times New Roman"/>
                <a:cs typeface="Times New Roman"/>
              </a:rPr>
              <a:t>e	</a:t>
            </a:r>
            <a:r>
              <a:rPr sz="2150" spc="-5" dirty="0">
                <a:latin typeface="Symbol"/>
                <a:cs typeface="Symbol"/>
              </a:rPr>
              <a:t></a:t>
            </a:r>
            <a:r>
              <a:rPr sz="2150" i="1" spc="-5" dirty="0">
                <a:latin typeface="Times New Roman"/>
                <a:cs typeface="Times New Roman"/>
              </a:rPr>
              <a:t>e	</a:t>
            </a:r>
            <a:r>
              <a:rPr sz="2150" spc="-5" dirty="0">
                <a:latin typeface="Symbol"/>
                <a:cs typeface="Symbol"/>
              </a:rPr>
              <a:t></a:t>
            </a:r>
            <a:r>
              <a:rPr sz="2150" i="1" spc="-5" dirty="0">
                <a:latin typeface="Times New Roman"/>
                <a:cs typeface="Times New Roman"/>
              </a:rPr>
              <a:t>e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73554" y="2839338"/>
            <a:ext cx="14687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Attenuation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increases</a:t>
            </a:r>
            <a:r>
              <a:rPr sz="1600" spc="-10" dirty="0">
                <a:latin typeface="Microsoft Sans Serif"/>
                <a:cs typeface="Microsoft Sans Serif"/>
              </a:rPr>
              <a:t> with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z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79189" y="2845435"/>
            <a:ext cx="1141095" cy="5035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1850"/>
              </a:lnSpc>
              <a:spcBef>
                <a:spcPts val="215"/>
              </a:spcBef>
            </a:pPr>
            <a:r>
              <a:rPr sz="1600" spc="-5" dirty="0">
                <a:latin typeface="Microsoft Sans Serif"/>
                <a:cs typeface="Microsoft Sans Serif"/>
              </a:rPr>
              <a:t>Phase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varies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with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z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55970" y="2848482"/>
            <a:ext cx="1163320" cy="503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55"/>
              </a:lnSpc>
              <a:spcBef>
                <a:spcPts val="95"/>
              </a:spcBef>
            </a:pPr>
            <a:r>
              <a:rPr sz="1550" spc="-5" dirty="0">
                <a:latin typeface="Microsoft Sans Serif"/>
                <a:cs typeface="Microsoft Sans Serif"/>
              </a:rPr>
              <a:t>Periodic</a:t>
            </a:r>
            <a:r>
              <a:rPr sz="1550" spc="-40" dirty="0">
                <a:latin typeface="Microsoft Sans Serif"/>
                <a:cs typeface="Microsoft Sans Serif"/>
              </a:rPr>
              <a:t> </a:t>
            </a:r>
            <a:r>
              <a:rPr sz="1550" spc="-10" dirty="0">
                <a:latin typeface="Microsoft Sans Serif"/>
                <a:cs typeface="Microsoft Sans Serif"/>
              </a:rPr>
              <a:t>time</a:t>
            </a:r>
            <a:endParaRPr sz="1550">
              <a:latin typeface="Microsoft Sans Serif"/>
              <a:cs typeface="Microsoft Sans Serif"/>
            </a:endParaRPr>
          </a:p>
          <a:p>
            <a:pPr marL="12700">
              <a:lnSpc>
                <a:spcPts val="1914"/>
              </a:lnSpc>
            </a:pPr>
            <a:r>
              <a:rPr sz="1600" spc="-5" dirty="0">
                <a:latin typeface="Microsoft Sans Serif"/>
                <a:cs typeface="Microsoft Sans Serif"/>
              </a:rPr>
              <a:t>variation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0312" y="3915366"/>
            <a:ext cx="2850515" cy="948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dirty="0">
                <a:latin typeface="Symbol"/>
                <a:cs typeface="Symbol"/>
              </a:rPr>
              <a:t>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900" spc="-65" dirty="0">
                <a:latin typeface="Symbol"/>
                <a:cs typeface="Symbol"/>
              </a:rPr>
              <a:t>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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i="1" spc="-30" dirty="0">
                <a:latin typeface="Times New Roman"/>
                <a:cs typeface="Times New Roman"/>
              </a:rPr>
              <a:t>j</a:t>
            </a:r>
            <a:r>
              <a:rPr sz="1900" spc="-30" dirty="0">
                <a:latin typeface="Symbol"/>
                <a:cs typeface="Symbol"/>
              </a:rPr>
              <a:t>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Propagation</a:t>
            </a:r>
            <a:r>
              <a:rPr sz="1550" spc="1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constant</a:t>
            </a:r>
            <a:endParaRPr sz="1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Microsoft Sans Serif"/>
              <a:cs typeface="Microsoft Sans Serif"/>
            </a:endParaRPr>
          </a:p>
          <a:p>
            <a:pPr marL="684530">
              <a:lnSpc>
                <a:spcPct val="100000"/>
              </a:lnSpc>
              <a:spcBef>
                <a:spcPts val="5"/>
              </a:spcBef>
            </a:pPr>
            <a:r>
              <a:rPr sz="1900" spc="-65" dirty="0">
                <a:latin typeface="Symbol"/>
                <a:cs typeface="Symbol"/>
              </a:rPr>
              <a:t>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Attenuation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constant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8254" y="5156282"/>
            <a:ext cx="1511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5" dirty="0">
                <a:latin typeface="Symbol"/>
                <a:cs typeface="Symbol"/>
              </a:rPr>
              <a:t>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31135" y="5194553"/>
            <a:ext cx="1425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Phase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constant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396" y="452475"/>
            <a:ext cx="2967990" cy="792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880">
              <a:lnSpc>
                <a:spcPct val="1194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E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=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electrical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field component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vector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H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=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magnetic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field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component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vector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400" dirty="0">
                <a:latin typeface="Symbol"/>
                <a:cs typeface="Symbol"/>
              </a:rPr>
              <a:t>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=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377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ohm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(free-space,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plane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wave</a:t>
            </a:r>
            <a:endParaRPr sz="1400">
              <a:latin typeface="Microsoft Sans Serif"/>
              <a:cs typeface="Microsoft Sans Serif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68653" y="1271396"/>
          <a:ext cx="7557134" cy="19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1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203">
                <a:tc>
                  <a:txBody>
                    <a:bodyPr/>
                    <a:lstStyle/>
                    <a:p>
                      <a:pPr marL="127000">
                        <a:lnSpc>
                          <a:spcPts val="1470"/>
                        </a:lnSpc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impedance)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470"/>
                        </a:lnSpc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26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65900" y="2788920"/>
            <a:ext cx="0" cy="351790"/>
          </a:xfrm>
          <a:custGeom>
            <a:avLst/>
            <a:gdLst/>
            <a:ahLst/>
            <a:cxnLst/>
            <a:rect l="l" t="t" r="r" b="b"/>
            <a:pathLst>
              <a:path h="351789">
                <a:moveTo>
                  <a:pt x="0" y="0"/>
                </a:moveTo>
                <a:lnTo>
                  <a:pt x="0" y="35178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75075" y="757174"/>
            <a:ext cx="156527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latin typeface="Arial"/>
                <a:cs typeface="Arial"/>
              </a:rPr>
              <a:t>Power</a:t>
            </a:r>
            <a:r>
              <a:rPr sz="2300" b="1" spc="-75" dirty="0">
                <a:latin typeface="Arial"/>
                <a:cs typeface="Arial"/>
              </a:rPr>
              <a:t> </a:t>
            </a:r>
            <a:r>
              <a:rPr sz="2300" b="1" spc="-10" dirty="0">
                <a:latin typeface="Arial"/>
                <a:cs typeface="Arial"/>
              </a:rPr>
              <a:t>flow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6804" y="1639569"/>
            <a:ext cx="155765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Poynting</a:t>
            </a:r>
            <a:r>
              <a:rPr sz="1750" spc="-4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vector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5034" y="1738629"/>
            <a:ext cx="10229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i="1" spc="-5" dirty="0">
                <a:latin typeface="Times New Roman"/>
                <a:cs typeface="Times New Roman"/>
              </a:rPr>
              <a:t>S</a:t>
            </a:r>
            <a:r>
              <a:rPr sz="1900" i="1" spc="34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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i="1" spc="-5" dirty="0">
                <a:latin typeface="Times New Roman"/>
                <a:cs typeface="Times New Roman"/>
              </a:rPr>
              <a:t>E</a:t>
            </a:r>
            <a:r>
              <a:rPr sz="1900" i="1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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i="1" spc="-5" dirty="0">
                <a:latin typeface="Times New Roman"/>
                <a:cs typeface="Times New Roman"/>
              </a:rPr>
              <a:t>H</a:t>
            </a:r>
            <a:endParaRPr sz="190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104696" y="2680145"/>
          <a:ext cx="3110865" cy="304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0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632">
                <a:tc>
                  <a:txBody>
                    <a:bodyPr/>
                    <a:lstStyle/>
                    <a:p>
                      <a:pPr marL="12700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Average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power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density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ts val="1545"/>
                        </a:lnSpc>
                        <a:spcBef>
                          <a:spcPts val="745"/>
                        </a:spcBef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S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946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084446" y="2953638"/>
            <a:ext cx="146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i="1" dirty="0">
                <a:latin typeface="Times New Roman"/>
                <a:cs typeface="Times New Roman"/>
              </a:rPr>
              <a:t>av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0480" y="2508630"/>
            <a:ext cx="1587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1</a:t>
            </a:r>
            <a:endParaRPr sz="210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267580" y="2550371"/>
          <a:ext cx="1918335" cy="879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7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390"/>
                        </a:lnSpc>
                        <a:spcBef>
                          <a:spcPts val="790"/>
                        </a:spcBef>
                      </a:pPr>
                      <a:r>
                        <a:rPr sz="12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R="148590" algn="r">
                        <a:lnSpc>
                          <a:spcPts val="2180"/>
                        </a:lnSpc>
                      </a:pPr>
                      <a:r>
                        <a:rPr sz="2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ts val="2180"/>
                        </a:lnSpc>
                      </a:pPr>
                      <a:r>
                        <a:rPr sz="2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marL="127000">
                        <a:lnSpc>
                          <a:spcPts val="2235"/>
                        </a:lnSpc>
                      </a:pPr>
                      <a:r>
                        <a:rPr sz="1950" dirty="0">
                          <a:latin typeface="Symbol"/>
                          <a:cs typeface="Symbol"/>
                        </a:rPr>
                        <a:t>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750" i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550" i="1" spc="-7" baseline="-11437" dirty="0">
                          <a:latin typeface="Times New Roman"/>
                          <a:cs typeface="Times New Roman"/>
                        </a:rPr>
                        <a:t>x</a:t>
                      </a:r>
                      <a:endParaRPr sz="2550" baseline="-11437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67945" algn="ctr">
                        <a:lnSpc>
                          <a:spcPts val="2235"/>
                        </a:lnSpc>
                      </a:pPr>
                      <a:r>
                        <a:rPr sz="1950" dirty="0">
                          <a:latin typeface="Symbol"/>
                          <a:cs typeface="Symbol"/>
                        </a:rPr>
                        <a:t>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484">
                <a:tc>
                  <a:txBody>
                    <a:bodyPr/>
                    <a:lstStyle/>
                    <a:p>
                      <a:pPr marL="367665">
                        <a:lnSpc>
                          <a:spcPts val="2205"/>
                        </a:lnSpc>
                      </a:pPr>
                      <a:r>
                        <a:rPr sz="2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147955" algn="r">
                        <a:lnSpc>
                          <a:spcPts val="2205"/>
                        </a:lnSpc>
                      </a:pPr>
                      <a:r>
                        <a:rPr sz="2100" i="1" spc="-5" dirty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2100" i="1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ts val="2205"/>
                        </a:lnSpc>
                      </a:pPr>
                      <a:r>
                        <a:rPr sz="2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610989" y="2946526"/>
            <a:ext cx="165100" cy="12700"/>
          </a:xfrm>
          <a:custGeom>
            <a:avLst/>
            <a:gdLst/>
            <a:ahLst/>
            <a:cxnLst/>
            <a:rect l="l" t="t" r="r" b="b"/>
            <a:pathLst>
              <a:path w="165100" h="12700">
                <a:moveTo>
                  <a:pt x="164591" y="0"/>
                </a:moveTo>
                <a:lnTo>
                  <a:pt x="0" y="0"/>
                </a:lnTo>
                <a:lnTo>
                  <a:pt x="0" y="12192"/>
                </a:lnTo>
                <a:lnTo>
                  <a:pt x="164591" y="12192"/>
                </a:lnTo>
                <a:lnTo>
                  <a:pt x="1645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47080" y="2946526"/>
            <a:ext cx="304800" cy="12700"/>
          </a:xfrm>
          <a:custGeom>
            <a:avLst/>
            <a:gdLst/>
            <a:ahLst/>
            <a:cxnLst/>
            <a:rect l="l" t="t" r="r" b="b"/>
            <a:pathLst>
              <a:path w="304800" h="12700">
                <a:moveTo>
                  <a:pt x="304800" y="0"/>
                </a:moveTo>
                <a:lnTo>
                  <a:pt x="0" y="0"/>
                </a:lnTo>
                <a:lnTo>
                  <a:pt x="0" y="12192"/>
                </a:lnTo>
                <a:lnTo>
                  <a:pt x="304800" y="12192"/>
                </a:lnTo>
                <a:lnTo>
                  <a:pt x="3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4870" y="2946526"/>
            <a:ext cx="165100" cy="12700"/>
          </a:xfrm>
          <a:custGeom>
            <a:avLst/>
            <a:gdLst/>
            <a:ahLst/>
            <a:cxnLst/>
            <a:rect l="l" t="t" r="r" b="b"/>
            <a:pathLst>
              <a:path w="165100" h="12700">
                <a:moveTo>
                  <a:pt x="164591" y="0"/>
                </a:moveTo>
                <a:lnTo>
                  <a:pt x="0" y="0"/>
                </a:lnTo>
                <a:lnTo>
                  <a:pt x="0" y="12192"/>
                </a:lnTo>
                <a:lnTo>
                  <a:pt x="164591" y="12192"/>
                </a:lnTo>
                <a:lnTo>
                  <a:pt x="1645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76393" y="2791078"/>
            <a:ext cx="12700" cy="352425"/>
          </a:xfrm>
          <a:custGeom>
            <a:avLst/>
            <a:gdLst/>
            <a:ahLst/>
            <a:cxnLst/>
            <a:rect l="l" t="t" r="r" b="b"/>
            <a:pathLst>
              <a:path w="12700" h="352425">
                <a:moveTo>
                  <a:pt x="12179" y="0"/>
                </a:moveTo>
                <a:lnTo>
                  <a:pt x="0" y="0"/>
                </a:lnTo>
                <a:lnTo>
                  <a:pt x="0" y="57912"/>
                </a:lnTo>
                <a:lnTo>
                  <a:pt x="0" y="155448"/>
                </a:lnTo>
                <a:lnTo>
                  <a:pt x="0" y="167640"/>
                </a:lnTo>
                <a:lnTo>
                  <a:pt x="0" y="352044"/>
                </a:lnTo>
                <a:lnTo>
                  <a:pt x="12179" y="352044"/>
                </a:lnTo>
                <a:lnTo>
                  <a:pt x="12179" y="167640"/>
                </a:lnTo>
                <a:lnTo>
                  <a:pt x="12179" y="155448"/>
                </a:lnTo>
                <a:lnTo>
                  <a:pt x="12179" y="57912"/>
                </a:lnTo>
                <a:lnTo>
                  <a:pt x="12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93585" y="2642743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61278" y="2920110"/>
            <a:ext cx="782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32765" algn="l"/>
              </a:tabLst>
            </a:pPr>
            <a:r>
              <a:rPr sz="1800" i="1" spc="-5" dirty="0">
                <a:latin typeface="Times New Roman"/>
                <a:cs typeface="Times New Roman"/>
              </a:rPr>
              <a:t>H</a:t>
            </a:r>
            <a:r>
              <a:rPr sz="1800" i="1" dirty="0">
                <a:latin typeface="Times New Roman"/>
                <a:cs typeface="Times New Roman"/>
              </a:rPr>
              <a:t> </a:t>
            </a:r>
            <a:r>
              <a:rPr sz="2625" i="1" baseline="-12698" dirty="0">
                <a:latin typeface="Times New Roman"/>
                <a:cs typeface="Times New Roman"/>
              </a:rPr>
              <a:t>y	</a:t>
            </a:r>
            <a:r>
              <a:rPr sz="1600" i="1" spc="-5" dirty="0">
                <a:latin typeface="Times New Roman"/>
                <a:cs typeface="Times New Roman"/>
              </a:rPr>
              <a:t>Z</a:t>
            </a:r>
            <a:r>
              <a:rPr sz="2325" spc="-7" baseline="-12544" dirty="0">
                <a:latin typeface="Times New Roman"/>
                <a:cs typeface="Times New Roman"/>
              </a:rPr>
              <a:t>0</a:t>
            </a:r>
            <a:endParaRPr sz="2325" baseline="-1254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8975" y="2252345"/>
            <a:ext cx="5445125" cy="26486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1051" y="781558"/>
            <a:ext cx="35134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Polarisation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 EM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wave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4404" y="1866646"/>
            <a:ext cx="1007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Microsoft Sans Serif"/>
                <a:cs typeface="Microsoft Sans Serif"/>
              </a:rPr>
              <a:t>circu</a:t>
            </a:r>
            <a:r>
              <a:rPr sz="2400" spc="-15" dirty="0">
                <a:latin typeface="Microsoft Sans Serif"/>
                <a:cs typeface="Microsoft Sans Serif"/>
              </a:rPr>
              <a:t>l</a:t>
            </a:r>
            <a:r>
              <a:rPr sz="2400" spc="-5" dirty="0">
                <a:latin typeface="Microsoft Sans Serif"/>
                <a:cs typeface="Microsoft Sans Serif"/>
              </a:rPr>
              <a:t>ar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9761" y="3885057"/>
            <a:ext cx="990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vert</a:t>
            </a:r>
            <a:r>
              <a:rPr sz="2400" spc="-5" dirty="0">
                <a:latin typeface="Microsoft Sans Serif"/>
                <a:cs typeface="Microsoft Sans Serif"/>
              </a:rPr>
              <a:t>ic</a:t>
            </a:r>
            <a:r>
              <a:rPr sz="2400" spc="-20" dirty="0">
                <a:latin typeface="Microsoft Sans Serif"/>
                <a:cs typeface="Microsoft Sans Serif"/>
              </a:rPr>
              <a:t>a</a:t>
            </a:r>
            <a:r>
              <a:rPr sz="2400" spc="-15" dirty="0">
                <a:latin typeface="Microsoft Sans Serif"/>
                <a:cs typeface="Microsoft Sans Serif"/>
              </a:rPr>
              <a:t>l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0734" y="4916170"/>
            <a:ext cx="407237" cy="6388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825366" y="5238750"/>
            <a:ext cx="3684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Microsoft Sans Serif"/>
                <a:cs typeface="Microsoft Sans Serif"/>
              </a:rPr>
              <a:t>Electrical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field,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horizontal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80" y="3277234"/>
            <a:ext cx="2829274" cy="31920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6740" y="4613275"/>
            <a:ext cx="506095" cy="3911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35935" y="400303"/>
            <a:ext cx="3074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Reflection,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refraction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89992" y="1122704"/>
          <a:ext cx="7282815" cy="1544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6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49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592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Reflection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8895" marB="0"/>
                </a:tc>
                <a:tc gridSpan="2">
                  <a:txBody>
                    <a:bodyPr/>
                    <a:lstStyle/>
                    <a:p>
                      <a:pPr marL="310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3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400" i="1" spc="-44" baseline="-12152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400" i="1" spc="75" baseline="-1215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3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400" i="1" spc="-44" baseline="-12152" dirty="0">
                          <a:latin typeface="Times New Roman"/>
                          <a:cs typeface="Times New Roman"/>
                        </a:rPr>
                        <a:t>i</a:t>
                      </a:r>
                      <a:endParaRPr sz="2400" baseline="-12152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42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Reflection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coefficient: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911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300" dirty="0">
                          <a:latin typeface="Symbol"/>
                          <a:cs typeface="Symbol"/>
                        </a:rPr>
                        <a:t></a:t>
                      </a:r>
                      <a:r>
                        <a:rPr sz="23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70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400" i="1" baseline="-12152" dirty="0">
                          <a:latin typeface="Times New Roman"/>
                          <a:cs typeface="Times New Roman"/>
                        </a:rPr>
                        <a:t>r</a:t>
                      </a:r>
                      <a:endParaRPr sz="2400" baseline="-12152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Depends</a:t>
                      </a:r>
                      <a:r>
                        <a:rPr sz="1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on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 media,</a:t>
                      </a:r>
                      <a:r>
                        <a:rPr sz="1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polarisation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09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400" i="1" baseline="-12152" dirty="0">
                          <a:latin typeface="Times New Roman"/>
                          <a:cs typeface="Times New Roman"/>
                        </a:rPr>
                        <a:t>i</a:t>
                      </a:r>
                      <a:endParaRPr sz="2400" baseline="-12152">
                        <a:latin typeface="Times New Roman"/>
                        <a:cs typeface="Times New Roman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600" spc="-25" dirty="0"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latin typeface="Microsoft Sans Serif"/>
                          <a:cs typeface="Microsoft Sans Serif"/>
                        </a:rPr>
                        <a:t>incident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30" dirty="0">
                          <a:latin typeface="Microsoft Sans Serif"/>
                          <a:cs typeface="Microsoft Sans Serif"/>
                        </a:rPr>
                        <a:t>wave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30" dirty="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angle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latin typeface="Microsoft Sans Serif"/>
                          <a:cs typeface="Microsoft Sans Serif"/>
                        </a:rPr>
                        <a:t>incidence.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996819" y="1960117"/>
            <a:ext cx="242570" cy="12700"/>
          </a:xfrm>
          <a:custGeom>
            <a:avLst/>
            <a:gdLst/>
            <a:ahLst/>
            <a:cxnLst/>
            <a:rect l="l" t="t" r="r" b="b"/>
            <a:pathLst>
              <a:path w="242569" h="12700">
                <a:moveTo>
                  <a:pt x="242316" y="0"/>
                </a:moveTo>
                <a:lnTo>
                  <a:pt x="0" y="0"/>
                </a:lnTo>
                <a:lnTo>
                  <a:pt x="0" y="12192"/>
                </a:lnTo>
                <a:lnTo>
                  <a:pt x="242316" y="12192"/>
                </a:lnTo>
                <a:lnTo>
                  <a:pt x="2423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84727" y="3584985"/>
            <a:ext cx="3179445" cy="150241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083435">
              <a:lnSpc>
                <a:spcPct val="100000"/>
              </a:lnSpc>
              <a:spcBef>
                <a:spcPts val="115"/>
              </a:spcBef>
            </a:pPr>
            <a:r>
              <a:rPr sz="2300" spc="-65" dirty="0">
                <a:latin typeface="Symbol"/>
                <a:cs typeface="Symbol"/>
              </a:rPr>
              <a:t></a:t>
            </a:r>
            <a:endParaRPr sz="23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55"/>
              </a:spcBef>
              <a:tabLst>
                <a:tab pos="1193165" algn="l"/>
              </a:tabLst>
            </a:pP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Refrac</a:t>
            </a:r>
            <a:r>
              <a:rPr sz="1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ion</a:t>
            </a:r>
            <a:r>
              <a:rPr sz="1600" b="1" dirty="0">
                <a:latin typeface="Arial"/>
                <a:cs typeface="Arial"/>
              </a:rPr>
              <a:t>	</a:t>
            </a:r>
            <a:r>
              <a:rPr sz="1650" dirty="0">
                <a:latin typeface="Times New Roman"/>
                <a:cs typeface="Times New Roman"/>
              </a:rPr>
              <a:t>sin(</a:t>
            </a:r>
            <a:r>
              <a:rPr sz="1650" spc="-5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Symbol"/>
                <a:cs typeface="Symbol"/>
              </a:rPr>
              <a:t></a:t>
            </a:r>
            <a:r>
              <a:rPr sz="2400" i="1" spc="-7" baseline="-12152" dirty="0">
                <a:latin typeface="Times New Roman"/>
                <a:cs typeface="Times New Roman"/>
              </a:rPr>
              <a:t>t</a:t>
            </a:r>
            <a:r>
              <a:rPr sz="2400" i="1" spc="30" baseline="-12152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)</a:t>
            </a:r>
            <a:r>
              <a:rPr sz="1650" spc="-2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spc="155" dirty="0">
                <a:latin typeface="Times New Roman"/>
                <a:cs typeface="Times New Roman"/>
              </a:rPr>
              <a:t> </a:t>
            </a:r>
            <a:r>
              <a:rPr sz="1000" strike="sngStrike" spc="-5" dirty="0">
                <a:latin typeface="Times New Roman"/>
                <a:cs typeface="Times New Roman"/>
              </a:rPr>
              <a:t> </a:t>
            </a:r>
            <a:r>
              <a:rPr sz="1000" strike="sngStrike" dirty="0">
                <a:latin typeface="Times New Roman"/>
                <a:cs typeface="Times New Roman"/>
              </a:rPr>
              <a:t>  </a:t>
            </a:r>
            <a:r>
              <a:rPr sz="1000" strike="sngStrike" spc="55" dirty="0">
                <a:latin typeface="Times New Roman"/>
                <a:cs typeface="Times New Roman"/>
              </a:rPr>
              <a:t> </a:t>
            </a:r>
            <a:r>
              <a:rPr sz="1000" strike="sngStrike" spc="-5" dirty="0">
                <a:latin typeface="Times New Roman"/>
                <a:cs typeface="Times New Roman"/>
              </a:rPr>
              <a:t>1</a:t>
            </a:r>
            <a:r>
              <a:rPr sz="1000" strike="noStrike" spc="5" dirty="0">
                <a:latin typeface="Times New Roman"/>
                <a:cs typeface="Times New Roman"/>
              </a:rPr>
              <a:t> </a:t>
            </a:r>
            <a:r>
              <a:rPr sz="1700" strike="noStrike" dirty="0">
                <a:latin typeface="Times New Roman"/>
                <a:cs typeface="Times New Roman"/>
              </a:rPr>
              <a:t>s</a:t>
            </a:r>
            <a:r>
              <a:rPr sz="1700" strike="noStrike" spc="-10" dirty="0">
                <a:latin typeface="Times New Roman"/>
                <a:cs typeface="Times New Roman"/>
              </a:rPr>
              <a:t>i</a:t>
            </a:r>
            <a:r>
              <a:rPr sz="1700" strike="noStrike" dirty="0">
                <a:latin typeface="Times New Roman"/>
                <a:cs typeface="Times New Roman"/>
              </a:rPr>
              <a:t>n(</a:t>
            </a:r>
            <a:r>
              <a:rPr sz="1700" strike="noStrike" spc="-180" dirty="0">
                <a:latin typeface="Times New Roman"/>
                <a:cs typeface="Times New Roman"/>
              </a:rPr>
              <a:t> </a:t>
            </a:r>
            <a:r>
              <a:rPr sz="1800" strike="noStrike" spc="-50" dirty="0">
                <a:latin typeface="Symbol"/>
                <a:cs typeface="Symbol"/>
              </a:rPr>
              <a:t></a:t>
            </a:r>
            <a:r>
              <a:rPr sz="2400" i="1" strike="noStrike" spc="-7" baseline="-12152" dirty="0">
                <a:latin typeface="Times New Roman"/>
                <a:cs typeface="Times New Roman"/>
              </a:rPr>
              <a:t>i</a:t>
            </a:r>
            <a:r>
              <a:rPr sz="2400" i="1" strike="noStrike" spc="-225" baseline="-12152" dirty="0">
                <a:latin typeface="Times New Roman"/>
                <a:cs typeface="Times New Roman"/>
              </a:rPr>
              <a:t> </a:t>
            </a:r>
            <a:r>
              <a:rPr sz="1700" strike="noStrike" dirty="0">
                <a:latin typeface="Times New Roman"/>
                <a:cs typeface="Times New Roman"/>
              </a:rPr>
              <a:t>)</a:t>
            </a:r>
            <a:endParaRPr sz="1700">
              <a:latin typeface="Times New Roman"/>
              <a:cs typeface="Times New Roman"/>
            </a:endParaRPr>
          </a:p>
          <a:p>
            <a:pPr marL="2083435">
              <a:lnSpc>
                <a:spcPct val="100000"/>
              </a:lnSpc>
              <a:spcBef>
                <a:spcPts val="120"/>
              </a:spcBef>
            </a:pPr>
            <a:r>
              <a:rPr sz="1800" spc="-30" dirty="0">
                <a:latin typeface="Symbol"/>
                <a:cs typeface="Symbol"/>
              </a:rPr>
              <a:t></a:t>
            </a:r>
            <a:r>
              <a:rPr sz="2400" spc="-44" baseline="-12152" dirty="0">
                <a:latin typeface="Times New Roman"/>
                <a:cs typeface="Times New Roman"/>
              </a:rPr>
              <a:t>2</a:t>
            </a:r>
            <a:endParaRPr sz="2400" baseline="-12152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imes New Roman"/>
              <a:cs typeface="Times New Roman"/>
            </a:endParaRPr>
          </a:p>
          <a:p>
            <a:pPr marL="164465">
              <a:lnSpc>
                <a:spcPct val="100000"/>
              </a:lnSpc>
            </a:pPr>
            <a:r>
              <a:rPr sz="1500" spc="-5" dirty="0">
                <a:latin typeface="Microsoft Sans Serif"/>
                <a:cs typeface="Microsoft Sans Serif"/>
              </a:rPr>
              <a:t>if</a:t>
            </a:r>
            <a:r>
              <a:rPr sz="1500" spc="15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both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media</a:t>
            </a:r>
            <a:r>
              <a:rPr sz="1500" spc="1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are</a:t>
            </a:r>
            <a:r>
              <a:rPr sz="1500" spc="20" dirty="0">
                <a:latin typeface="Microsoft Sans Serif"/>
                <a:cs typeface="Microsoft Sans Serif"/>
              </a:rPr>
              <a:t> </a:t>
            </a:r>
            <a:r>
              <a:rPr sz="1500" spc="-5" dirty="0">
                <a:latin typeface="Microsoft Sans Serif"/>
                <a:cs typeface="Microsoft Sans Serif"/>
              </a:rPr>
              <a:t>lossless</a:t>
            </a:r>
            <a:r>
              <a:rPr sz="1650" spc="-5" dirty="0">
                <a:latin typeface="Times New Roman"/>
                <a:cs typeface="Times New Roman"/>
              </a:rPr>
              <a:t>sin(</a:t>
            </a:r>
            <a:r>
              <a:rPr sz="1650" spc="-10" dirty="0">
                <a:latin typeface="Times New Roman"/>
                <a:cs typeface="Times New Roman"/>
              </a:rPr>
              <a:t> </a:t>
            </a:r>
            <a:r>
              <a:rPr sz="1750" spc="-25" dirty="0">
                <a:latin typeface="Symbol"/>
                <a:cs typeface="Symbol"/>
              </a:rPr>
              <a:t></a:t>
            </a:r>
            <a:r>
              <a:rPr sz="2475" i="1" spc="-37" baseline="-11784" dirty="0">
                <a:latin typeface="Times New Roman"/>
                <a:cs typeface="Times New Roman"/>
              </a:rPr>
              <a:t>t</a:t>
            </a:r>
            <a:r>
              <a:rPr sz="2475" i="1" baseline="-11784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)</a:t>
            </a:r>
            <a:r>
              <a:rPr sz="1650" spc="-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93381" y="4612042"/>
            <a:ext cx="1137920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4780">
              <a:lnSpc>
                <a:spcPts val="1380"/>
              </a:lnSpc>
              <a:spcBef>
                <a:spcPts val="110"/>
              </a:spcBef>
            </a:pPr>
            <a:r>
              <a:rPr sz="1150" spc="-20" dirty="0">
                <a:latin typeface="Symbol"/>
                <a:cs typeface="Symbol"/>
              </a:rPr>
              <a:t></a:t>
            </a:r>
            <a:r>
              <a:rPr sz="1000" spc="-20" dirty="0">
                <a:latin typeface="Times New Roman"/>
                <a:cs typeface="Times New Roman"/>
              </a:rPr>
              <a:t>1</a:t>
            </a:r>
            <a:r>
              <a:rPr sz="1150" spc="-20" dirty="0">
                <a:latin typeface="Symbol"/>
                <a:cs typeface="Symbol"/>
              </a:rPr>
              <a:t></a:t>
            </a:r>
            <a:r>
              <a:rPr sz="1000" spc="-20" dirty="0"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1100" spc="-15" dirty="0">
                <a:latin typeface="Symbol"/>
                <a:cs typeface="Symbol"/>
              </a:rPr>
              <a:t></a:t>
            </a:r>
            <a:r>
              <a:rPr sz="1725" spc="-22" baseline="-12077" dirty="0">
                <a:latin typeface="Times New Roman"/>
                <a:cs typeface="Times New Roman"/>
              </a:rPr>
              <a:t>2</a:t>
            </a:r>
            <a:r>
              <a:rPr sz="1100" spc="-15" dirty="0">
                <a:latin typeface="Symbol"/>
                <a:cs typeface="Symbol"/>
              </a:rPr>
              <a:t></a:t>
            </a:r>
            <a:r>
              <a:rPr sz="1725" spc="-22" baseline="-12077" dirty="0">
                <a:latin typeface="Times New Roman"/>
                <a:cs typeface="Times New Roman"/>
              </a:rPr>
              <a:t>2</a:t>
            </a:r>
            <a:r>
              <a:rPr sz="1725" spc="772" baseline="-12077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sin(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Symbol"/>
                <a:cs typeface="Symbol"/>
              </a:rPr>
              <a:t></a:t>
            </a:r>
            <a:r>
              <a:rPr sz="2475" i="1" spc="-37" baseline="-11784" dirty="0">
                <a:latin typeface="Times New Roman"/>
                <a:cs typeface="Times New Roman"/>
              </a:rPr>
              <a:t>i</a:t>
            </a:r>
            <a:r>
              <a:rPr sz="2475" i="1" spc="-30" baseline="-11784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90926" y="6264351"/>
            <a:ext cx="42240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Reflection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refraction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affect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polarisation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570" y="743458"/>
            <a:ext cx="4330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Guided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electromagnetic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wave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56306"/>
            <a:ext cx="4315460" cy="21088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5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Cables</a:t>
            </a:r>
            <a:endParaRPr sz="20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425"/>
              </a:spcBef>
              <a:buChar char="–"/>
              <a:tabLst>
                <a:tab pos="721360" algn="l"/>
                <a:tab pos="72199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Used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frequencies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below </a:t>
            </a:r>
            <a:r>
              <a:rPr sz="1800" spc="-5" dirty="0">
                <a:latin typeface="Microsoft Sans Serif"/>
                <a:cs typeface="Microsoft Sans Serif"/>
              </a:rPr>
              <a:t>35</a:t>
            </a:r>
            <a:r>
              <a:rPr sz="1800" dirty="0">
                <a:latin typeface="Microsoft Sans Serif"/>
                <a:cs typeface="Microsoft Sans Serif"/>
              </a:rPr>
              <a:t> GHz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9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Waveguides</a:t>
            </a:r>
            <a:endParaRPr sz="20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425"/>
              </a:spcBef>
              <a:buChar char="–"/>
              <a:tabLst>
                <a:tab pos="721360" algn="l"/>
                <a:tab pos="72199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Used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between</a:t>
            </a:r>
            <a:r>
              <a:rPr sz="1800" dirty="0">
                <a:latin typeface="Microsoft Sans Serif"/>
                <a:cs typeface="Microsoft Sans Serif"/>
              </a:rPr>
              <a:t> 0.4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GHz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350</a:t>
            </a:r>
            <a:r>
              <a:rPr sz="1800" dirty="0">
                <a:latin typeface="Microsoft Sans Serif"/>
                <a:cs typeface="Microsoft Sans Serif"/>
              </a:rPr>
              <a:t> GHz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7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Quasi-optical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system</a:t>
            </a:r>
            <a:endParaRPr sz="20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425"/>
              </a:spcBef>
              <a:buChar char="–"/>
              <a:tabLst>
                <a:tab pos="721360" algn="l"/>
                <a:tab pos="72199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Used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above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30 </a:t>
            </a:r>
            <a:r>
              <a:rPr sz="1800" dirty="0">
                <a:latin typeface="Microsoft Sans Serif"/>
                <a:cs typeface="Microsoft Sans Serif"/>
              </a:rPr>
              <a:t>GHz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5161" y="781558"/>
            <a:ext cx="4786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Guided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electromagnetic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wave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(2)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33474"/>
            <a:ext cx="6763384" cy="24485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52425" marR="19050" indent="-340360">
              <a:lnSpc>
                <a:spcPts val="2280"/>
              </a:lnSpc>
              <a:spcBef>
                <a:spcPts val="2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TEM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wave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cables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quasi-optical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systems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(same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as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free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space)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1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TH,TE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combinations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waveguides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480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H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field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component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direction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propagation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480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Wave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bounces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inner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walls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guide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465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Lower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upper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frequency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limits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ct val="100000"/>
              </a:lnSpc>
              <a:spcBef>
                <a:spcPts val="495"/>
              </a:spcBef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Cross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section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dimensions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proportional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wavelength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596" y="1662429"/>
            <a:ext cx="7725000" cy="393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0026" y="674878"/>
            <a:ext cx="335915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dirty="0">
                <a:latin typeface="Arial"/>
                <a:cs typeface="Arial"/>
              </a:rPr>
              <a:t>Rectangular</a:t>
            </a:r>
            <a:r>
              <a:rPr sz="2350" b="1" spc="-65" dirty="0">
                <a:latin typeface="Arial"/>
                <a:cs typeface="Arial"/>
              </a:rPr>
              <a:t> </a:t>
            </a:r>
            <a:r>
              <a:rPr sz="2350" b="1" spc="-5" dirty="0">
                <a:latin typeface="Arial"/>
                <a:cs typeface="Arial"/>
              </a:rPr>
              <a:t>waveguide</a:t>
            </a:r>
            <a:endParaRPr sz="2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585" y="3181350"/>
            <a:ext cx="494030" cy="5702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1384" y="3180079"/>
            <a:ext cx="494029" cy="57022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3639" y="719074"/>
            <a:ext cx="317373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latin typeface="Arial"/>
                <a:cs typeface="Arial"/>
              </a:rPr>
              <a:t>Launching</a:t>
            </a:r>
            <a:r>
              <a:rPr sz="2300" b="1" spc="-2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of</a:t>
            </a:r>
            <a:r>
              <a:rPr sz="2300" b="1" spc="-1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EM</a:t>
            </a:r>
            <a:r>
              <a:rPr sz="2300" b="1" spc="-4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wave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0124" y="2118487"/>
            <a:ext cx="2598420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640080" marR="5080" indent="-628015">
              <a:lnSpc>
                <a:spcPts val="2210"/>
              </a:lnSpc>
              <a:spcBef>
                <a:spcPts val="335"/>
              </a:spcBef>
            </a:pPr>
            <a:r>
              <a:rPr sz="2000" dirty="0">
                <a:latin typeface="Microsoft Sans Serif"/>
                <a:cs typeface="Microsoft Sans Serif"/>
              </a:rPr>
              <a:t>Open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up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cable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separate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wires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45989" y="2118487"/>
            <a:ext cx="1755139" cy="554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Microsoft Sans Serif"/>
                <a:cs typeface="Microsoft Sans Serif"/>
              </a:rPr>
              <a:t>Open</a:t>
            </a:r>
            <a:r>
              <a:rPr sz="1700" dirty="0">
                <a:latin typeface="Microsoft Sans Serif"/>
                <a:cs typeface="Microsoft Sans Serif"/>
              </a:rPr>
              <a:t> and</a:t>
            </a:r>
            <a:r>
              <a:rPr sz="1700" spc="-1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flare </a:t>
            </a:r>
            <a:r>
              <a:rPr sz="1700" dirty="0">
                <a:latin typeface="Microsoft Sans Serif"/>
                <a:cs typeface="Microsoft Sans Serif"/>
              </a:rPr>
              <a:t>up</a:t>
            </a:r>
            <a:endParaRPr sz="1700">
              <a:latin typeface="Microsoft Sans Serif"/>
              <a:cs typeface="Microsoft Sans Serif"/>
            </a:endParaRPr>
          </a:p>
          <a:p>
            <a:pPr marL="381000">
              <a:lnSpc>
                <a:spcPct val="100000"/>
              </a:lnSpc>
              <a:spcBef>
                <a:spcPts val="20"/>
              </a:spcBef>
            </a:pPr>
            <a:r>
              <a:rPr sz="1750" spc="-5" dirty="0">
                <a:latin typeface="Microsoft Sans Serif"/>
                <a:cs typeface="Microsoft Sans Serif"/>
              </a:rPr>
              <a:t>wave</a:t>
            </a:r>
            <a:r>
              <a:rPr sz="1750" spc="-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guide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6061" y="4235577"/>
            <a:ext cx="156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Dipole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7196" y="4247769"/>
            <a:ext cx="841375" cy="560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Microsoft Sans Serif"/>
                <a:cs typeface="Microsoft Sans Serif"/>
              </a:rPr>
              <a:t>Horn</a:t>
            </a:r>
            <a:endParaRPr sz="1700">
              <a:latin typeface="Microsoft Sans Serif"/>
              <a:cs typeface="Microsoft Sans Serif"/>
            </a:endParaRPr>
          </a:p>
          <a:p>
            <a:pPr marL="24765">
              <a:lnSpc>
                <a:spcPct val="100000"/>
              </a:lnSpc>
              <a:spcBef>
                <a:spcPts val="75"/>
              </a:spcBef>
            </a:pPr>
            <a:r>
              <a:rPr sz="1750" spc="-5" dirty="0">
                <a:latin typeface="Microsoft Sans Serif"/>
                <a:cs typeface="Microsoft Sans Serif"/>
              </a:rPr>
              <a:t>antenna</a:t>
            </a:r>
            <a:endParaRPr sz="1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8749" y="2671839"/>
            <a:ext cx="4278993" cy="24222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3954" y="685546"/>
            <a:ext cx="55168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latin typeface="Arial"/>
                <a:cs typeface="Arial"/>
              </a:rPr>
              <a:t>Transition from guided</a:t>
            </a:r>
            <a:r>
              <a:rPr sz="1900" b="1" spc="-2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wave</a:t>
            </a:r>
            <a:r>
              <a:rPr sz="1900" b="1" spc="1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to</a:t>
            </a:r>
            <a:r>
              <a:rPr sz="1900" b="1" spc="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free </a:t>
            </a:r>
            <a:r>
              <a:rPr sz="1900" b="1" dirty="0">
                <a:latin typeface="Arial"/>
                <a:cs typeface="Arial"/>
              </a:rPr>
              <a:t>space</a:t>
            </a:r>
            <a:r>
              <a:rPr sz="1900" b="1" spc="-2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wave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5451" y="636778"/>
            <a:ext cx="16852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Reciprocity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56359"/>
            <a:ext cx="7922259" cy="142684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5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Transmission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reception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can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used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interchangeably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Medium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must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linear,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passive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isotropic</a:t>
            </a:r>
            <a:endParaRPr sz="2000">
              <a:latin typeface="Microsoft Sans Serif"/>
              <a:cs typeface="Microsoft Sans Serif"/>
            </a:endParaRPr>
          </a:p>
          <a:p>
            <a:pPr marL="352425" marR="1599565" indent="-340360">
              <a:lnSpc>
                <a:spcPts val="2270"/>
              </a:lnSpc>
              <a:spcBef>
                <a:spcPts val="78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Caveat: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usually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optimised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for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reception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transmission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not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both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!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7126" y="636778"/>
            <a:ext cx="38214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Basic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antenna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parameters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6394" y="1862302"/>
            <a:ext cx="4998085" cy="185356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5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Radiation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pattern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4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Beam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area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beam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efficiency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Effective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aperture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aperture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efficiency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Directivity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gain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6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Radiation resistance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r>
              <a:rPr dirty="0"/>
              <a:t>27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8877" y="473709"/>
            <a:ext cx="47466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Normalized</a:t>
            </a:r>
            <a:r>
              <a:rPr spc="-15" dirty="0"/>
              <a:t> </a:t>
            </a:r>
            <a:r>
              <a:rPr spc="-5" dirty="0"/>
              <a:t>pattern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4142"/>
            <a:ext cx="7216140" cy="280733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352425" marR="483870" indent="-340360">
              <a:lnSpc>
                <a:spcPct val="96600"/>
              </a:lnSpc>
              <a:spcBef>
                <a:spcPts val="234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Usually,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pattern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describes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the 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i="1" dirty="0">
                <a:latin typeface="Arial"/>
                <a:cs typeface="Arial"/>
              </a:rPr>
              <a:t>normalized</a:t>
            </a:r>
            <a:r>
              <a:rPr sz="3200" i="1" spc="70" dirty="0">
                <a:latin typeface="Arial"/>
                <a:cs typeface="Arial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field</a:t>
            </a:r>
            <a:r>
              <a:rPr sz="3200" spc="11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(power)</a:t>
            </a:r>
            <a:r>
              <a:rPr sz="3200" spc="1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values 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with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respect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to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maximum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value.</a:t>
            </a:r>
            <a:endParaRPr sz="3200">
              <a:latin typeface="Microsoft Sans Serif"/>
              <a:cs typeface="Microsoft Sans Serif"/>
            </a:endParaRPr>
          </a:p>
          <a:p>
            <a:pPr marL="759460" marR="5080" indent="-287020">
              <a:lnSpc>
                <a:spcPct val="96100"/>
              </a:lnSpc>
              <a:spcBef>
                <a:spcPts val="1070"/>
              </a:spcBef>
            </a:pPr>
            <a:r>
              <a:rPr sz="2800" spc="730" dirty="0">
                <a:latin typeface="Microsoft Sans Serif"/>
                <a:cs typeface="Microsoft Sans Serif"/>
              </a:rPr>
              <a:t>– </a:t>
            </a:r>
            <a:r>
              <a:rPr sz="2800" spc="-5" dirty="0">
                <a:latin typeface="Microsoft Sans Serif"/>
                <a:cs typeface="Microsoft Sans Serif"/>
              </a:rPr>
              <a:t>Note</a:t>
            </a:r>
            <a:r>
              <a:rPr sz="2800" b="1" spc="-5" dirty="0">
                <a:latin typeface="Arial"/>
                <a:cs typeface="Arial"/>
              </a:rPr>
              <a:t>: </a:t>
            </a:r>
            <a:r>
              <a:rPr sz="2800" spc="-5" dirty="0">
                <a:latin typeface="Microsoft Sans Serif"/>
                <a:cs typeface="Microsoft Sans Serif"/>
              </a:rPr>
              <a:t>The power pattern and the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amplitude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field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pattern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are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same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when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computed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when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plotted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in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dB.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9586" y="743458"/>
            <a:ext cx="2532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Radiation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pattern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6354" y="2012950"/>
            <a:ext cx="5808345" cy="535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ts val="2005"/>
              </a:lnSpc>
              <a:spcBef>
                <a:spcPts val="100"/>
              </a:spcBef>
              <a:buSzPct val="94444"/>
              <a:buChar char="•"/>
              <a:tabLst>
                <a:tab pos="93980" algn="l"/>
              </a:tabLst>
            </a:pPr>
            <a:r>
              <a:rPr sz="1800" dirty="0">
                <a:latin typeface="Microsoft Sans Serif"/>
                <a:cs typeface="Microsoft Sans Serif"/>
              </a:rPr>
              <a:t>Far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field </a:t>
            </a:r>
            <a:r>
              <a:rPr sz="1800" spc="-5" dirty="0">
                <a:latin typeface="Microsoft Sans Serif"/>
                <a:cs typeface="Microsoft Sans Serif"/>
              </a:rPr>
              <a:t>patterns</a:t>
            </a:r>
            <a:endParaRPr sz="1800">
              <a:latin typeface="Microsoft Sans Serif"/>
              <a:cs typeface="Microsoft Sans Serif"/>
            </a:endParaRPr>
          </a:p>
          <a:p>
            <a:pPr marL="93345" indent="-81280">
              <a:lnSpc>
                <a:spcPts val="2005"/>
              </a:lnSpc>
              <a:buSzPct val="94444"/>
              <a:buChar char="•"/>
              <a:tabLst>
                <a:tab pos="9398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Field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intensity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decreases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with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increasing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distance,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1/r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24550" y="2423286"/>
            <a:ext cx="1593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latin typeface="Microsoft Sans Serif"/>
                <a:cs typeface="Microsoft Sans Serif"/>
              </a:rPr>
              <a:t>2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6354" y="2619882"/>
            <a:ext cx="4130675" cy="79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95"/>
              </a:lnSpc>
              <a:spcBef>
                <a:spcPts val="100"/>
              </a:spcBef>
            </a:pPr>
            <a:r>
              <a:rPr sz="1750" spc="-10" dirty="0">
                <a:latin typeface="Microsoft Sans Serif"/>
                <a:cs typeface="Microsoft Sans Serif"/>
              </a:rPr>
              <a:t>•Radiated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power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density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decreases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as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1/r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ts val="1975"/>
              </a:lnSpc>
            </a:pPr>
            <a:r>
              <a:rPr sz="1750" spc="-5" dirty="0">
                <a:latin typeface="Microsoft Sans Serif"/>
                <a:cs typeface="Microsoft Sans Serif"/>
              </a:rPr>
              <a:t>•Pattern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(shape)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independent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distance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ts val="1980"/>
              </a:lnSpc>
            </a:pPr>
            <a:r>
              <a:rPr sz="1750" spc="-5" dirty="0">
                <a:latin typeface="Microsoft Sans Serif"/>
                <a:cs typeface="Microsoft Sans Serif"/>
              </a:rPr>
              <a:t>•Usually</a:t>
            </a:r>
            <a:r>
              <a:rPr sz="1750" dirty="0">
                <a:latin typeface="Microsoft Sans Serif"/>
                <a:cs typeface="Microsoft Sans Serif"/>
              </a:rPr>
              <a:t> shown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only </a:t>
            </a:r>
            <a:r>
              <a:rPr sz="1750" spc="-10" dirty="0">
                <a:latin typeface="Microsoft Sans Serif"/>
                <a:cs typeface="Microsoft Sans Serif"/>
              </a:rPr>
              <a:t>in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principal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planes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52951" y="4243705"/>
            <a:ext cx="363220" cy="12700"/>
          </a:xfrm>
          <a:custGeom>
            <a:avLst/>
            <a:gdLst/>
            <a:ahLst/>
            <a:cxnLst/>
            <a:rect l="l" t="t" r="r" b="b"/>
            <a:pathLst>
              <a:path w="363220" h="12700">
                <a:moveTo>
                  <a:pt x="363016" y="0"/>
                </a:moveTo>
                <a:lnTo>
                  <a:pt x="0" y="0"/>
                </a:lnTo>
                <a:lnTo>
                  <a:pt x="0" y="12191"/>
                </a:lnTo>
                <a:lnTo>
                  <a:pt x="363016" y="12191"/>
                </a:lnTo>
                <a:lnTo>
                  <a:pt x="3630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82977" y="3816477"/>
            <a:ext cx="528383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860"/>
              </a:lnSpc>
              <a:spcBef>
                <a:spcPts val="100"/>
              </a:spcBef>
            </a:pPr>
            <a:r>
              <a:rPr sz="2600" dirty="0">
                <a:latin typeface="Times New Roman"/>
                <a:cs typeface="Times New Roman"/>
              </a:rPr>
              <a:t>Far </a:t>
            </a:r>
            <a:r>
              <a:rPr sz="2600" spc="-15" dirty="0">
                <a:latin typeface="Times New Roman"/>
                <a:cs typeface="Times New Roman"/>
              </a:rPr>
              <a:t>f</a:t>
            </a:r>
            <a:r>
              <a:rPr sz="2600" dirty="0">
                <a:latin typeface="Times New Roman"/>
                <a:cs typeface="Times New Roman"/>
              </a:rPr>
              <a:t>i</a:t>
            </a:r>
            <a:r>
              <a:rPr sz="2600" spc="-10" dirty="0">
                <a:latin typeface="Times New Roman"/>
                <a:cs typeface="Times New Roman"/>
              </a:rPr>
              <a:t>e</a:t>
            </a:r>
            <a:r>
              <a:rPr sz="2600" dirty="0">
                <a:latin typeface="Times New Roman"/>
                <a:cs typeface="Times New Roman"/>
              </a:rPr>
              <a:t>ld :</a:t>
            </a:r>
            <a:r>
              <a:rPr sz="2600" spc="-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r</a:t>
            </a:r>
            <a:r>
              <a:rPr sz="2600" spc="-14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</a:t>
            </a:r>
            <a:r>
              <a:rPr sz="2600" spc="-15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2</a:t>
            </a:r>
            <a:r>
              <a:rPr sz="2600" spc="-155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D</a:t>
            </a:r>
            <a:r>
              <a:rPr sz="2925" baseline="-12820" dirty="0">
                <a:latin typeface="Times New Roman"/>
                <a:cs typeface="Times New Roman"/>
              </a:rPr>
              <a:t>2</a:t>
            </a:r>
            <a:endParaRPr sz="2925" baseline="-12820">
              <a:latin typeface="Times New Roman"/>
              <a:cs typeface="Times New Roman"/>
            </a:endParaRPr>
          </a:p>
          <a:p>
            <a:pPr marL="2464435">
              <a:lnSpc>
                <a:spcPts val="1900"/>
              </a:lnSpc>
            </a:pPr>
            <a:r>
              <a:rPr sz="1800" spc="-5" dirty="0">
                <a:latin typeface="Microsoft Sans Serif"/>
                <a:cs typeface="Microsoft Sans Serif"/>
              </a:rPr>
              <a:t>D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: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largest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dimension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7145" y="5409387"/>
            <a:ext cx="4658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dirty="0">
                <a:latin typeface="Microsoft Sans Serif"/>
                <a:cs typeface="Microsoft Sans Serif"/>
              </a:rPr>
              <a:t> e.g.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&gt;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220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km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APEX at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1.3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mm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!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3080" y="1437515"/>
            <a:ext cx="2264819" cy="23750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851" y="4217106"/>
            <a:ext cx="6782208" cy="166064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01467" y="407924"/>
            <a:ext cx="292735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dirty="0">
                <a:latin typeface="Arial"/>
                <a:cs typeface="Arial"/>
              </a:rPr>
              <a:t>Radiation</a:t>
            </a:r>
            <a:r>
              <a:rPr sz="2350" b="1" spc="-30" dirty="0">
                <a:latin typeface="Arial"/>
                <a:cs typeface="Arial"/>
              </a:rPr>
              <a:t> </a:t>
            </a:r>
            <a:r>
              <a:rPr sz="2350" b="1" spc="-5" dirty="0">
                <a:latin typeface="Arial"/>
                <a:cs typeface="Arial"/>
              </a:rPr>
              <a:t>pattern</a:t>
            </a:r>
            <a:r>
              <a:rPr sz="2350" b="1" spc="-25" dirty="0">
                <a:latin typeface="Arial"/>
                <a:cs typeface="Arial"/>
              </a:rPr>
              <a:t> </a:t>
            </a:r>
            <a:r>
              <a:rPr sz="2350" b="1" spc="-5" dirty="0">
                <a:latin typeface="Arial"/>
                <a:cs typeface="Arial"/>
              </a:rPr>
              <a:t>(2)</a:t>
            </a:r>
            <a:endParaRPr sz="2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4361" y="1464309"/>
            <a:ext cx="1409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Field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0880" y="2115720"/>
            <a:ext cx="96456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i="1" spc="-25" dirty="0">
                <a:latin typeface="Times New Roman"/>
                <a:cs typeface="Times New Roman"/>
              </a:rPr>
              <a:t>E</a:t>
            </a:r>
            <a:r>
              <a:rPr sz="3075" spc="-37" baseline="-12195" dirty="0">
                <a:latin typeface="Symbol"/>
                <a:cs typeface="Symbol"/>
              </a:rPr>
              <a:t></a:t>
            </a:r>
            <a:r>
              <a:rPr sz="3075" spc="-75" baseline="-12195" dirty="0">
                <a:latin typeface="Times New Roman"/>
                <a:cs typeface="Times New Roman"/>
              </a:rPr>
              <a:t> </a:t>
            </a:r>
            <a:r>
              <a:rPr sz="1950" spc="-35" dirty="0">
                <a:latin typeface="Times New Roman"/>
                <a:cs typeface="Times New Roman"/>
              </a:rPr>
              <a:t>(</a:t>
            </a:r>
            <a:r>
              <a:rPr sz="2050" spc="-35" dirty="0">
                <a:latin typeface="Symbol"/>
                <a:cs typeface="Symbol"/>
              </a:rPr>
              <a:t>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1950" spc="-30" dirty="0">
                <a:latin typeface="Times New Roman"/>
                <a:cs typeface="Times New Roman"/>
              </a:rPr>
              <a:t>,</a:t>
            </a:r>
            <a:r>
              <a:rPr sz="2050" spc="-30" dirty="0">
                <a:latin typeface="Symbol"/>
                <a:cs typeface="Symbol"/>
              </a:rPr>
              <a:t></a:t>
            </a:r>
            <a:r>
              <a:rPr sz="1950" spc="-30" dirty="0">
                <a:latin typeface="Times New Roman"/>
                <a:cs typeface="Times New Roman"/>
              </a:rPr>
              <a:t>)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47078" y="2102868"/>
            <a:ext cx="937894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50" i="1" spc="-20" dirty="0">
                <a:latin typeface="Times New Roman"/>
                <a:cs typeface="Times New Roman"/>
              </a:rPr>
              <a:t>E</a:t>
            </a:r>
            <a:r>
              <a:rPr sz="3075" spc="-30" baseline="-12195" dirty="0">
                <a:latin typeface="Symbol"/>
                <a:cs typeface="Symbol"/>
              </a:rPr>
              <a:t></a:t>
            </a:r>
            <a:r>
              <a:rPr sz="3075" spc="-135" baseline="-12195" dirty="0">
                <a:latin typeface="Times New Roman"/>
                <a:cs typeface="Times New Roman"/>
              </a:rPr>
              <a:t> </a:t>
            </a:r>
            <a:r>
              <a:rPr sz="2050" spc="-25" dirty="0">
                <a:latin typeface="Times New Roman"/>
                <a:cs typeface="Times New Roman"/>
              </a:rPr>
              <a:t>(</a:t>
            </a:r>
            <a:r>
              <a:rPr sz="2150" spc="-25" dirty="0">
                <a:latin typeface="Symbol"/>
                <a:cs typeface="Symbol"/>
              </a:rPr>
              <a:t></a:t>
            </a:r>
            <a:r>
              <a:rPr sz="2050" spc="-25" dirty="0">
                <a:latin typeface="Times New Roman"/>
                <a:cs typeface="Times New Roman"/>
              </a:rPr>
              <a:t>,</a:t>
            </a:r>
            <a:r>
              <a:rPr sz="2150" spc="-25" dirty="0">
                <a:latin typeface="Symbol"/>
                <a:cs typeface="Symbol"/>
              </a:rPr>
              <a:t></a:t>
            </a:r>
            <a:r>
              <a:rPr sz="2050" spc="-25" dirty="0">
                <a:latin typeface="Times New Roman"/>
                <a:cs typeface="Times New Roman"/>
              </a:rPr>
              <a:t>)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91580" y="2761615"/>
            <a:ext cx="1733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+ </a:t>
            </a:r>
            <a:r>
              <a:rPr sz="1800" spc="-5" dirty="0">
                <a:latin typeface="Microsoft Sans Serif"/>
                <a:cs typeface="Microsoft Sans Serif"/>
              </a:rPr>
              <a:t>phase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22696" y="3183714"/>
            <a:ext cx="918844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100" spc="-60" dirty="0">
                <a:latin typeface="Symbol"/>
                <a:cs typeface="Symbol"/>
              </a:rPr>
              <a:t></a:t>
            </a:r>
            <a:r>
              <a:rPr sz="3075" spc="-75" baseline="-12195" dirty="0">
                <a:latin typeface="Symbol"/>
                <a:cs typeface="Symbol"/>
              </a:rPr>
              <a:t></a:t>
            </a:r>
            <a:r>
              <a:rPr sz="3075" spc="-30" baseline="-12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100" spc="-50" dirty="0">
                <a:latin typeface="Symbol"/>
                <a:cs typeface="Symbol"/>
              </a:rPr>
              <a:t></a:t>
            </a:r>
            <a:r>
              <a:rPr sz="2000" spc="15" dirty="0">
                <a:latin typeface="Times New Roman"/>
                <a:cs typeface="Times New Roman"/>
              </a:rPr>
              <a:t>,</a:t>
            </a:r>
            <a:r>
              <a:rPr sz="2100" spc="-90" dirty="0">
                <a:latin typeface="Symbol"/>
                <a:cs typeface="Symbol"/>
              </a:rPr>
              <a:t></a:t>
            </a:r>
            <a:r>
              <a:rPr sz="200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4969" y="3223875"/>
            <a:ext cx="845185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spc="-45" dirty="0">
                <a:latin typeface="Symbol"/>
                <a:cs typeface="Symbol"/>
              </a:rPr>
              <a:t></a:t>
            </a:r>
            <a:r>
              <a:rPr sz="2625" spc="-75" baseline="-11111" dirty="0">
                <a:latin typeface="Symbol"/>
                <a:cs typeface="Symbol"/>
              </a:rPr>
              <a:t></a:t>
            </a:r>
            <a:r>
              <a:rPr sz="2625" spc="-67" baseline="-11111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(</a:t>
            </a:r>
            <a:r>
              <a:rPr sz="1800" spc="-50" dirty="0">
                <a:latin typeface="Symbol"/>
                <a:cs typeface="Symbol"/>
              </a:rPr>
              <a:t>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,</a:t>
            </a:r>
            <a:r>
              <a:rPr sz="1800" spc="-90" dirty="0">
                <a:latin typeface="Symbol"/>
                <a:cs typeface="Symbol"/>
              </a:rPr>
              <a:t></a:t>
            </a:r>
            <a:r>
              <a:rPr sz="1700" dirty="0">
                <a:latin typeface="Times New Roman"/>
                <a:cs typeface="Times New Roman"/>
              </a:rPr>
              <a:t>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99154" y="3627160"/>
            <a:ext cx="4592320" cy="12306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99490" algn="ctr">
              <a:lnSpc>
                <a:spcPts val="3425"/>
              </a:lnSpc>
              <a:spcBef>
                <a:spcPts val="125"/>
              </a:spcBef>
              <a:tabLst>
                <a:tab pos="1478280" algn="l"/>
                <a:tab pos="3051175" algn="l"/>
              </a:tabLst>
            </a:pPr>
            <a:r>
              <a:rPr sz="3150" i="1" dirty="0">
                <a:latin typeface="Times New Roman"/>
                <a:cs typeface="Times New Roman"/>
              </a:rPr>
              <a:t>E	</a:t>
            </a:r>
            <a:r>
              <a:rPr sz="3150" spc="-35" dirty="0">
                <a:latin typeface="Times New Roman"/>
                <a:cs typeface="Times New Roman"/>
              </a:rPr>
              <a:t>(</a:t>
            </a:r>
            <a:r>
              <a:rPr sz="3300" spc="-35" dirty="0">
                <a:latin typeface="Symbol"/>
                <a:cs typeface="Symbol"/>
              </a:rPr>
              <a:t></a:t>
            </a:r>
            <a:r>
              <a:rPr sz="3150" spc="-35" dirty="0">
                <a:latin typeface="Times New Roman"/>
                <a:cs typeface="Times New Roman"/>
              </a:rPr>
              <a:t>,</a:t>
            </a:r>
            <a:r>
              <a:rPr sz="3300" spc="-35" dirty="0">
                <a:latin typeface="Symbol"/>
                <a:cs typeface="Symbol"/>
              </a:rPr>
              <a:t></a:t>
            </a:r>
            <a:r>
              <a:rPr sz="3150" spc="-35" dirty="0">
                <a:latin typeface="Times New Roman"/>
                <a:cs typeface="Times New Roman"/>
              </a:rPr>
              <a:t>)</a:t>
            </a:r>
            <a:r>
              <a:rPr sz="3150" spc="-425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Symbol"/>
                <a:cs typeface="Symbol"/>
              </a:rPr>
              <a:t></a:t>
            </a:r>
            <a:r>
              <a:rPr sz="3150" spc="-440" dirty="0">
                <a:latin typeface="Times New Roman"/>
                <a:cs typeface="Times New Roman"/>
              </a:rPr>
              <a:t> </a:t>
            </a:r>
            <a:r>
              <a:rPr sz="3150" i="1" dirty="0">
                <a:latin typeface="Times New Roman"/>
                <a:cs typeface="Times New Roman"/>
              </a:rPr>
              <a:t>E	</a:t>
            </a:r>
            <a:r>
              <a:rPr sz="3150" spc="-35" dirty="0">
                <a:latin typeface="Times New Roman"/>
                <a:cs typeface="Times New Roman"/>
              </a:rPr>
              <a:t>(</a:t>
            </a:r>
            <a:r>
              <a:rPr sz="3300" spc="-35" dirty="0">
                <a:latin typeface="Symbol"/>
                <a:cs typeface="Symbol"/>
              </a:rPr>
              <a:t></a:t>
            </a:r>
            <a:r>
              <a:rPr sz="3150" spc="-35" dirty="0">
                <a:latin typeface="Times New Roman"/>
                <a:cs typeface="Times New Roman"/>
              </a:rPr>
              <a:t>,</a:t>
            </a:r>
            <a:r>
              <a:rPr sz="3300" spc="-35" dirty="0">
                <a:latin typeface="Symbol"/>
                <a:cs typeface="Symbol"/>
              </a:rPr>
              <a:t></a:t>
            </a:r>
            <a:r>
              <a:rPr sz="3150" spc="-35" dirty="0">
                <a:latin typeface="Times New Roman"/>
                <a:cs typeface="Times New Roman"/>
              </a:rPr>
              <a:t>)</a:t>
            </a:r>
            <a:endParaRPr sz="3150">
              <a:latin typeface="Times New Roman"/>
              <a:cs typeface="Times New Roman"/>
            </a:endParaRPr>
          </a:p>
          <a:p>
            <a:pPr algn="ctr">
              <a:lnSpc>
                <a:spcPts val="3425"/>
              </a:lnSpc>
              <a:tabLst>
                <a:tab pos="1584960" algn="l"/>
                <a:tab pos="3159760" algn="l"/>
                <a:tab pos="4222115" algn="l"/>
              </a:tabLst>
            </a:pPr>
            <a:r>
              <a:rPr sz="3150" i="1" dirty="0">
                <a:latin typeface="Times New Roman"/>
                <a:cs typeface="Times New Roman"/>
              </a:rPr>
              <a:t>P</a:t>
            </a:r>
            <a:r>
              <a:rPr sz="3150" spc="5" dirty="0">
                <a:latin typeface="Times New Roman"/>
                <a:cs typeface="Times New Roman"/>
              </a:rPr>
              <a:t>(</a:t>
            </a:r>
            <a:r>
              <a:rPr sz="3300" spc="-90" dirty="0">
                <a:latin typeface="Symbol"/>
                <a:cs typeface="Symbol"/>
              </a:rPr>
              <a:t></a:t>
            </a:r>
            <a:r>
              <a:rPr sz="3150" dirty="0">
                <a:latin typeface="Times New Roman"/>
                <a:cs typeface="Times New Roman"/>
              </a:rPr>
              <a:t>,</a:t>
            </a:r>
            <a:r>
              <a:rPr sz="3300" spc="-90" dirty="0">
                <a:latin typeface="Symbol"/>
                <a:cs typeface="Symbol"/>
              </a:rPr>
              <a:t></a:t>
            </a:r>
            <a:r>
              <a:rPr sz="3150" dirty="0">
                <a:latin typeface="Times New Roman"/>
                <a:cs typeface="Times New Roman"/>
              </a:rPr>
              <a:t>)</a:t>
            </a:r>
            <a:r>
              <a:rPr sz="3150" spc="-425" dirty="0">
                <a:latin typeface="Times New Roman"/>
                <a:cs typeface="Times New Roman"/>
              </a:rPr>
              <a:t> </a:t>
            </a:r>
            <a:r>
              <a:rPr sz="3150" dirty="0">
                <a:latin typeface="Symbol"/>
                <a:cs typeface="Symbol"/>
              </a:rPr>
              <a:t></a:t>
            </a:r>
            <a:r>
              <a:rPr sz="3150" dirty="0">
                <a:latin typeface="Times New Roman"/>
                <a:cs typeface="Times New Roman"/>
              </a:rPr>
              <a:t>	</a:t>
            </a:r>
            <a:r>
              <a:rPr sz="2250" spc="-44" baseline="14814" dirty="0">
                <a:latin typeface="Symbol"/>
                <a:cs typeface="Symbol"/>
              </a:rPr>
              <a:t></a:t>
            </a:r>
            <a:r>
              <a:rPr sz="2175" baseline="26819" dirty="0">
                <a:latin typeface="Times New Roman"/>
                <a:cs typeface="Times New Roman"/>
              </a:rPr>
              <a:t>2	</a:t>
            </a:r>
            <a:r>
              <a:rPr sz="2250" spc="-75" baseline="14814" dirty="0">
                <a:latin typeface="Symbol"/>
                <a:cs typeface="Symbol"/>
              </a:rPr>
              <a:t></a:t>
            </a:r>
            <a:r>
              <a:rPr sz="2175" baseline="26819" dirty="0">
                <a:latin typeface="Times New Roman"/>
                <a:cs typeface="Times New Roman"/>
              </a:rPr>
              <a:t>2	</a:t>
            </a:r>
            <a:r>
              <a:rPr sz="3150" i="1" dirty="0">
                <a:latin typeface="Times New Roman"/>
                <a:cs typeface="Times New Roman"/>
              </a:rPr>
              <a:t>r</a:t>
            </a:r>
            <a:r>
              <a:rPr sz="3150" i="1" spc="-434" dirty="0">
                <a:latin typeface="Times New Roman"/>
                <a:cs typeface="Times New Roman"/>
              </a:rPr>
              <a:t> </a:t>
            </a:r>
            <a:r>
              <a:rPr sz="2175" baseline="15325" dirty="0">
                <a:latin typeface="Times New Roman"/>
                <a:cs typeface="Times New Roman"/>
              </a:rPr>
              <a:t>2</a:t>
            </a:r>
            <a:endParaRPr sz="2175" baseline="15325">
              <a:latin typeface="Times New Roman"/>
              <a:cs typeface="Times New Roman"/>
            </a:endParaRPr>
          </a:p>
          <a:p>
            <a:pPr marR="1059815" algn="r">
              <a:lnSpc>
                <a:spcPct val="100000"/>
              </a:lnSpc>
              <a:spcBef>
                <a:spcPts val="330"/>
              </a:spcBef>
            </a:pPr>
            <a:r>
              <a:rPr sz="1900" i="1" spc="-5" dirty="0">
                <a:latin typeface="Times New Roman"/>
                <a:cs typeface="Times New Roman"/>
              </a:rPr>
              <a:t>Z</a:t>
            </a:r>
            <a:r>
              <a:rPr sz="2850" spc="-7" baseline="-11695" dirty="0">
                <a:latin typeface="Times New Roman"/>
                <a:cs typeface="Times New Roman"/>
              </a:rPr>
              <a:t>0</a:t>
            </a:r>
            <a:endParaRPr sz="2850" baseline="-1169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9880" y="4970631"/>
            <a:ext cx="1194435" cy="3708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2150" i="1" spc="-5" dirty="0">
                <a:latin typeface="Times New Roman"/>
                <a:cs typeface="Times New Roman"/>
              </a:rPr>
              <a:t>P</a:t>
            </a:r>
            <a:r>
              <a:rPr sz="3075" i="1" spc="-7" baseline="-12195" dirty="0">
                <a:latin typeface="Times New Roman"/>
                <a:cs typeface="Times New Roman"/>
              </a:rPr>
              <a:t>n</a:t>
            </a:r>
            <a:r>
              <a:rPr sz="3075" i="1" baseline="-12195" dirty="0">
                <a:latin typeface="Times New Roman"/>
                <a:cs typeface="Times New Roman"/>
              </a:rPr>
              <a:t> </a:t>
            </a:r>
            <a:r>
              <a:rPr sz="2150" spc="-30" dirty="0">
                <a:latin typeface="Times New Roman"/>
                <a:cs typeface="Times New Roman"/>
              </a:rPr>
              <a:t>(</a:t>
            </a:r>
            <a:r>
              <a:rPr sz="2250" spc="-30" dirty="0">
                <a:latin typeface="Symbol"/>
                <a:cs typeface="Symbol"/>
              </a:rPr>
              <a:t></a:t>
            </a:r>
            <a:r>
              <a:rPr sz="2150" spc="-30" dirty="0">
                <a:latin typeface="Times New Roman"/>
                <a:cs typeface="Times New Roman"/>
              </a:rPr>
              <a:t>,</a:t>
            </a:r>
            <a:r>
              <a:rPr sz="2250" spc="-30" dirty="0">
                <a:latin typeface="Symbol"/>
                <a:cs typeface="Symbol"/>
              </a:rPr>
              <a:t></a:t>
            </a:r>
            <a:r>
              <a:rPr sz="2150" spc="-30" dirty="0">
                <a:latin typeface="Times New Roman"/>
                <a:cs typeface="Times New Roman"/>
              </a:rPr>
              <a:t>)</a:t>
            </a:r>
            <a:r>
              <a:rPr sz="2150" spc="-15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86678" y="4910744"/>
            <a:ext cx="734060" cy="4591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685"/>
              </a:lnSpc>
              <a:spcBef>
                <a:spcPts val="130"/>
              </a:spcBef>
            </a:pPr>
            <a:r>
              <a:rPr sz="1550" i="1" spc="-5" dirty="0">
                <a:latin typeface="Times New Roman"/>
                <a:cs typeface="Times New Roman"/>
              </a:rPr>
              <a:t>P</a:t>
            </a:r>
            <a:r>
              <a:rPr sz="1550" i="1" spc="375" dirty="0">
                <a:latin typeface="Times New Roman"/>
                <a:cs typeface="Times New Roman"/>
              </a:rPr>
              <a:t> </a:t>
            </a:r>
            <a:r>
              <a:rPr sz="1550" spc="-15" dirty="0">
                <a:latin typeface="Times New Roman"/>
                <a:cs typeface="Times New Roman"/>
              </a:rPr>
              <a:t>(</a:t>
            </a:r>
            <a:r>
              <a:rPr sz="1600" spc="-15" dirty="0">
                <a:latin typeface="Symbol"/>
                <a:cs typeface="Symbol"/>
              </a:rPr>
              <a:t></a:t>
            </a:r>
            <a:r>
              <a:rPr sz="1600" spc="360" dirty="0">
                <a:latin typeface="Times New Roman"/>
                <a:cs typeface="Times New Roman"/>
              </a:rPr>
              <a:t> </a:t>
            </a:r>
            <a:r>
              <a:rPr sz="1550" spc="-15" dirty="0">
                <a:latin typeface="Times New Roman"/>
                <a:cs typeface="Times New Roman"/>
              </a:rPr>
              <a:t>,</a:t>
            </a:r>
            <a:r>
              <a:rPr sz="1600" spc="-15" dirty="0">
                <a:latin typeface="Symbol"/>
                <a:cs typeface="Symbol"/>
              </a:rPr>
              <a:t></a:t>
            </a:r>
            <a:r>
              <a:rPr sz="1550" spc="-15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  <a:p>
            <a:pPr marL="132715">
              <a:lnSpc>
                <a:spcPts val="1685"/>
              </a:lnSpc>
              <a:tabLst>
                <a:tab pos="403860" algn="l"/>
              </a:tabLst>
            </a:pPr>
            <a:r>
              <a:rPr sz="1600" spc="-30" dirty="0">
                <a:latin typeface="Symbol"/>
                <a:cs typeface="Symbol"/>
              </a:rPr>
              <a:t></a:t>
            </a:r>
            <a:r>
              <a:rPr sz="1600" spc="-30" dirty="0">
                <a:latin typeface="Times New Roman"/>
                <a:cs typeface="Times New Roman"/>
              </a:rPr>
              <a:t>	</a:t>
            </a:r>
            <a:r>
              <a:rPr sz="1600" spc="-30" dirty="0">
                <a:latin typeface="Symbol"/>
                <a:cs typeface="Symbol"/>
              </a:rPr>
              <a:t>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8661" y="5442915"/>
            <a:ext cx="48831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6400" algn="l"/>
              </a:tabLst>
            </a:pPr>
            <a:r>
              <a:rPr sz="2150" i="1" spc="-10" dirty="0">
                <a:latin typeface="Times New Roman"/>
                <a:cs typeface="Times New Roman"/>
              </a:rPr>
              <a:t>P</a:t>
            </a:r>
            <a:r>
              <a:rPr sz="2150" spc="-5" dirty="0">
                <a:latin typeface="Times New Roman"/>
                <a:cs typeface="Times New Roman"/>
              </a:rPr>
              <a:t>(</a:t>
            </a:r>
            <a:r>
              <a:rPr sz="2150" dirty="0">
                <a:latin typeface="Times New Roman"/>
                <a:cs typeface="Times New Roman"/>
              </a:rPr>
              <a:t>	</a:t>
            </a:r>
            <a:r>
              <a:rPr sz="2150" spc="-5" dirty="0">
                <a:latin typeface="Times New Roman"/>
                <a:cs typeface="Times New Roman"/>
              </a:rPr>
              <a:t>,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0961" y="5581599"/>
            <a:ext cx="40513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25" spc="-15" baseline="12345" dirty="0">
                <a:latin typeface="Times New Roman"/>
                <a:cs typeface="Times New Roman"/>
              </a:rPr>
              <a:t>)</a:t>
            </a:r>
            <a:r>
              <a:rPr sz="1250" spc="-10" dirty="0">
                <a:latin typeface="Times New Roman"/>
                <a:cs typeface="Times New Roman"/>
              </a:rPr>
              <a:t>max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6596" y="5886399"/>
            <a:ext cx="295211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Microsoft Sans Serif"/>
                <a:cs typeface="Microsoft Sans Serif"/>
              </a:rPr>
              <a:t>HPBW: half </a:t>
            </a:r>
            <a:r>
              <a:rPr sz="1700" spc="-10" dirty="0">
                <a:latin typeface="Microsoft Sans Serif"/>
                <a:cs typeface="Microsoft Sans Serif"/>
              </a:rPr>
              <a:t>power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dirty="0">
                <a:latin typeface="Microsoft Sans Serif"/>
                <a:cs typeface="Microsoft Sans Serif"/>
              </a:rPr>
              <a:t>beam</a:t>
            </a:r>
            <a:r>
              <a:rPr sz="1700" spc="10" dirty="0">
                <a:latin typeface="Microsoft Sans Serif"/>
                <a:cs typeface="Microsoft Sans Serif"/>
              </a:rPr>
              <a:t> </a:t>
            </a:r>
            <a:r>
              <a:rPr sz="1700" spc="-10" dirty="0">
                <a:latin typeface="Microsoft Sans Serif"/>
                <a:cs typeface="Microsoft Sans Serif"/>
              </a:rPr>
              <a:t>width</a:t>
            </a:r>
            <a:endParaRPr sz="1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5745" y="781558"/>
            <a:ext cx="4566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Beam area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 </a:t>
            </a:r>
            <a:r>
              <a:rPr sz="2400" b="1" spc="-5" dirty="0">
                <a:latin typeface="Arial"/>
                <a:cs typeface="Arial"/>
              </a:rPr>
              <a:t>beam efficiency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291" y="1616709"/>
            <a:ext cx="114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Beam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area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291" y="2462911"/>
            <a:ext cx="163195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Main</a:t>
            </a:r>
            <a:r>
              <a:rPr sz="1750" spc="-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beam area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291" y="3462654"/>
            <a:ext cx="163322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Microsoft Sans Serif"/>
                <a:cs typeface="Microsoft Sans Serif"/>
              </a:rPr>
              <a:t>Minor</a:t>
            </a:r>
            <a:r>
              <a:rPr sz="1700" spc="-1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lobes</a:t>
            </a:r>
            <a:r>
              <a:rPr sz="1700" spc="-10" dirty="0">
                <a:latin typeface="Microsoft Sans Serif"/>
                <a:cs typeface="Microsoft Sans Serif"/>
              </a:rPr>
              <a:t> </a:t>
            </a:r>
            <a:r>
              <a:rPr sz="1700" spc="-5" dirty="0">
                <a:latin typeface="Microsoft Sans Serif"/>
                <a:cs typeface="Microsoft Sans Serif"/>
              </a:rPr>
              <a:t>area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7635" y="1400302"/>
            <a:ext cx="4531995" cy="756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Symbol"/>
                <a:cs typeface="Symbol"/>
              </a:rPr>
              <a:t></a:t>
            </a:r>
            <a:r>
              <a:rPr sz="2250" i="1" baseline="-12962" dirty="0">
                <a:latin typeface="Times New Roman"/>
                <a:cs typeface="Times New Roman"/>
              </a:rPr>
              <a:t>A </a:t>
            </a:r>
            <a:r>
              <a:rPr sz="2250" i="1" spc="67" baseline="-12962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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2650" spc="5" dirty="0">
                <a:latin typeface="Symbol"/>
                <a:cs typeface="Symbol"/>
              </a:rPr>
              <a:t></a:t>
            </a:r>
            <a:r>
              <a:rPr sz="2250" spc="7" baseline="-12962" dirty="0">
                <a:latin typeface="Times New Roman"/>
                <a:cs typeface="Times New Roman"/>
              </a:rPr>
              <a:t>0</a:t>
            </a:r>
            <a:r>
              <a:rPr sz="2250" spc="7" baseline="38888" dirty="0">
                <a:latin typeface="Times New Roman"/>
                <a:cs typeface="Times New Roman"/>
              </a:rPr>
              <a:t>2</a:t>
            </a:r>
            <a:r>
              <a:rPr sz="2325" spc="-44" baseline="37634" dirty="0">
                <a:latin typeface="Symbol"/>
                <a:cs typeface="Symbol"/>
              </a:rPr>
              <a:t></a:t>
            </a:r>
            <a:r>
              <a:rPr sz="2325" spc="-22" baseline="37634" dirty="0">
                <a:latin typeface="Times New Roman"/>
                <a:cs typeface="Times New Roman"/>
              </a:rPr>
              <a:t> </a:t>
            </a:r>
            <a:r>
              <a:rPr sz="2650" spc="5" dirty="0">
                <a:latin typeface="Symbol"/>
                <a:cs typeface="Symbol"/>
              </a:rPr>
              <a:t></a:t>
            </a:r>
            <a:r>
              <a:rPr sz="2250" spc="22" baseline="-12962" dirty="0">
                <a:latin typeface="Times New Roman"/>
                <a:cs typeface="Times New Roman"/>
              </a:rPr>
              <a:t>0</a:t>
            </a:r>
            <a:r>
              <a:rPr sz="2325" spc="-44" baseline="37634" dirty="0">
                <a:latin typeface="Symbol"/>
                <a:cs typeface="Symbol"/>
              </a:rPr>
              <a:t></a:t>
            </a:r>
            <a:r>
              <a:rPr sz="2325" baseline="37634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P</a:t>
            </a:r>
            <a:r>
              <a:rPr sz="2250" i="1" baseline="-12962" dirty="0">
                <a:latin typeface="Times New Roman"/>
                <a:cs typeface="Times New Roman"/>
              </a:rPr>
              <a:t>n</a:t>
            </a:r>
            <a:r>
              <a:rPr sz="2250" i="1" spc="37" baseline="-12962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(</a:t>
            </a:r>
            <a:r>
              <a:rPr sz="1650" spc="-25" dirty="0">
                <a:latin typeface="Symbol"/>
                <a:cs typeface="Symbol"/>
              </a:rPr>
              <a:t></a:t>
            </a:r>
            <a:r>
              <a:rPr sz="1600" spc="15" dirty="0">
                <a:latin typeface="Times New Roman"/>
                <a:cs typeface="Times New Roman"/>
              </a:rPr>
              <a:t>,</a:t>
            </a:r>
            <a:r>
              <a:rPr sz="1650" spc="-70" dirty="0">
                <a:latin typeface="Symbol"/>
                <a:cs typeface="Symbol"/>
              </a:rPr>
              <a:t></a:t>
            </a:r>
            <a:r>
              <a:rPr sz="1600" spc="-5" dirty="0">
                <a:latin typeface="Times New Roman"/>
                <a:cs typeface="Times New Roman"/>
              </a:rPr>
              <a:t>)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Symbol"/>
                <a:cs typeface="Symbol"/>
              </a:rPr>
              <a:t></a:t>
            </a:r>
            <a:r>
              <a:rPr sz="1600" spc="-5" dirty="0">
                <a:latin typeface="Times New Roman"/>
                <a:cs typeface="Times New Roman"/>
              </a:rPr>
              <a:t>si</a:t>
            </a:r>
            <a:r>
              <a:rPr sz="1600" dirty="0">
                <a:latin typeface="Times New Roman"/>
                <a:cs typeface="Times New Roman"/>
              </a:rPr>
              <a:t>n</a:t>
            </a:r>
            <a:r>
              <a:rPr sz="1600" spc="-5" dirty="0">
                <a:latin typeface="Times New Roman"/>
                <a:cs typeface="Times New Roman"/>
              </a:rPr>
              <a:t>(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50" spc="-30" dirty="0">
                <a:latin typeface="Symbol"/>
                <a:cs typeface="Symbol"/>
              </a:rPr>
              <a:t></a:t>
            </a:r>
            <a:r>
              <a:rPr sz="1650" spc="-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)</a:t>
            </a:r>
            <a:r>
              <a:rPr sz="1600" i="1" dirty="0">
                <a:latin typeface="Times New Roman"/>
                <a:cs typeface="Times New Roman"/>
              </a:rPr>
              <a:t>d</a:t>
            </a:r>
            <a:r>
              <a:rPr sz="1650" spc="-35" dirty="0">
                <a:latin typeface="Symbol"/>
                <a:cs typeface="Symbol"/>
              </a:rPr>
              <a:t></a:t>
            </a:r>
            <a:r>
              <a:rPr sz="1600" i="1" spc="25" dirty="0">
                <a:latin typeface="Times New Roman"/>
                <a:cs typeface="Times New Roman"/>
              </a:rPr>
              <a:t>d</a:t>
            </a:r>
            <a:r>
              <a:rPr sz="1650" spc="-30" dirty="0">
                <a:latin typeface="Symbol"/>
                <a:cs typeface="Symbol"/>
              </a:rPr>
              <a:t></a:t>
            </a:r>
            <a:r>
              <a:rPr sz="1650" spc="-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Symbol"/>
                <a:cs typeface="Symbol"/>
              </a:rPr>
              <a:t>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2650" spc="5" dirty="0">
                <a:latin typeface="Symbol"/>
                <a:cs typeface="Symbol"/>
              </a:rPr>
              <a:t></a:t>
            </a:r>
            <a:r>
              <a:rPr sz="2650" dirty="0">
                <a:latin typeface="Symbol"/>
                <a:cs typeface="Symbol"/>
              </a:rPr>
              <a:t></a:t>
            </a:r>
            <a:r>
              <a:rPr sz="2650" spc="-265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P</a:t>
            </a:r>
            <a:r>
              <a:rPr sz="2250" i="1" baseline="-12962" dirty="0">
                <a:latin typeface="Times New Roman"/>
                <a:cs typeface="Times New Roman"/>
              </a:rPr>
              <a:t>n</a:t>
            </a:r>
            <a:r>
              <a:rPr sz="2250" i="1" spc="37" baseline="-12962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(</a:t>
            </a:r>
            <a:r>
              <a:rPr sz="1650" spc="-25" dirty="0">
                <a:latin typeface="Symbol"/>
                <a:cs typeface="Symbol"/>
              </a:rPr>
              <a:t></a:t>
            </a:r>
            <a:r>
              <a:rPr sz="1600" spc="15" dirty="0">
                <a:latin typeface="Times New Roman"/>
                <a:cs typeface="Times New Roman"/>
              </a:rPr>
              <a:t>,</a:t>
            </a:r>
            <a:r>
              <a:rPr sz="1650" spc="-60" dirty="0">
                <a:latin typeface="Symbol"/>
                <a:cs typeface="Symbol"/>
              </a:rPr>
              <a:t></a:t>
            </a:r>
            <a:r>
              <a:rPr sz="1600" spc="-10" dirty="0">
                <a:latin typeface="Times New Roman"/>
                <a:cs typeface="Times New Roman"/>
              </a:rPr>
              <a:t>)</a:t>
            </a:r>
            <a:r>
              <a:rPr sz="1600" i="1" spc="10" dirty="0">
                <a:latin typeface="Times New Roman"/>
                <a:cs typeface="Times New Roman"/>
              </a:rPr>
              <a:t>d</a:t>
            </a:r>
            <a:r>
              <a:rPr sz="1600" spc="-5" dirty="0">
                <a:latin typeface="Symbol"/>
                <a:cs typeface="Symbol"/>
              </a:rPr>
              <a:t></a:t>
            </a:r>
            <a:endParaRPr sz="1600">
              <a:latin typeface="Symbol"/>
              <a:cs typeface="Symbol"/>
            </a:endParaRPr>
          </a:p>
          <a:p>
            <a:pPr marR="1035685" algn="r">
              <a:lnSpc>
                <a:spcPct val="100000"/>
              </a:lnSpc>
              <a:spcBef>
                <a:spcPts val="1190"/>
              </a:spcBef>
            </a:pPr>
            <a:r>
              <a:rPr sz="1100" spc="-15" dirty="0">
                <a:latin typeface="Times New Roman"/>
                <a:cs typeface="Times New Roman"/>
              </a:rPr>
              <a:t>4</a:t>
            </a:r>
            <a:r>
              <a:rPr sz="1150" spc="-15" dirty="0">
                <a:latin typeface="Symbol"/>
                <a:cs typeface="Symbol"/>
              </a:rPr>
              <a:t>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0035" y="2229738"/>
            <a:ext cx="228282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ts val="4485"/>
              </a:lnSpc>
              <a:spcBef>
                <a:spcPts val="105"/>
              </a:spcBef>
              <a:tabLst>
                <a:tab pos="580390" algn="l"/>
              </a:tabLst>
            </a:pPr>
            <a:r>
              <a:rPr sz="2050" spc="-5" dirty="0">
                <a:latin typeface="Symbol"/>
                <a:cs typeface="Symbol"/>
              </a:rPr>
              <a:t></a:t>
            </a:r>
            <a:r>
              <a:rPr sz="3000" i="1" spc="-7" baseline="-12500" dirty="0">
                <a:latin typeface="Times New Roman"/>
                <a:cs typeface="Times New Roman"/>
              </a:rPr>
              <a:t>M	</a:t>
            </a:r>
            <a:r>
              <a:rPr sz="2050" dirty="0">
                <a:latin typeface="Symbol"/>
                <a:cs typeface="Symbol"/>
              </a:rPr>
              <a:t></a:t>
            </a:r>
            <a:r>
              <a:rPr sz="2050" spc="-30" dirty="0">
                <a:latin typeface="Times New Roman"/>
                <a:cs typeface="Times New Roman"/>
              </a:rPr>
              <a:t> </a:t>
            </a:r>
            <a:r>
              <a:rPr sz="3800" spc="-5" dirty="0">
                <a:latin typeface="Symbol"/>
                <a:cs typeface="Symbol"/>
              </a:rPr>
              <a:t></a:t>
            </a:r>
            <a:r>
              <a:rPr sz="2050" i="1" spc="-5" dirty="0">
                <a:latin typeface="Times New Roman"/>
                <a:cs typeface="Times New Roman"/>
              </a:rPr>
              <a:t>P</a:t>
            </a:r>
            <a:r>
              <a:rPr sz="3000" i="1" spc="-7" baseline="-12500" dirty="0">
                <a:latin typeface="Times New Roman"/>
                <a:cs typeface="Times New Roman"/>
              </a:rPr>
              <a:t>n</a:t>
            </a:r>
            <a:r>
              <a:rPr sz="3000" i="1" spc="-15" baseline="-1250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Times New Roman"/>
                <a:cs typeface="Times New Roman"/>
              </a:rPr>
              <a:t>(</a:t>
            </a:r>
            <a:r>
              <a:rPr sz="2150" spc="-20" dirty="0">
                <a:latin typeface="Symbol"/>
                <a:cs typeface="Symbol"/>
              </a:rPr>
              <a:t></a:t>
            </a:r>
            <a:r>
              <a:rPr sz="2050" spc="-20" dirty="0">
                <a:latin typeface="Times New Roman"/>
                <a:cs typeface="Times New Roman"/>
              </a:rPr>
              <a:t>,</a:t>
            </a:r>
            <a:r>
              <a:rPr sz="2150" spc="-20" dirty="0">
                <a:latin typeface="Symbol"/>
                <a:cs typeface="Symbol"/>
              </a:rPr>
              <a:t></a:t>
            </a:r>
            <a:r>
              <a:rPr sz="2050" spc="-20" dirty="0">
                <a:latin typeface="Times New Roman"/>
                <a:cs typeface="Times New Roman"/>
              </a:rPr>
              <a:t>)</a:t>
            </a:r>
            <a:r>
              <a:rPr sz="2050" i="1" spc="-20" dirty="0">
                <a:latin typeface="Times New Roman"/>
                <a:cs typeface="Times New Roman"/>
              </a:rPr>
              <a:t>d</a:t>
            </a:r>
            <a:r>
              <a:rPr sz="2050" spc="-20" dirty="0">
                <a:latin typeface="Symbol"/>
                <a:cs typeface="Symbol"/>
              </a:rPr>
              <a:t></a:t>
            </a:r>
            <a:endParaRPr sz="2050">
              <a:latin typeface="Symbol"/>
              <a:cs typeface="Symbol"/>
            </a:endParaRPr>
          </a:p>
          <a:p>
            <a:pPr marL="711200" marR="1215390" indent="12065">
              <a:lnSpc>
                <a:spcPts val="1300"/>
              </a:lnSpc>
              <a:spcBef>
                <a:spcPts val="135"/>
              </a:spcBef>
            </a:pPr>
            <a:r>
              <a:rPr sz="1250" i="1" spc="-5" dirty="0">
                <a:latin typeface="Times New Roman"/>
                <a:cs typeface="Times New Roman"/>
              </a:rPr>
              <a:t>Main  beam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0035" y="3258439"/>
            <a:ext cx="2232025" cy="905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4255"/>
              </a:lnSpc>
              <a:spcBef>
                <a:spcPts val="100"/>
              </a:spcBef>
              <a:tabLst>
                <a:tab pos="548005" algn="l"/>
              </a:tabLst>
            </a:pPr>
            <a:r>
              <a:rPr sz="2050" dirty="0">
                <a:latin typeface="Symbol"/>
                <a:cs typeface="Symbol"/>
              </a:rPr>
              <a:t></a:t>
            </a:r>
            <a:r>
              <a:rPr sz="2925" i="1" baseline="-12820" dirty="0">
                <a:latin typeface="Times New Roman"/>
                <a:cs typeface="Times New Roman"/>
              </a:rPr>
              <a:t>m	</a:t>
            </a:r>
            <a:r>
              <a:rPr sz="2050" dirty="0">
                <a:latin typeface="Symbol"/>
                <a:cs typeface="Symbol"/>
              </a:rPr>
              <a:t>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Symbol"/>
                <a:cs typeface="Symbol"/>
              </a:rPr>
              <a:t></a:t>
            </a:r>
            <a:r>
              <a:rPr sz="2050" i="1" spc="-5" dirty="0">
                <a:latin typeface="Times New Roman"/>
                <a:cs typeface="Times New Roman"/>
              </a:rPr>
              <a:t>P</a:t>
            </a:r>
            <a:r>
              <a:rPr sz="2925" i="1" spc="-7" baseline="-12820" dirty="0">
                <a:latin typeface="Times New Roman"/>
                <a:cs typeface="Times New Roman"/>
              </a:rPr>
              <a:t>n</a:t>
            </a:r>
            <a:r>
              <a:rPr sz="2925" i="1" spc="7" baseline="-12820" dirty="0">
                <a:latin typeface="Times New Roman"/>
                <a:cs typeface="Times New Roman"/>
              </a:rPr>
              <a:t> </a:t>
            </a:r>
            <a:r>
              <a:rPr sz="2050" spc="-20" dirty="0">
                <a:latin typeface="Times New Roman"/>
                <a:cs typeface="Times New Roman"/>
              </a:rPr>
              <a:t>(</a:t>
            </a:r>
            <a:r>
              <a:rPr sz="2150" spc="-20" dirty="0">
                <a:latin typeface="Symbol"/>
                <a:cs typeface="Symbol"/>
              </a:rPr>
              <a:t></a:t>
            </a:r>
            <a:r>
              <a:rPr sz="2050" spc="-20" dirty="0">
                <a:latin typeface="Times New Roman"/>
                <a:cs typeface="Times New Roman"/>
              </a:rPr>
              <a:t>,</a:t>
            </a:r>
            <a:r>
              <a:rPr sz="2150" spc="-20" dirty="0">
                <a:latin typeface="Symbol"/>
                <a:cs typeface="Symbol"/>
              </a:rPr>
              <a:t></a:t>
            </a:r>
            <a:r>
              <a:rPr sz="2050" spc="-20" dirty="0">
                <a:latin typeface="Times New Roman"/>
                <a:cs typeface="Times New Roman"/>
              </a:rPr>
              <a:t>)</a:t>
            </a:r>
            <a:r>
              <a:rPr sz="2050" i="1" spc="-20" dirty="0">
                <a:latin typeface="Times New Roman"/>
                <a:cs typeface="Times New Roman"/>
              </a:rPr>
              <a:t>d</a:t>
            </a:r>
            <a:r>
              <a:rPr sz="2050" spc="-20" dirty="0">
                <a:latin typeface="Symbol"/>
                <a:cs typeface="Symbol"/>
              </a:rPr>
              <a:t></a:t>
            </a:r>
            <a:endParaRPr sz="2050">
              <a:latin typeface="Symbol"/>
              <a:cs typeface="Symbol"/>
            </a:endParaRPr>
          </a:p>
          <a:p>
            <a:pPr marL="673100" marR="1139190">
              <a:lnSpc>
                <a:spcPts val="13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min </a:t>
            </a:r>
            <a:r>
              <a:rPr sz="1200" i="1" spc="-5" dirty="0">
                <a:latin typeface="Times New Roman"/>
                <a:cs typeface="Times New Roman"/>
              </a:rPr>
              <a:t>or  </a:t>
            </a:r>
            <a:r>
              <a:rPr sz="1200" i="1" dirty="0">
                <a:latin typeface="Times New Roman"/>
                <a:cs typeface="Times New Roman"/>
              </a:rPr>
              <a:t>lobes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0035" y="4459604"/>
            <a:ext cx="197802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41655" algn="l"/>
                <a:tab pos="1323340" algn="l"/>
              </a:tabLst>
            </a:pPr>
            <a:r>
              <a:rPr sz="2150" spc="-10" dirty="0">
                <a:latin typeface="Symbol"/>
                <a:cs typeface="Symbol"/>
              </a:rPr>
              <a:t></a:t>
            </a:r>
            <a:r>
              <a:rPr sz="3075" i="1" spc="-15" baseline="-12195" dirty="0">
                <a:latin typeface="Times New Roman"/>
                <a:cs typeface="Times New Roman"/>
              </a:rPr>
              <a:t>A	</a:t>
            </a:r>
            <a:r>
              <a:rPr sz="2150" spc="-5" dirty="0">
                <a:latin typeface="Symbol"/>
                <a:cs typeface="Symbol"/>
              </a:rPr>
              <a:t></a:t>
            </a:r>
            <a:r>
              <a:rPr sz="2150" dirty="0">
                <a:latin typeface="Times New Roman"/>
                <a:cs typeface="Times New Roman"/>
              </a:rPr>
              <a:t> </a:t>
            </a:r>
            <a:r>
              <a:rPr sz="2150" spc="5" dirty="0">
                <a:latin typeface="Symbol"/>
                <a:cs typeface="Symbol"/>
              </a:rPr>
              <a:t></a:t>
            </a:r>
            <a:r>
              <a:rPr sz="3075" i="1" spc="7" baseline="-12195" dirty="0">
                <a:latin typeface="Times New Roman"/>
                <a:cs typeface="Times New Roman"/>
              </a:rPr>
              <a:t>M	</a:t>
            </a:r>
            <a:r>
              <a:rPr sz="2150" spc="-5" dirty="0">
                <a:latin typeface="Symbol"/>
                <a:cs typeface="Symbol"/>
              </a:rPr>
              <a:t></a:t>
            </a:r>
            <a:r>
              <a:rPr sz="2150" spc="-60" dirty="0">
                <a:latin typeface="Times New Roman"/>
                <a:cs typeface="Times New Roman"/>
              </a:rPr>
              <a:t> </a:t>
            </a:r>
            <a:r>
              <a:rPr sz="2150" spc="-5" dirty="0">
                <a:latin typeface="Symbol"/>
                <a:cs typeface="Symbol"/>
              </a:rPr>
              <a:t></a:t>
            </a:r>
            <a:r>
              <a:rPr sz="3075" i="1" spc="-7" baseline="-12195" dirty="0">
                <a:latin typeface="Times New Roman"/>
                <a:cs typeface="Times New Roman"/>
              </a:rPr>
              <a:t>m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5291" y="5375859"/>
            <a:ext cx="2172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Main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beam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efficiency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03727" y="5321742"/>
            <a:ext cx="964565" cy="6870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58419" algn="r">
              <a:lnSpc>
                <a:spcPct val="100000"/>
              </a:lnSpc>
              <a:spcBef>
                <a:spcPts val="425"/>
              </a:spcBef>
            </a:pPr>
            <a:r>
              <a:rPr sz="1900" spc="-20" dirty="0">
                <a:latin typeface="Symbol"/>
                <a:cs typeface="Symbol"/>
              </a:rPr>
              <a:t></a:t>
            </a:r>
            <a:r>
              <a:rPr sz="1350" i="1" spc="-20" dirty="0">
                <a:latin typeface="Times New Roman"/>
                <a:cs typeface="Times New Roman"/>
              </a:rPr>
              <a:t>M</a:t>
            </a:r>
            <a:r>
              <a:rPr sz="1350" i="1" spc="5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</a:t>
            </a:r>
            <a:r>
              <a:rPr sz="13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</a:t>
            </a:r>
            <a:endParaRPr sz="135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325"/>
              </a:spcBef>
            </a:pPr>
            <a:r>
              <a:rPr sz="1900" spc="-10" dirty="0">
                <a:latin typeface="Symbol"/>
                <a:cs typeface="Symbol"/>
              </a:rPr>
              <a:t></a:t>
            </a:r>
            <a:r>
              <a:rPr sz="2850" i="1" spc="-15" baseline="-11695" dirty="0">
                <a:latin typeface="Times New Roman"/>
                <a:cs typeface="Times New Roman"/>
              </a:rPr>
              <a:t>A</a:t>
            </a:r>
            <a:endParaRPr sz="2850" baseline="-1169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9445" y="5490210"/>
            <a:ext cx="289560" cy="101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35353" y="795274"/>
            <a:ext cx="5901055" cy="1287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latin typeface="Arial"/>
                <a:cs typeface="Arial"/>
              </a:rPr>
              <a:t>Effective</a:t>
            </a:r>
            <a:r>
              <a:rPr sz="2300" b="1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aperture</a:t>
            </a:r>
            <a:r>
              <a:rPr sz="2300" b="1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and</a:t>
            </a:r>
            <a:r>
              <a:rPr sz="2300" b="1" spc="-1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aperture efficiency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35"/>
              </a:spcBef>
            </a:pPr>
            <a:r>
              <a:rPr sz="1800" spc="-5" dirty="0">
                <a:latin typeface="Microsoft Sans Serif"/>
                <a:cs typeface="Microsoft Sans Serif"/>
              </a:rPr>
              <a:t>Receiving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extracts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power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from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incident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wave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9627" y="2334132"/>
            <a:ext cx="1249045" cy="66929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  <a:tabLst>
                <a:tab pos="482600" algn="l"/>
              </a:tabLst>
            </a:pPr>
            <a:r>
              <a:rPr sz="2700" i="1" dirty="0">
                <a:latin typeface="Times New Roman"/>
                <a:cs typeface="Times New Roman"/>
              </a:rPr>
              <a:t>P	</a:t>
            </a:r>
            <a:r>
              <a:rPr sz="2700" spc="-5" dirty="0">
                <a:latin typeface="Symbol"/>
                <a:cs typeface="Symbol"/>
              </a:rPr>
              <a:t></a:t>
            </a:r>
            <a:r>
              <a:rPr sz="2700" i="1" spc="-5" dirty="0">
                <a:latin typeface="Times New Roman"/>
                <a:cs typeface="Times New Roman"/>
              </a:rPr>
              <a:t>S</a:t>
            </a:r>
            <a:r>
              <a:rPr sz="2700" i="1" spc="-7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Symbol"/>
                <a:cs typeface="Symbol"/>
              </a:rPr>
              <a:t></a:t>
            </a:r>
            <a:r>
              <a:rPr sz="2700" i="1" spc="-5" dirty="0">
                <a:latin typeface="Times New Roman"/>
                <a:cs typeface="Times New Roman"/>
              </a:rPr>
              <a:t>A</a:t>
            </a:r>
            <a:endParaRPr sz="2700">
              <a:latin typeface="Times New Roman"/>
              <a:cs typeface="Times New Roman"/>
            </a:endParaRPr>
          </a:p>
          <a:p>
            <a:pPr marR="27305" algn="ctr">
              <a:lnSpc>
                <a:spcPct val="100000"/>
              </a:lnSpc>
              <a:spcBef>
                <a:spcPts val="120"/>
              </a:spcBef>
              <a:tabLst>
                <a:tab pos="659765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rec	</a:t>
            </a:r>
            <a:r>
              <a:rPr sz="1200" i="1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79289" y="2807335"/>
            <a:ext cx="876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Times New Roman"/>
                <a:cs typeface="Times New Roman"/>
              </a:rPr>
              <a:t>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47546" y="3372739"/>
            <a:ext cx="3620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Aperture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and </a:t>
            </a:r>
            <a:r>
              <a:rPr sz="1800" spc="-5" dirty="0">
                <a:latin typeface="Microsoft Sans Serif"/>
                <a:cs typeface="Microsoft Sans Serif"/>
              </a:rPr>
              <a:t>beam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area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linked: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13272" y="3224911"/>
            <a:ext cx="16383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i="1" spc="-165" dirty="0">
                <a:latin typeface="Times New Roman"/>
                <a:cs typeface="Times New Roman"/>
              </a:rPr>
              <a:t>A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7196" y="3407790"/>
            <a:ext cx="11303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" dirty="0">
                <a:latin typeface="Times New Roman"/>
                <a:cs typeface="Times New Roman"/>
              </a:rPr>
              <a:t>e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1153" y="3183385"/>
            <a:ext cx="597535" cy="4127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latin typeface="Symbol"/>
                <a:cs typeface="Symbol"/>
              </a:rPr>
              <a:t></a:t>
            </a:r>
            <a:r>
              <a:rPr sz="2050" spc="-90" dirty="0">
                <a:latin typeface="Times New Roman"/>
                <a:cs typeface="Times New Roman"/>
              </a:rPr>
              <a:t> </a:t>
            </a:r>
            <a:r>
              <a:rPr sz="2150" spc="-30" dirty="0">
                <a:latin typeface="Symbol"/>
                <a:cs typeface="Symbol"/>
              </a:rPr>
              <a:t></a:t>
            </a:r>
            <a:r>
              <a:rPr sz="3000" spc="-44" baseline="38888" dirty="0">
                <a:latin typeface="Times New Roman"/>
                <a:cs typeface="Times New Roman"/>
              </a:rPr>
              <a:t>2</a:t>
            </a:r>
            <a:endParaRPr sz="3000" baseline="38888">
              <a:latin typeface="Times New Roman"/>
              <a:cs typeface="Times New Roman"/>
            </a:endParaRPr>
          </a:p>
          <a:p>
            <a:pPr marL="191770">
              <a:lnSpc>
                <a:spcPct val="100000"/>
              </a:lnSpc>
              <a:spcBef>
                <a:spcPts val="335"/>
              </a:spcBef>
              <a:tabLst>
                <a:tab pos="368300" algn="l"/>
                <a:tab pos="558800" algn="l"/>
              </a:tabLst>
            </a:pPr>
            <a:r>
              <a:rPr sz="100" spc="-5" dirty="0">
                <a:latin typeface="Times New Roman"/>
                <a:cs typeface="Times New Roman"/>
              </a:rPr>
              <a:t> 	 </a:t>
            </a:r>
            <a:r>
              <a:rPr sz="100" spc="-5" dirty="0">
                <a:latin typeface="Symbol"/>
                <a:cs typeface="Symbol"/>
              </a:rPr>
              <a:t></a:t>
            </a:r>
            <a:r>
              <a:rPr sz="100" i="1" spc="-5" dirty="0">
                <a:latin typeface="Times New Roman"/>
                <a:cs typeface="Times New Roman"/>
              </a:rPr>
              <a:t>A	</a:t>
            </a:r>
            <a:endParaRPr sz="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7546" y="4307204"/>
            <a:ext cx="4991100" cy="5549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04"/>
              </a:spcBef>
            </a:pPr>
            <a:r>
              <a:rPr sz="1750" dirty="0">
                <a:latin typeface="Microsoft Sans Serif"/>
                <a:cs typeface="Microsoft Sans Serif"/>
              </a:rPr>
              <a:t>For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some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antennas,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there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is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clear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physical </a:t>
            </a:r>
            <a:r>
              <a:rPr sz="1750" dirty="0">
                <a:latin typeface="Microsoft Sans Serif"/>
                <a:cs typeface="Microsoft Sans Serif"/>
              </a:rPr>
              <a:t> aperture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and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aperture </a:t>
            </a:r>
            <a:r>
              <a:rPr sz="1750" spc="-5" dirty="0">
                <a:latin typeface="Microsoft Sans Serif"/>
                <a:cs typeface="Microsoft Sans Serif"/>
              </a:rPr>
              <a:t>efficiency</a:t>
            </a:r>
            <a:r>
              <a:rPr sz="1750" spc="-1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can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be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defined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9242" y="4746116"/>
            <a:ext cx="1141095" cy="1122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5170">
              <a:lnSpc>
                <a:spcPts val="3565"/>
              </a:lnSpc>
              <a:spcBef>
                <a:spcPts val="105"/>
              </a:spcBef>
            </a:pPr>
            <a:r>
              <a:rPr sz="3150" i="1" dirty="0">
                <a:latin typeface="Times New Roman"/>
                <a:cs typeface="Times New Roman"/>
              </a:rPr>
              <a:t>A</a:t>
            </a:r>
            <a:r>
              <a:rPr sz="2850" i="1" baseline="-26315" dirty="0">
                <a:latin typeface="Times New Roman"/>
                <a:cs typeface="Times New Roman"/>
              </a:rPr>
              <a:t>e</a:t>
            </a:r>
            <a:endParaRPr sz="2850" baseline="-26315">
              <a:latin typeface="Times New Roman"/>
              <a:cs typeface="Times New Roman"/>
            </a:endParaRPr>
          </a:p>
          <a:p>
            <a:pPr marL="63500">
              <a:lnSpc>
                <a:spcPts val="2185"/>
              </a:lnSpc>
            </a:pPr>
            <a:r>
              <a:rPr sz="2000" spc="-20" dirty="0">
                <a:latin typeface="Symbol"/>
                <a:cs typeface="Symbol"/>
              </a:rPr>
              <a:t></a:t>
            </a:r>
            <a:r>
              <a:rPr sz="2850" i="1" spc="-30" baseline="-11695" dirty="0">
                <a:latin typeface="Times New Roman"/>
                <a:cs typeface="Times New Roman"/>
              </a:rPr>
              <a:t>ap</a:t>
            </a:r>
            <a:r>
              <a:rPr sz="2850" i="1" spc="644" baseline="-1169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  <a:p>
            <a:pPr marL="636270">
              <a:lnSpc>
                <a:spcPct val="100000"/>
              </a:lnSpc>
              <a:spcBef>
                <a:spcPts val="840"/>
              </a:spcBef>
            </a:pPr>
            <a:r>
              <a:rPr sz="1700" i="1" dirty="0">
                <a:latin typeface="Times New Roman"/>
                <a:cs typeface="Times New Roman"/>
              </a:rPr>
              <a:t>A</a:t>
            </a:r>
            <a:r>
              <a:rPr sz="2475" i="1" baseline="-11784" dirty="0">
                <a:latin typeface="Times New Roman"/>
                <a:cs typeface="Times New Roman"/>
              </a:rPr>
              <a:t>p</a:t>
            </a:r>
            <a:endParaRPr sz="2475" baseline="-1178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7186" y="514858"/>
            <a:ext cx="2836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Directivity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gain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68653" y="1576924"/>
          <a:ext cx="7110730" cy="2487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7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871">
                <a:tc rowSpan="2"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Directivity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8270" marB="0"/>
                </a:tc>
                <a:tc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2865">
                        <a:lnSpc>
                          <a:spcPts val="2385"/>
                        </a:lnSpc>
                        <a:spcBef>
                          <a:spcPts val="10"/>
                        </a:spcBef>
                      </a:pPr>
                      <a:r>
                        <a:rPr sz="1900" i="1" spc="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900" spc="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000" spc="-5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1900" spc="1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000" spc="-30" dirty="0">
                          <a:latin typeface="Symbol"/>
                          <a:cs typeface="Symbol"/>
                        </a:rPr>
                        <a:t></a:t>
                      </a:r>
                      <a:r>
                        <a:rPr sz="190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700" spc="-15" baseline="-1234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700" baseline="-12345" dirty="0">
                          <a:latin typeface="Times New Roman"/>
                          <a:cs typeface="Times New Roman"/>
                        </a:rPr>
                        <a:t>ax</a:t>
                      </a:r>
                      <a:endParaRPr sz="2700" baseline="-12345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99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8270" marB="0"/>
                </a:tc>
                <a:tc gridSpan="2">
                  <a:txBody>
                    <a:bodyPr/>
                    <a:lstStyle/>
                    <a:p>
                      <a:pPr marL="1029969">
                        <a:lnSpc>
                          <a:spcPts val="1745"/>
                        </a:lnSpc>
                      </a:pPr>
                      <a:r>
                        <a:rPr sz="1700" i="1" spc="-2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700" spc="-2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00" spc="-25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1700" spc="-2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800" spc="-25" dirty="0">
                          <a:latin typeface="Symbol"/>
                          <a:cs typeface="Symbol"/>
                        </a:rPr>
                        <a:t></a:t>
                      </a:r>
                      <a:r>
                        <a:rPr sz="1700" spc="-25" dirty="0">
                          <a:latin typeface="Times New Roman"/>
                          <a:cs typeface="Times New Roman"/>
                        </a:rPr>
                        <a:t>)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0225" marR="85090">
                        <a:lnSpc>
                          <a:spcPts val="2140"/>
                        </a:lnSpc>
                      </a:pPr>
                      <a:r>
                        <a:rPr sz="1900" i="1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900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15900">
                        <a:lnSpc>
                          <a:spcPts val="1185"/>
                        </a:lnSpc>
                        <a:spcBef>
                          <a:spcPts val="955"/>
                        </a:spcBef>
                      </a:pPr>
                      <a:r>
                        <a:rPr sz="1100" i="1" dirty="0">
                          <a:latin typeface="Times New Roman"/>
                          <a:cs typeface="Times New Roman"/>
                        </a:rPr>
                        <a:t>average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2128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27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From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pattern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685" marB="0"/>
                </a:tc>
                <a:tc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ts val="1889"/>
                        </a:lnSpc>
                      </a:pPr>
                      <a:r>
                        <a:rPr sz="1850" spc="-3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950" spc="-30" dirty="0">
                          <a:latin typeface="Symbol"/>
                          <a:cs typeface="Symbol"/>
                        </a:rPr>
                        <a:t>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5400">
                        <a:lnSpc>
                          <a:spcPts val="2150"/>
                        </a:lnSpc>
                        <a:spcBef>
                          <a:spcPts val="1664"/>
                        </a:spcBef>
                      </a:pPr>
                      <a:r>
                        <a:rPr sz="2000" dirty="0">
                          <a:latin typeface="Symbol"/>
                          <a:cs typeface="Symbol"/>
                        </a:rPr>
                        <a:t></a:t>
                      </a:r>
                      <a:endParaRPr sz="2000">
                        <a:latin typeface="Symbol"/>
                        <a:cs typeface="Symbol"/>
                      </a:endParaRPr>
                    </a:p>
                    <a:p>
                      <a:pPr marL="229235">
                        <a:lnSpc>
                          <a:spcPts val="1550"/>
                        </a:lnSpc>
                      </a:pPr>
                      <a:r>
                        <a:rPr sz="1500" spc="-5" dirty="0">
                          <a:latin typeface="Symbol"/>
                          <a:cs typeface="Symbol"/>
                        </a:rPr>
                        <a:t></a:t>
                      </a:r>
                      <a:r>
                        <a:rPr sz="2025" i="1" spc="-7" baseline="-12345" dirty="0">
                          <a:latin typeface="Times New Roman"/>
                          <a:cs typeface="Times New Roman"/>
                        </a:rPr>
                        <a:t>A</a:t>
                      </a:r>
                      <a:endParaRPr sz="2025" baseline="-12345">
                        <a:latin typeface="Times New Roman"/>
                        <a:cs typeface="Times New Roman"/>
                      </a:endParaRPr>
                    </a:p>
                  </a:txBody>
                  <a:tcPr marL="0" marR="0" marT="211454" marB="0"/>
                </a:tc>
                <a:tc rowSpan="2">
                  <a:txBody>
                    <a:bodyPr/>
                    <a:lstStyle/>
                    <a:p>
                      <a:pPr marL="51435">
                        <a:lnSpc>
                          <a:spcPts val="2290"/>
                        </a:lnSpc>
                      </a:pPr>
                      <a:r>
                        <a:rPr sz="1850" spc="-3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950" spc="-30" dirty="0">
                          <a:latin typeface="Symbol"/>
                          <a:cs typeface="Symbol"/>
                        </a:rPr>
                        <a:t>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1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685" marB="0"/>
                </a:tc>
                <a:tc gridSpan="2">
                  <a:txBody>
                    <a:bodyPr/>
                    <a:lstStyle/>
                    <a:p>
                      <a:pPr marL="203835">
                        <a:lnSpc>
                          <a:spcPts val="1785"/>
                        </a:lnSpc>
                        <a:spcBef>
                          <a:spcPts val="980"/>
                        </a:spcBef>
                      </a:pPr>
                      <a:r>
                        <a:rPr sz="3000" i="1" baseline="38888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3000" i="1" spc="-225" baseline="388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00" baseline="38888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3000" spc="-217" baseline="388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latin typeface="Symbol"/>
                          <a:cs typeface="Symbol"/>
                        </a:rPr>
                        <a:t></a:t>
                      </a:r>
                      <a:r>
                        <a:rPr sz="2100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i="1" dirty="0">
                          <a:latin typeface="Times New Roman"/>
                          <a:cs typeface="Times New Roman"/>
                        </a:rPr>
                        <a:t>P  </a:t>
                      </a:r>
                      <a:r>
                        <a:rPr sz="1500" i="1" spc="-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550" spc="1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550" dirty="0">
                          <a:latin typeface="Symbol"/>
                          <a:cs typeface="Symbol"/>
                        </a:rPr>
                        <a:t></a:t>
                      </a:r>
                      <a:r>
                        <a:rPr sz="1500" spc="1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500" i="1" spc="-1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500" dirty="0">
                          <a:latin typeface="Symbol"/>
                          <a:cs typeface="Symbol"/>
                        </a:rPr>
                        <a:t></a:t>
                      </a:r>
                      <a:endParaRPr sz="1500">
                        <a:latin typeface="Symbol"/>
                        <a:cs typeface="Symbol"/>
                      </a:endParaRPr>
                    </a:p>
                    <a:p>
                      <a:pPr marL="242570" algn="ctr">
                        <a:lnSpc>
                          <a:spcPts val="695"/>
                        </a:lnSpc>
                      </a:pPr>
                      <a:r>
                        <a:rPr sz="1350" i="1" dirty="0">
                          <a:latin typeface="Times New Roman"/>
                          <a:cs typeface="Times New Roman"/>
                        </a:rPr>
                        <a:t>n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12446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1454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8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ts val="1070"/>
                        </a:lnSpc>
                      </a:pP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150" spc="-45" dirty="0">
                          <a:latin typeface="Symbol"/>
                          <a:cs typeface="Symbol"/>
                        </a:rPr>
                        <a:t></a:t>
                      </a:r>
                      <a:endParaRPr sz="11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009">
                <a:tc gridSpan="5">
                  <a:txBody>
                    <a:bodyPr/>
                    <a:lstStyle/>
                    <a:p>
                      <a:pPr marR="1450340" algn="ctr">
                        <a:lnSpc>
                          <a:spcPts val="2530"/>
                        </a:lnSpc>
                      </a:pPr>
                      <a:r>
                        <a:rPr sz="2450" i="1" dirty="0">
                          <a:latin typeface="Times New Roman"/>
                          <a:cs typeface="Times New Roman"/>
                        </a:rPr>
                        <a:t>A</a:t>
                      </a:r>
                      <a:endParaRPr sz="2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290">
                <a:tc rowSpan="2">
                  <a:txBody>
                    <a:bodyPr/>
                    <a:lstStyle/>
                    <a:p>
                      <a:pPr marL="139065">
                        <a:lnSpc>
                          <a:spcPts val="2070"/>
                        </a:lnSpc>
                        <a:spcBef>
                          <a:spcPts val="229"/>
                        </a:spcBef>
                      </a:pP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From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aperture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209" marB="0"/>
                </a:tc>
                <a:tc rowSpan="2">
                  <a:txBody>
                    <a:bodyPr/>
                    <a:lstStyle/>
                    <a:p>
                      <a:pPr marL="127635">
                        <a:lnSpc>
                          <a:spcPts val="2305"/>
                        </a:lnSpc>
                        <a:tabLst>
                          <a:tab pos="953769" algn="l"/>
                          <a:tab pos="1156335" algn="l"/>
                        </a:tabLst>
                      </a:pPr>
                      <a:r>
                        <a:rPr sz="1900" i="1" spc="-5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90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900" spc="-25" dirty="0">
                          <a:latin typeface="Times New Roman"/>
                          <a:cs typeface="Times New Roman"/>
                        </a:rPr>
                        <a:t> 4</a:t>
                      </a:r>
                      <a:r>
                        <a:rPr sz="2000" spc="-25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650" i="1" u="sng" spc="-37" baseline="22727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endParaRPr sz="1650" baseline="22727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250"/>
                        </a:lnSpc>
                        <a:spcBef>
                          <a:spcPts val="425"/>
                        </a:spcBef>
                      </a:pPr>
                      <a:r>
                        <a:rPr sz="110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3975" marB="0"/>
                </a:tc>
                <a:tc rowSpan="2" gridSpan="2">
                  <a:txBody>
                    <a:bodyPr/>
                    <a:lstStyle/>
                    <a:p>
                      <a:pPr marL="393700">
                        <a:lnSpc>
                          <a:spcPts val="2110"/>
                        </a:lnSpc>
                        <a:spcBef>
                          <a:spcPts val="195"/>
                        </a:spcBef>
                        <a:tabLst>
                          <a:tab pos="2338705" algn="l"/>
                        </a:tabLst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Isotropic</a:t>
                      </a:r>
                      <a:r>
                        <a:rPr sz="18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antenna:	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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3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800" spc="-30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18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5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800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9209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ts val="530"/>
                        </a:lnSpc>
                      </a:pPr>
                      <a:r>
                        <a:rPr sz="600" dirty="0">
                          <a:latin typeface="Times New Roman"/>
                          <a:cs typeface="Times New Roman"/>
                        </a:rPr>
                        <a:t>2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76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latin typeface="Symbol"/>
                          <a:cs typeface="Symbol"/>
                        </a:rPr>
                        <a:t></a:t>
                      </a:r>
                      <a:endParaRPr sz="700">
                        <a:latin typeface="Symbol"/>
                        <a:cs typeface="Symbo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45335">
                        <a:lnSpc>
                          <a:spcPts val="1115"/>
                        </a:lnSpc>
                        <a:spcBef>
                          <a:spcPts val="30"/>
                        </a:spcBef>
                      </a:pPr>
                      <a:r>
                        <a:rPr sz="1000" i="1" dirty="0">
                          <a:latin typeface="Times New Roman"/>
                          <a:cs typeface="Times New Roman"/>
                        </a:rPr>
                        <a:t>A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886834" y="1912874"/>
            <a:ext cx="1169670" cy="12700"/>
          </a:xfrm>
          <a:custGeom>
            <a:avLst/>
            <a:gdLst/>
            <a:ahLst/>
            <a:cxnLst/>
            <a:rect l="l" t="t" r="r" b="b"/>
            <a:pathLst>
              <a:path w="1169670" h="12700">
                <a:moveTo>
                  <a:pt x="1169212" y="0"/>
                </a:moveTo>
                <a:lnTo>
                  <a:pt x="0" y="0"/>
                </a:lnTo>
                <a:lnTo>
                  <a:pt x="0" y="12191"/>
                </a:lnTo>
                <a:lnTo>
                  <a:pt x="1169212" y="12191"/>
                </a:lnTo>
                <a:lnTo>
                  <a:pt x="11692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05835" y="2748419"/>
            <a:ext cx="1283970" cy="12700"/>
          </a:xfrm>
          <a:custGeom>
            <a:avLst/>
            <a:gdLst/>
            <a:ahLst/>
            <a:cxnLst/>
            <a:rect l="l" t="t" r="r" b="b"/>
            <a:pathLst>
              <a:path w="1283970" h="12700">
                <a:moveTo>
                  <a:pt x="342887" y="0"/>
                </a:moveTo>
                <a:lnTo>
                  <a:pt x="330708" y="0"/>
                </a:lnTo>
                <a:lnTo>
                  <a:pt x="0" y="0"/>
                </a:lnTo>
                <a:lnTo>
                  <a:pt x="0" y="12179"/>
                </a:lnTo>
                <a:lnTo>
                  <a:pt x="330708" y="12179"/>
                </a:lnTo>
                <a:lnTo>
                  <a:pt x="342887" y="12179"/>
                </a:lnTo>
                <a:lnTo>
                  <a:pt x="342887" y="0"/>
                </a:lnTo>
                <a:close/>
              </a:path>
              <a:path w="1283970" h="12700">
                <a:moveTo>
                  <a:pt x="393179" y="0"/>
                </a:moveTo>
                <a:lnTo>
                  <a:pt x="381000" y="0"/>
                </a:lnTo>
                <a:lnTo>
                  <a:pt x="342900" y="0"/>
                </a:lnTo>
                <a:lnTo>
                  <a:pt x="342900" y="12179"/>
                </a:lnTo>
                <a:lnTo>
                  <a:pt x="381000" y="12179"/>
                </a:lnTo>
                <a:lnTo>
                  <a:pt x="393179" y="12179"/>
                </a:lnTo>
                <a:lnTo>
                  <a:pt x="393179" y="0"/>
                </a:lnTo>
                <a:close/>
              </a:path>
              <a:path w="1283970" h="12700">
                <a:moveTo>
                  <a:pt x="545579" y="0"/>
                </a:moveTo>
                <a:lnTo>
                  <a:pt x="533400" y="0"/>
                </a:lnTo>
                <a:lnTo>
                  <a:pt x="393192" y="0"/>
                </a:lnTo>
                <a:lnTo>
                  <a:pt x="393192" y="12179"/>
                </a:lnTo>
                <a:lnTo>
                  <a:pt x="533400" y="12179"/>
                </a:lnTo>
                <a:lnTo>
                  <a:pt x="545579" y="12179"/>
                </a:lnTo>
                <a:lnTo>
                  <a:pt x="545579" y="0"/>
                </a:lnTo>
                <a:close/>
              </a:path>
              <a:path w="1283970" h="12700">
                <a:moveTo>
                  <a:pt x="621779" y="0"/>
                </a:moveTo>
                <a:lnTo>
                  <a:pt x="609600" y="0"/>
                </a:lnTo>
                <a:lnTo>
                  <a:pt x="545592" y="0"/>
                </a:lnTo>
                <a:lnTo>
                  <a:pt x="545592" y="12179"/>
                </a:lnTo>
                <a:lnTo>
                  <a:pt x="609600" y="12179"/>
                </a:lnTo>
                <a:lnTo>
                  <a:pt x="621779" y="12179"/>
                </a:lnTo>
                <a:lnTo>
                  <a:pt x="621779" y="0"/>
                </a:lnTo>
                <a:close/>
              </a:path>
              <a:path w="1283970" h="12700">
                <a:moveTo>
                  <a:pt x="1283449" y="0"/>
                </a:moveTo>
                <a:lnTo>
                  <a:pt x="1003046" y="0"/>
                </a:lnTo>
                <a:lnTo>
                  <a:pt x="990904" y="0"/>
                </a:lnTo>
                <a:lnTo>
                  <a:pt x="621792" y="0"/>
                </a:lnTo>
                <a:lnTo>
                  <a:pt x="621792" y="12179"/>
                </a:lnTo>
                <a:lnTo>
                  <a:pt x="990854" y="12179"/>
                </a:lnTo>
                <a:lnTo>
                  <a:pt x="1003046" y="12179"/>
                </a:lnTo>
                <a:lnTo>
                  <a:pt x="1283449" y="12179"/>
                </a:lnTo>
                <a:lnTo>
                  <a:pt x="1283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2281" y="2748419"/>
            <a:ext cx="330835" cy="12700"/>
          </a:xfrm>
          <a:custGeom>
            <a:avLst/>
            <a:gdLst/>
            <a:ahLst/>
            <a:cxnLst/>
            <a:rect l="l" t="t" r="r" b="b"/>
            <a:pathLst>
              <a:path w="330835" h="12700">
                <a:moveTo>
                  <a:pt x="13703" y="0"/>
                </a:moveTo>
                <a:lnTo>
                  <a:pt x="0" y="0"/>
                </a:lnTo>
                <a:lnTo>
                  <a:pt x="0" y="12179"/>
                </a:lnTo>
                <a:lnTo>
                  <a:pt x="13703" y="12179"/>
                </a:lnTo>
                <a:lnTo>
                  <a:pt x="13703" y="0"/>
                </a:lnTo>
                <a:close/>
              </a:path>
              <a:path w="330835" h="12700">
                <a:moveTo>
                  <a:pt x="25895" y="0"/>
                </a:moveTo>
                <a:lnTo>
                  <a:pt x="13716" y="0"/>
                </a:lnTo>
                <a:lnTo>
                  <a:pt x="13716" y="12179"/>
                </a:lnTo>
                <a:lnTo>
                  <a:pt x="25895" y="12179"/>
                </a:lnTo>
                <a:lnTo>
                  <a:pt x="25895" y="0"/>
                </a:lnTo>
                <a:close/>
              </a:path>
              <a:path w="330835" h="12700">
                <a:moveTo>
                  <a:pt x="330708" y="0"/>
                </a:moveTo>
                <a:lnTo>
                  <a:pt x="25908" y="0"/>
                </a:lnTo>
                <a:lnTo>
                  <a:pt x="25908" y="12179"/>
                </a:lnTo>
                <a:lnTo>
                  <a:pt x="330708" y="12179"/>
                </a:lnTo>
                <a:lnTo>
                  <a:pt x="3307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80896" y="4389501"/>
            <a:ext cx="4893945" cy="1606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88035" algn="l"/>
                <a:tab pos="1640205" algn="l"/>
              </a:tabLst>
            </a:pPr>
            <a:r>
              <a:rPr sz="2100" spc="-5" dirty="0">
                <a:latin typeface="Times New Roman"/>
                <a:cs typeface="Times New Roman"/>
              </a:rPr>
              <a:t>Gain	</a:t>
            </a:r>
            <a:r>
              <a:rPr sz="2100" i="1" spc="-5" dirty="0">
                <a:latin typeface="Times New Roman"/>
                <a:cs typeface="Times New Roman"/>
              </a:rPr>
              <a:t>G 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i="1" dirty="0">
                <a:latin typeface="Times New Roman"/>
                <a:cs typeface="Times New Roman"/>
              </a:rPr>
              <a:t>k</a:t>
            </a:r>
            <a:r>
              <a:rPr sz="3000" i="1" baseline="-12500" dirty="0">
                <a:latin typeface="Times New Roman"/>
                <a:cs typeface="Times New Roman"/>
              </a:rPr>
              <a:t>g	</a:t>
            </a:r>
            <a:r>
              <a:rPr sz="2100" i="1" spc="-5" dirty="0">
                <a:latin typeface="Times New Roman"/>
                <a:cs typeface="Times New Roman"/>
              </a:rPr>
              <a:t>D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600">
              <a:latin typeface="Times New Roman"/>
              <a:cs typeface="Times New Roman"/>
            </a:endParaRPr>
          </a:p>
          <a:p>
            <a:pPr marL="316865">
              <a:lnSpc>
                <a:spcPct val="100000"/>
              </a:lnSpc>
              <a:tabLst>
                <a:tab pos="697865" algn="l"/>
                <a:tab pos="3612515" algn="l"/>
              </a:tabLst>
            </a:pPr>
            <a:r>
              <a:rPr sz="2100" i="1" dirty="0">
                <a:latin typeface="Times New Roman"/>
                <a:cs typeface="Times New Roman"/>
              </a:rPr>
              <a:t>k</a:t>
            </a:r>
            <a:r>
              <a:rPr sz="3000" i="1" baseline="-12500" dirty="0">
                <a:latin typeface="Times New Roman"/>
                <a:cs typeface="Times New Roman"/>
              </a:rPr>
              <a:t>g	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spc="-5" dirty="0">
                <a:latin typeface="Times New Roman"/>
                <a:cs typeface="Times New Roman"/>
              </a:rPr>
              <a:t> efficiency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factor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(0</a:t>
            </a:r>
            <a:r>
              <a:rPr sz="2100" spc="2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</a:t>
            </a:r>
            <a:r>
              <a:rPr sz="2100" spc="-5" dirty="0">
                <a:latin typeface="Times New Roman"/>
                <a:cs typeface="Times New Roman"/>
              </a:rPr>
              <a:t> </a:t>
            </a:r>
            <a:r>
              <a:rPr sz="2100" i="1" spc="-5" dirty="0">
                <a:latin typeface="Times New Roman"/>
                <a:cs typeface="Times New Roman"/>
              </a:rPr>
              <a:t>k</a:t>
            </a:r>
            <a:r>
              <a:rPr sz="3000" i="1" spc="-7" baseline="-12500" dirty="0">
                <a:latin typeface="Times New Roman"/>
                <a:cs typeface="Times New Roman"/>
              </a:rPr>
              <a:t>g	</a:t>
            </a:r>
            <a:r>
              <a:rPr sz="2100" spc="-5" dirty="0">
                <a:latin typeface="Symbol"/>
                <a:cs typeface="Symbol"/>
              </a:rPr>
              <a:t></a:t>
            </a:r>
            <a:r>
              <a:rPr sz="2100" spc="-5" dirty="0">
                <a:latin typeface="Times New Roman"/>
                <a:cs typeface="Times New Roman"/>
              </a:rPr>
              <a:t>1)</a:t>
            </a:r>
            <a:endParaRPr sz="2100">
              <a:latin typeface="Times New Roman"/>
              <a:cs typeface="Times New Roman"/>
            </a:endParaRPr>
          </a:p>
          <a:p>
            <a:pPr marL="240665">
              <a:lnSpc>
                <a:spcPct val="100000"/>
              </a:lnSpc>
              <a:spcBef>
                <a:spcPts val="745"/>
              </a:spcBef>
            </a:pPr>
            <a:r>
              <a:rPr sz="2100" i="1" spc="-5" dirty="0">
                <a:latin typeface="Times New Roman"/>
                <a:cs typeface="Times New Roman"/>
              </a:rPr>
              <a:t>G</a:t>
            </a:r>
            <a:r>
              <a:rPr sz="2100" i="1" spc="-1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is </a:t>
            </a:r>
            <a:r>
              <a:rPr sz="2100" dirty="0">
                <a:latin typeface="Times New Roman"/>
                <a:cs typeface="Times New Roman"/>
              </a:rPr>
              <a:t>lower</a:t>
            </a:r>
            <a:r>
              <a:rPr sz="2100" spc="-2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than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i="1" spc="-5" dirty="0">
                <a:latin typeface="Times New Roman"/>
                <a:cs typeface="Times New Roman"/>
              </a:rPr>
              <a:t>D</a:t>
            </a:r>
            <a:r>
              <a:rPr sz="2100" i="1" spc="-1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due</a:t>
            </a:r>
            <a:r>
              <a:rPr sz="2100" spc="-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to</a:t>
            </a:r>
            <a:r>
              <a:rPr sz="2100" spc="-5" dirty="0">
                <a:latin typeface="Times New Roman"/>
                <a:cs typeface="Times New Roman"/>
              </a:rPr>
              <a:t> ohmic</a:t>
            </a:r>
            <a:r>
              <a:rPr sz="2100" dirty="0">
                <a:latin typeface="Times New Roman"/>
                <a:cs typeface="Times New Roman"/>
              </a:rPr>
              <a:t> losses</a:t>
            </a:r>
            <a:r>
              <a:rPr sz="2100" spc="-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only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8912" y="4342765"/>
            <a:ext cx="4297120" cy="22510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4035" y="362203"/>
            <a:ext cx="3006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Radiation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resistance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5646" y="1007109"/>
            <a:ext cx="5802630" cy="321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310" indent="-144145">
              <a:lnSpc>
                <a:spcPct val="100000"/>
              </a:lnSpc>
              <a:spcBef>
                <a:spcPts val="100"/>
              </a:spcBef>
              <a:buChar char="•"/>
              <a:tabLst>
                <a:tab pos="19494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presents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impedance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its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terminals</a:t>
            </a:r>
            <a:endParaRPr sz="1800">
              <a:latin typeface="Microsoft Sans Serif"/>
              <a:cs typeface="Microsoft Sans Serif"/>
            </a:endParaRPr>
          </a:p>
          <a:p>
            <a:pPr marR="26034" algn="ctr">
              <a:lnSpc>
                <a:spcPct val="100000"/>
              </a:lnSpc>
              <a:spcBef>
                <a:spcPts val="1785"/>
              </a:spcBef>
            </a:pPr>
            <a:r>
              <a:rPr sz="2100" i="1" spc="-5" dirty="0">
                <a:latin typeface="Times New Roman"/>
                <a:cs typeface="Times New Roman"/>
              </a:rPr>
              <a:t>Z</a:t>
            </a:r>
            <a:r>
              <a:rPr sz="3075" i="1" spc="-7" baseline="-12195" dirty="0">
                <a:latin typeface="Times New Roman"/>
                <a:cs typeface="Times New Roman"/>
              </a:rPr>
              <a:t>A 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spc="-15" dirty="0">
                <a:latin typeface="Times New Roman"/>
                <a:cs typeface="Times New Roman"/>
              </a:rPr>
              <a:t> </a:t>
            </a:r>
            <a:r>
              <a:rPr sz="2100" i="1" dirty="0">
                <a:latin typeface="Times New Roman"/>
                <a:cs typeface="Times New Roman"/>
              </a:rPr>
              <a:t>R</a:t>
            </a:r>
            <a:r>
              <a:rPr sz="3075" i="1" baseline="-12195" dirty="0">
                <a:latin typeface="Times New Roman"/>
                <a:cs typeface="Times New Roman"/>
              </a:rPr>
              <a:t>A</a:t>
            </a:r>
            <a:r>
              <a:rPr sz="3075" i="1" spc="-7" baseline="-1219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</a:t>
            </a:r>
            <a:r>
              <a:rPr sz="2100" spc="-15" dirty="0">
                <a:latin typeface="Times New Roman"/>
                <a:cs typeface="Times New Roman"/>
              </a:rPr>
              <a:t> </a:t>
            </a:r>
            <a:r>
              <a:rPr sz="2100" i="1" dirty="0">
                <a:latin typeface="Times New Roman"/>
                <a:cs typeface="Times New Roman"/>
              </a:rPr>
              <a:t>jX</a:t>
            </a:r>
            <a:r>
              <a:rPr sz="2100" i="1" spc="-20" dirty="0">
                <a:latin typeface="Times New Roman"/>
                <a:cs typeface="Times New Roman"/>
              </a:rPr>
              <a:t> </a:t>
            </a:r>
            <a:r>
              <a:rPr sz="3075" i="1" baseline="-12195" dirty="0">
                <a:latin typeface="Times New Roman"/>
                <a:cs typeface="Times New Roman"/>
              </a:rPr>
              <a:t>A</a:t>
            </a:r>
            <a:endParaRPr sz="3075" baseline="-1219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Times New Roman"/>
              <a:cs typeface="Times New Roman"/>
            </a:endParaRPr>
          </a:p>
          <a:p>
            <a:pPr marL="128270">
              <a:lnSpc>
                <a:spcPct val="100000"/>
              </a:lnSpc>
              <a:spcBef>
                <a:spcPts val="5"/>
              </a:spcBef>
            </a:pPr>
            <a:r>
              <a:rPr sz="1750" spc="-5" dirty="0">
                <a:latin typeface="Microsoft Sans Serif"/>
                <a:cs typeface="Microsoft Sans Serif"/>
              </a:rPr>
              <a:t>•Resistive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part</a:t>
            </a:r>
            <a:r>
              <a:rPr sz="1750" spc="35" dirty="0">
                <a:latin typeface="Microsoft Sans Serif"/>
                <a:cs typeface="Microsoft Sans Serif"/>
              </a:rPr>
              <a:t> </a:t>
            </a:r>
            <a:r>
              <a:rPr sz="1750" spc="-15" dirty="0">
                <a:latin typeface="Microsoft Sans Serif"/>
                <a:cs typeface="Microsoft Sans Serif"/>
              </a:rPr>
              <a:t>is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radiation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resistance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plus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loss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resistance</a:t>
            </a:r>
            <a:endParaRPr sz="17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Microsoft Sans Serif"/>
              <a:cs typeface="Microsoft Sans Serif"/>
            </a:endParaRPr>
          </a:p>
          <a:p>
            <a:pPr marR="26670" algn="ctr">
              <a:lnSpc>
                <a:spcPct val="100000"/>
              </a:lnSpc>
              <a:spcBef>
                <a:spcPts val="5"/>
              </a:spcBef>
              <a:tabLst>
                <a:tab pos="455295" algn="l"/>
              </a:tabLst>
            </a:pPr>
            <a:r>
              <a:rPr sz="2100" i="1" dirty="0">
                <a:latin typeface="Times New Roman"/>
                <a:cs typeface="Times New Roman"/>
              </a:rPr>
              <a:t>R</a:t>
            </a:r>
            <a:r>
              <a:rPr sz="3075" i="1" baseline="-12195" dirty="0">
                <a:latin typeface="Times New Roman"/>
                <a:cs typeface="Times New Roman"/>
              </a:rPr>
              <a:t>A	</a:t>
            </a:r>
            <a:r>
              <a:rPr sz="2100" dirty="0">
                <a:latin typeface="Symbol"/>
                <a:cs typeface="Symbol"/>
              </a:rPr>
              <a:t>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i="1" dirty="0">
                <a:latin typeface="Times New Roman"/>
                <a:cs typeface="Times New Roman"/>
              </a:rPr>
              <a:t>R</a:t>
            </a:r>
            <a:r>
              <a:rPr sz="3075" i="1" baseline="-12195" dirty="0">
                <a:latin typeface="Times New Roman"/>
                <a:cs typeface="Times New Roman"/>
              </a:rPr>
              <a:t>R</a:t>
            </a:r>
            <a:r>
              <a:rPr sz="3075" i="1" spc="-15" baseline="-1219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Symbol"/>
                <a:cs typeface="Symbol"/>
              </a:rPr>
              <a:t></a:t>
            </a:r>
            <a:r>
              <a:rPr sz="2100" spc="-20" dirty="0">
                <a:latin typeface="Times New Roman"/>
                <a:cs typeface="Times New Roman"/>
              </a:rPr>
              <a:t> </a:t>
            </a:r>
            <a:r>
              <a:rPr sz="2100" i="1" spc="-10" dirty="0">
                <a:latin typeface="Times New Roman"/>
                <a:cs typeface="Times New Roman"/>
              </a:rPr>
              <a:t>R</a:t>
            </a:r>
            <a:r>
              <a:rPr sz="3075" i="1" spc="-15" baseline="-12195" dirty="0">
                <a:latin typeface="Times New Roman"/>
                <a:cs typeface="Times New Roman"/>
              </a:rPr>
              <a:t>L</a:t>
            </a:r>
            <a:endParaRPr sz="3075" baseline="-12195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Times New Roman"/>
              <a:cs typeface="Times New Roman"/>
            </a:endParaRPr>
          </a:p>
          <a:p>
            <a:pPr marL="50800" marR="268605" algn="just">
              <a:lnSpc>
                <a:spcPct val="96200"/>
              </a:lnSpc>
            </a:pPr>
            <a:r>
              <a:rPr sz="1800" dirty="0">
                <a:latin typeface="Microsoft Sans Serif"/>
                <a:cs typeface="Microsoft Sans Serif"/>
              </a:rPr>
              <a:t>The </a:t>
            </a:r>
            <a:r>
              <a:rPr sz="1800" spc="-5" dirty="0">
                <a:latin typeface="Microsoft Sans Serif"/>
                <a:cs typeface="Microsoft Sans Serif"/>
              </a:rPr>
              <a:t>radiation resistance does not correspond </a:t>
            </a:r>
            <a:r>
              <a:rPr sz="1800" dirty="0">
                <a:latin typeface="Microsoft Sans Serif"/>
                <a:cs typeface="Microsoft Sans Serif"/>
              </a:rPr>
              <a:t>to </a:t>
            </a:r>
            <a:r>
              <a:rPr sz="1800" spc="-5" dirty="0">
                <a:latin typeface="Microsoft Sans Serif"/>
                <a:cs typeface="Microsoft Sans Serif"/>
              </a:rPr>
              <a:t>a </a:t>
            </a:r>
            <a:r>
              <a:rPr sz="1800" spc="-10" dirty="0">
                <a:latin typeface="Microsoft Sans Serif"/>
                <a:cs typeface="Microsoft Sans Serif"/>
              </a:rPr>
              <a:t>real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resistor present </a:t>
            </a:r>
            <a:r>
              <a:rPr sz="1800" spc="-10" dirty="0">
                <a:latin typeface="Microsoft Sans Serif"/>
                <a:cs typeface="Microsoft Sans Serif"/>
              </a:rPr>
              <a:t>in </a:t>
            </a:r>
            <a:r>
              <a:rPr sz="1800" dirty="0">
                <a:latin typeface="Microsoft Sans Serif"/>
                <a:cs typeface="Microsoft Sans Serif"/>
              </a:rPr>
              <a:t>the </a:t>
            </a:r>
            <a:r>
              <a:rPr sz="1800" spc="-5" dirty="0">
                <a:latin typeface="Microsoft Sans Serif"/>
                <a:cs typeface="Microsoft Sans Serif"/>
              </a:rPr>
              <a:t>antenna but </a:t>
            </a:r>
            <a:r>
              <a:rPr sz="1800" dirty="0">
                <a:latin typeface="Microsoft Sans Serif"/>
                <a:cs typeface="Microsoft Sans Serif"/>
              </a:rPr>
              <a:t>to the </a:t>
            </a:r>
            <a:r>
              <a:rPr sz="1800" spc="-5" dirty="0">
                <a:latin typeface="Microsoft Sans Serif"/>
                <a:cs typeface="Microsoft Sans Serif"/>
              </a:rPr>
              <a:t>resistance of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space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coupled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via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beam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terminals.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4346" y="781558"/>
            <a:ext cx="2581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Types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56359"/>
            <a:ext cx="1341120" cy="112331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5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Wire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Apertu</a:t>
            </a:r>
            <a:r>
              <a:rPr sz="2000" spc="-10" dirty="0">
                <a:latin typeface="Microsoft Sans Serif"/>
                <a:cs typeface="Microsoft Sans Serif"/>
              </a:rPr>
              <a:t>r</a:t>
            </a:r>
            <a:r>
              <a:rPr sz="2000" dirty="0">
                <a:latin typeface="Microsoft Sans Serif"/>
                <a:cs typeface="Microsoft Sans Serif"/>
              </a:rPr>
              <a:t>e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Arrays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920" y="4112259"/>
            <a:ext cx="4023359" cy="2193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284" y="1652016"/>
            <a:ext cx="4496562" cy="14081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6670" y="3503929"/>
            <a:ext cx="3741420" cy="19507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99815" y="705358"/>
            <a:ext cx="1938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Wire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044" y="1333245"/>
            <a:ext cx="2599690" cy="23304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530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Dipole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34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Loop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34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Folded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dipoles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30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Helical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30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Yagi </a:t>
            </a:r>
            <a:r>
              <a:rPr sz="1800" dirty="0">
                <a:latin typeface="Microsoft Sans Serif"/>
                <a:cs typeface="Microsoft Sans Serif"/>
              </a:rPr>
              <a:t>(array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 </a:t>
            </a:r>
            <a:r>
              <a:rPr sz="1800" spc="-5" dirty="0">
                <a:latin typeface="Microsoft Sans Serif"/>
                <a:cs typeface="Microsoft Sans Serif"/>
              </a:rPr>
              <a:t>dipoles)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34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Corner reflector</a:t>
            </a:r>
            <a:endParaRPr sz="1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30"/>
              </a:spcBef>
              <a:buChar char="•"/>
              <a:tabLst>
                <a:tab pos="352425" algn="l"/>
                <a:tab pos="3530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Many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more</a:t>
            </a:r>
            <a:r>
              <a:rPr sz="1800" dirty="0">
                <a:latin typeface="Microsoft Sans Serif"/>
                <a:cs typeface="Microsoft Sans Serif"/>
              </a:rPr>
              <a:t> types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82561" y="2933827"/>
            <a:ext cx="14446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Microsoft Sans Serif"/>
                <a:cs typeface="Microsoft Sans Serif"/>
              </a:rPr>
              <a:t>Horizontal</a:t>
            </a:r>
            <a:r>
              <a:rPr sz="1500" spc="-25" dirty="0">
                <a:latin typeface="Microsoft Sans Serif"/>
                <a:cs typeface="Microsoft Sans Serif"/>
              </a:rPr>
              <a:t> </a:t>
            </a:r>
            <a:r>
              <a:rPr sz="1500" spc="-10" dirty="0">
                <a:latin typeface="Microsoft Sans Serif"/>
                <a:cs typeface="Microsoft Sans Serif"/>
              </a:rPr>
              <a:t>dipole</a:t>
            </a:r>
            <a:endParaRPr sz="1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5226" y="705358"/>
            <a:ext cx="3734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Wire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-</a:t>
            </a:r>
            <a:r>
              <a:rPr sz="2400" b="1" spc="-5" dirty="0">
                <a:latin typeface="Arial"/>
                <a:cs typeface="Arial"/>
              </a:rPr>
              <a:t> resonance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56359"/>
            <a:ext cx="7639684" cy="177990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5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Many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wire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(but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not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all)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or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near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resonance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Some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times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it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not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practical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built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whole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resonant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length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physical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length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shortened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using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loading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techniques</a:t>
            </a:r>
            <a:endParaRPr sz="20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430"/>
              </a:spcBef>
              <a:buChar char="–"/>
              <a:tabLst>
                <a:tab pos="721360" algn="l"/>
                <a:tab pos="72199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Inductive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load: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e.g.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center,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base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or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top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coil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(usually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adjustable)</a:t>
            </a:r>
            <a:endParaRPr sz="1800">
              <a:latin typeface="Microsoft Sans Serif"/>
              <a:cs typeface="Microsoft Sans Serif"/>
            </a:endParaRPr>
          </a:p>
          <a:p>
            <a:pPr marL="715010" lvl="1" indent="-248920">
              <a:lnSpc>
                <a:spcPct val="100000"/>
              </a:lnSpc>
              <a:spcBef>
                <a:spcPts val="480"/>
              </a:spcBef>
              <a:buChar char="–"/>
              <a:tabLst>
                <a:tab pos="715645" algn="l"/>
              </a:tabLst>
            </a:pPr>
            <a:r>
              <a:rPr sz="1750" spc="-10" dirty="0">
                <a:latin typeface="Microsoft Sans Serif"/>
                <a:cs typeface="Microsoft Sans Serif"/>
              </a:rPr>
              <a:t>Capacitive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load: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e.g.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capacitance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175" dirty="0">
                <a:latin typeface="Microsoft Sans Serif"/>
                <a:cs typeface="Microsoft Sans Serif"/>
              </a:rPr>
              <a:t>―hats‖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(flat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top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at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one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or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both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ends)</a:t>
            </a:r>
            <a:endParaRPr sz="1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759" y="1100673"/>
            <a:ext cx="8546085" cy="21975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670" y="3735070"/>
            <a:ext cx="6248400" cy="2289175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535801" y="3390011"/>
          <a:ext cx="2571750" cy="2891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192">
                <a:tc rowSpan="2"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Elements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Gain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Gain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90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205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dBi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205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dBd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5.5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8.5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6.5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8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41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11.5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9.5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09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12.5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903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8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13.5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11.5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00042" y="400303"/>
            <a:ext cx="1346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Yagi-Uda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469" y="1598930"/>
            <a:ext cx="3997325" cy="368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2426" y="473709"/>
            <a:ext cx="28232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3-D</a:t>
            </a:r>
            <a:r>
              <a:rPr spc="-20" dirty="0"/>
              <a:t> </a:t>
            </a:r>
            <a:r>
              <a:rPr dirty="0"/>
              <a:t>pattern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94042" y="5992909"/>
            <a:ext cx="1426210" cy="516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855"/>
              </a:spcBef>
            </a:pPr>
            <a:r>
              <a:rPr sz="1400" dirty="0">
                <a:latin typeface="Microsoft Sans Serif"/>
                <a:cs typeface="Microsoft Sans Serif"/>
              </a:rPr>
              <a:t>28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8580" y="1791970"/>
            <a:ext cx="3604895" cy="299974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5600" marR="1037590" indent="-342900">
              <a:lnSpc>
                <a:spcPct val="96700"/>
              </a:lnSpc>
              <a:spcBef>
                <a:spcPts val="1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Antenna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</a:t>
            </a:r>
            <a:r>
              <a:rPr sz="2400" spc="-6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pattern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3-dimensional</a:t>
            </a:r>
            <a:endParaRPr sz="2400">
              <a:latin typeface="Microsoft Sans Serif"/>
              <a:cs typeface="Microsoft Sans Serif"/>
            </a:endParaRPr>
          </a:p>
          <a:p>
            <a:pPr marL="355600" marR="5080" indent="-342900">
              <a:lnSpc>
                <a:spcPct val="98200"/>
              </a:lnSpc>
              <a:spcBef>
                <a:spcPts val="82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 3-D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plot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pattern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assumes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both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angles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θ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5" dirty="0">
                <a:latin typeface="Microsoft Sans Serif"/>
                <a:cs typeface="Microsoft Sans Serif"/>
              </a:rPr>
              <a:t>ϕ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varying,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which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difficult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produce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and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interpret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6561" y="5308853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3-D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4159" y="636778"/>
            <a:ext cx="2548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Aperture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9644" y="1923033"/>
            <a:ext cx="5109845" cy="2068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10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Collect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power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over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well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defined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aperture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Large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compared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wavelength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Various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types:</a:t>
            </a: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2100">
              <a:latin typeface="Microsoft Sans Serif"/>
              <a:cs typeface="Microsoft Sans Serif"/>
            </a:endParaRPr>
          </a:p>
          <a:p>
            <a:pPr marL="720725" lvl="1" indent="-254635">
              <a:lnSpc>
                <a:spcPct val="100000"/>
              </a:lnSpc>
              <a:buChar char="–"/>
              <a:tabLst>
                <a:tab pos="720725" algn="l"/>
                <a:tab pos="7213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Reflector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  <a:p>
            <a:pPr marL="720725" lvl="1" indent="-254635">
              <a:lnSpc>
                <a:spcPct val="100000"/>
              </a:lnSpc>
              <a:buChar char="–"/>
              <a:tabLst>
                <a:tab pos="720725" algn="l"/>
                <a:tab pos="7213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Horn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  <a:p>
            <a:pPr marL="720725" lvl="1" indent="-254635">
              <a:lnSpc>
                <a:spcPct val="100000"/>
              </a:lnSpc>
              <a:buChar char="–"/>
              <a:tabLst>
                <a:tab pos="720725" algn="l"/>
                <a:tab pos="72136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Lens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2576" y="3431888"/>
            <a:ext cx="3205823" cy="322672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8251" y="438403"/>
            <a:ext cx="2599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Reflector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291" y="928042"/>
            <a:ext cx="7385684" cy="324612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43535" indent="-331470">
              <a:lnSpc>
                <a:spcPct val="100000"/>
              </a:lnSpc>
              <a:spcBef>
                <a:spcPts val="725"/>
              </a:spcBef>
              <a:buChar char="•"/>
              <a:tabLst>
                <a:tab pos="343535" algn="l"/>
                <a:tab pos="344170" algn="l"/>
              </a:tabLst>
            </a:pPr>
            <a:r>
              <a:rPr sz="2000" dirty="0">
                <a:latin typeface="Microsoft Sans Serif"/>
                <a:cs typeface="Microsoft Sans Serif"/>
              </a:rPr>
              <a:t>Shaped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reflector: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parabolic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dish,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cylindrical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869" dirty="0">
                <a:latin typeface="Microsoft Sans Serif"/>
                <a:cs typeface="Microsoft Sans Serif"/>
              </a:rPr>
              <a:t>…</a:t>
            </a:r>
            <a:endParaRPr sz="2000">
              <a:latin typeface="Microsoft Sans Serif"/>
              <a:cs typeface="Microsoft Sans Serif"/>
            </a:endParaRPr>
          </a:p>
          <a:p>
            <a:pPr marL="762635" marR="207010" lvl="1" indent="-287020">
              <a:lnSpc>
                <a:spcPts val="2030"/>
              </a:lnSpc>
              <a:spcBef>
                <a:spcPts val="735"/>
              </a:spcBef>
              <a:buChar char="–"/>
              <a:tabLst>
                <a:tab pos="66675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Reflector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acts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large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collecting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area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and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concentrates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power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onto</a:t>
            </a:r>
            <a:endParaRPr sz="1800">
              <a:latin typeface="Microsoft Sans Serif"/>
              <a:cs typeface="Microsoft Sans Serif"/>
            </a:endParaRPr>
          </a:p>
          <a:p>
            <a:pPr marL="788670">
              <a:lnSpc>
                <a:spcPct val="100000"/>
              </a:lnSpc>
              <a:spcBef>
                <a:spcPts val="395"/>
              </a:spcBef>
            </a:pP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focal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region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where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feed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located</a:t>
            </a:r>
            <a:endParaRPr sz="1800">
              <a:latin typeface="Microsoft Sans Serif"/>
              <a:cs typeface="Microsoft Sans Serif"/>
            </a:endParaRPr>
          </a:p>
          <a:p>
            <a:pPr marL="343535" indent="-331470">
              <a:lnSpc>
                <a:spcPct val="100000"/>
              </a:lnSpc>
              <a:spcBef>
                <a:spcPts val="475"/>
              </a:spcBef>
              <a:buChar char="•"/>
              <a:tabLst>
                <a:tab pos="343535" algn="l"/>
                <a:tab pos="34417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Combined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optical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systems: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Cassegrain,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Nasmyth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869" dirty="0">
                <a:latin typeface="Microsoft Sans Serif"/>
                <a:cs typeface="Microsoft Sans Serif"/>
              </a:rPr>
              <a:t>…</a:t>
            </a:r>
            <a:endParaRPr sz="2000">
              <a:latin typeface="Microsoft Sans Serif"/>
              <a:cs typeface="Microsoft Sans Serif"/>
            </a:endParaRPr>
          </a:p>
          <a:p>
            <a:pPr marL="762635" marR="5080" lvl="1" indent="-287020">
              <a:lnSpc>
                <a:spcPts val="2030"/>
              </a:lnSpc>
              <a:spcBef>
                <a:spcPts val="750"/>
              </a:spcBef>
              <a:buChar char="–"/>
              <a:tabLst>
                <a:tab pos="66675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Two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(Cassegrain)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or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three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(Nasmyth)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mirrors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used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bring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focus</a:t>
            </a:r>
            <a:endParaRPr sz="1800">
              <a:latin typeface="Microsoft Sans Serif"/>
              <a:cs typeface="Microsoft Sans Serif"/>
            </a:endParaRPr>
          </a:p>
          <a:p>
            <a:pPr marL="762635" marR="409575" indent="30480">
              <a:lnSpc>
                <a:spcPts val="2030"/>
              </a:lnSpc>
              <a:spcBef>
                <a:spcPts val="690"/>
              </a:spcBef>
            </a:pP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location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where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feed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including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transmitter/receiver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can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</a:t>
            </a:r>
            <a:endParaRPr sz="1800">
              <a:latin typeface="Microsoft Sans Serif"/>
              <a:cs typeface="Microsoft Sans Serif"/>
            </a:endParaRPr>
          </a:p>
          <a:p>
            <a:pPr marL="788670">
              <a:lnSpc>
                <a:spcPct val="100000"/>
              </a:lnSpc>
              <a:spcBef>
                <a:spcPts val="390"/>
              </a:spcBef>
            </a:pPr>
            <a:r>
              <a:rPr sz="1800" spc="-10" dirty="0">
                <a:latin typeface="Microsoft Sans Serif"/>
                <a:cs typeface="Microsoft Sans Serif"/>
              </a:rPr>
              <a:t>installed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more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easily.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3122929"/>
            <a:ext cx="3826036" cy="24904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0610" y="857758"/>
            <a:ext cx="292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Cassegrain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4404" y="1462785"/>
            <a:ext cx="6276340" cy="113982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229"/>
              </a:spcBef>
              <a:buChar char="•"/>
              <a:tabLst>
                <a:tab pos="469265" algn="l"/>
                <a:tab pos="46990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Less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prone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back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scatter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than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simple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parabolic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  <a:p>
            <a:pPr marL="469265" marR="615950" indent="-457200">
              <a:lnSpc>
                <a:spcPts val="2030"/>
              </a:lnSpc>
              <a:spcBef>
                <a:spcPts val="310"/>
              </a:spcBef>
              <a:buChar char="•"/>
              <a:tabLst>
                <a:tab pos="469265" algn="l"/>
                <a:tab pos="46990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Greater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beam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steering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possibility: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secondary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mirror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motion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amplified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by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optical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system</a:t>
            </a:r>
            <a:endParaRPr sz="1800">
              <a:latin typeface="Microsoft Sans Serif"/>
              <a:cs typeface="Microsoft Sans Serif"/>
            </a:endParaRPr>
          </a:p>
          <a:p>
            <a:pPr marL="469265" indent="-457200">
              <a:lnSpc>
                <a:spcPts val="2115"/>
              </a:lnSpc>
              <a:buChar char="•"/>
              <a:tabLst>
                <a:tab pos="469265" algn="l"/>
                <a:tab pos="46990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Much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more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compact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given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f/D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ratio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3535" y="819658"/>
            <a:ext cx="3378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Cassegrain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 (2)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327759"/>
            <a:ext cx="6903720" cy="25736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34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Gain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depends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diameter,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wavelength, </a:t>
            </a:r>
            <a:r>
              <a:rPr sz="2000" spc="-5" dirty="0">
                <a:latin typeface="Microsoft Sans Serif"/>
                <a:cs typeface="Microsoft Sans Serif"/>
              </a:rPr>
              <a:t>illumination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24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Effective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aperture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limited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surface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accuracy,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blockage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24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Scale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plate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depends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equivalent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focal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length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24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Loss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aperture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efficiency</a:t>
            </a:r>
            <a:r>
              <a:rPr sz="2000" dirty="0">
                <a:latin typeface="Microsoft Sans Serif"/>
                <a:cs typeface="Microsoft Sans Serif"/>
              </a:rPr>
              <a:t> due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to:</a:t>
            </a:r>
            <a:endParaRPr sz="2000">
              <a:latin typeface="Microsoft Sans Serif"/>
              <a:cs typeface="Microsoft Sans Serif"/>
            </a:endParaRPr>
          </a:p>
          <a:p>
            <a:pPr marL="657225" lvl="1" indent="-191135">
              <a:lnSpc>
                <a:spcPct val="100000"/>
              </a:lnSpc>
              <a:spcBef>
                <a:spcPts val="215"/>
              </a:spcBef>
              <a:buChar char="–"/>
              <a:tabLst>
                <a:tab pos="6578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Tapered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illumination</a:t>
            </a:r>
            <a:endParaRPr sz="1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15"/>
              </a:spcBef>
              <a:buChar char="–"/>
              <a:tabLst>
                <a:tab pos="721360" algn="l"/>
                <a:tab pos="721995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Spillover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(illumination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does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not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stop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edge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of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dish)</a:t>
            </a:r>
            <a:endParaRPr sz="1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190"/>
              </a:spcBef>
              <a:buChar char="–"/>
              <a:tabLst>
                <a:tab pos="721360" algn="l"/>
                <a:tab pos="72199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Blockage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secondary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mirror,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support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legs</a:t>
            </a:r>
            <a:endParaRPr sz="1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44"/>
              </a:spcBef>
              <a:buChar char="–"/>
              <a:tabLst>
                <a:tab pos="721360" algn="l"/>
                <a:tab pos="72199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Surface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irregularities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(effect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depends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on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wavelength)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89812" y="3872295"/>
          <a:ext cx="4994275" cy="213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334">
                <a:tc>
                  <a:txBody>
                    <a:bodyPr/>
                    <a:lstStyle/>
                    <a:p>
                      <a:pPr marR="128905" algn="r">
                        <a:lnSpc>
                          <a:spcPts val="1789"/>
                        </a:lnSpc>
                        <a:spcBef>
                          <a:spcPts val="90"/>
                        </a:spcBef>
                      </a:pPr>
                      <a:r>
                        <a:rPr sz="1550" dirty="0">
                          <a:latin typeface="Symbol"/>
                          <a:cs typeface="Symbol"/>
                        </a:rPr>
                        <a:t>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47650">
                        <a:lnSpc>
                          <a:spcPts val="1910"/>
                        </a:lnSpc>
                        <a:spcBef>
                          <a:spcPts val="40"/>
                        </a:spcBef>
                      </a:pPr>
                      <a:r>
                        <a:rPr sz="1600" spc="-50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20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15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-22" baseline="-12077" dirty="0">
                          <a:latin typeface="Times New Roman"/>
                          <a:cs typeface="Times New Roman"/>
                        </a:rPr>
                        <a:t>2</a:t>
                      </a:r>
                      <a:endParaRPr sz="1725" baseline="-12077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49">
                <a:tc>
                  <a:txBody>
                    <a:bodyPr/>
                    <a:lstStyle/>
                    <a:p>
                      <a:pPr marL="901065">
                        <a:lnSpc>
                          <a:spcPts val="985"/>
                        </a:lnSpc>
                      </a:pPr>
                      <a:r>
                        <a:rPr sz="1150" i="1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1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i="1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850" i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7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700" spc="-5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700" spc="-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700" spc="-5" dirty="0">
                          <a:latin typeface="Symbol"/>
                          <a:cs typeface="Symbol"/>
                        </a:rPr>
                        <a:t></a:t>
                      </a:r>
                      <a:endParaRPr sz="7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0845">
                        <a:lnSpc>
                          <a:spcPts val="919"/>
                        </a:lnSpc>
                      </a:pPr>
                      <a:r>
                        <a:rPr sz="950" dirty="0">
                          <a:latin typeface="Symbol"/>
                          <a:cs typeface="Symbol"/>
                        </a:rPr>
                        <a:t></a:t>
                      </a:r>
                      <a:endParaRPr sz="9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985"/>
                        </a:lnSpc>
                      </a:pPr>
                      <a:r>
                        <a:rPr sz="1000" spc="-40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1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15" dirty="0">
                          <a:latin typeface="Times New Roman"/>
                          <a:cs typeface="Times New Roman"/>
                        </a:rPr>
                        <a:t>rms</a:t>
                      </a:r>
                      <a:r>
                        <a:rPr sz="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1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surface</a:t>
                      </a:r>
                      <a:r>
                        <a:rPr sz="9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deviation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34"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50" dirty="0">
                          <a:latin typeface="Symbol"/>
                          <a:cs typeface="Symbol"/>
                        </a:rPr>
                        <a:t>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1880"/>
                        </a:lnSpc>
                      </a:pPr>
                      <a:r>
                        <a:rPr sz="1600" spc="-30" dirty="0">
                          <a:latin typeface="Symbol"/>
                          <a:cs typeface="Symbol"/>
                        </a:rPr>
                        <a:t>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" dirty="0">
                          <a:latin typeface="Symbol"/>
                          <a:cs typeface="Symbol"/>
                        </a:rPr>
                        <a:t>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7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At the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SEST: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850" spc="-5" dirty="0">
                          <a:latin typeface="Times New Roman"/>
                          <a:cs typeface="Times New Roman"/>
                        </a:rPr>
                        <a:t>taper</a:t>
                      </a:r>
                      <a:r>
                        <a:rPr sz="18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5" dirty="0">
                          <a:latin typeface="Times New Roman"/>
                          <a:cs typeface="Times New Roman"/>
                        </a:rPr>
                        <a:t>efficiency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226695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1850" spc="-5" dirty="0"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sz="185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25" dirty="0">
                          <a:latin typeface="Symbol"/>
                          <a:cs typeface="Symbol"/>
                        </a:rPr>
                        <a:t></a:t>
                      </a:r>
                      <a:r>
                        <a:rPr sz="2700" spc="-37" baseline="-12345" dirty="0">
                          <a:latin typeface="Times New Roman"/>
                          <a:cs typeface="Times New Roman"/>
                        </a:rPr>
                        <a:t>t</a:t>
                      </a:r>
                      <a:endParaRPr sz="2700" baseline="-12345">
                        <a:latin typeface="Times New Roman"/>
                        <a:cs typeface="Times New Roman"/>
                      </a:endParaRPr>
                    </a:p>
                  </a:txBody>
                  <a:tcPr marL="0" marR="0" marT="18669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8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8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5" dirty="0">
                          <a:latin typeface="Times New Roman"/>
                          <a:cs typeface="Times New Roman"/>
                        </a:rPr>
                        <a:t>0.87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2266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0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50" spc="-5" dirty="0">
                          <a:latin typeface="Times New Roman"/>
                          <a:cs typeface="Times New Roman"/>
                        </a:rPr>
                        <a:t>spillover</a:t>
                      </a:r>
                      <a:r>
                        <a:rPr sz="18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5" dirty="0">
                          <a:latin typeface="Times New Roman"/>
                          <a:cs typeface="Times New Roman"/>
                        </a:rPr>
                        <a:t>efficiency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541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850" spc="-5" dirty="0"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sz="18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30" dirty="0">
                          <a:latin typeface="Symbol"/>
                          <a:cs typeface="Symbol"/>
                        </a:rPr>
                        <a:t>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4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8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5" dirty="0">
                          <a:latin typeface="Times New Roman"/>
                          <a:cs typeface="Times New Roman"/>
                        </a:rPr>
                        <a:t>0.94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850" spc="-5" dirty="0">
                          <a:latin typeface="Times New Roman"/>
                          <a:cs typeface="Times New Roman"/>
                        </a:rPr>
                        <a:t>blockage</a:t>
                      </a:r>
                      <a:r>
                        <a:rPr sz="18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5" dirty="0">
                          <a:latin typeface="Times New Roman"/>
                          <a:cs typeface="Times New Roman"/>
                        </a:rPr>
                        <a:t>efficiency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8763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446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850" spc="-20" dirty="0"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sz="18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45" dirty="0">
                          <a:latin typeface="Symbol"/>
                          <a:cs typeface="Symbol"/>
                        </a:rPr>
                        <a:t></a:t>
                      </a:r>
                      <a:r>
                        <a:rPr sz="2700" spc="-67" baseline="-12345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2700" spc="-15" baseline="-123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2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8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25" dirty="0">
                          <a:latin typeface="Times New Roman"/>
                          <a:cs typeface="Times New Roman"/>
                        </a:rPr>
                        <a:t>0.96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476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634" y="520695"/>
            <a:ext cx="8087137" cy="59855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1527" y="705358"/>
            <a:ext cx="1988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Horn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5844" y="1366603"/>
            <a:ext cx="4499610" cy="128206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200025" indent="-187960">
              <a:lnSpc>
                <a:spcPct val="100000"/>
              </a:lnSpc>
              <a:spcBef>
                <a:spcPts val="1280"/>
              </a:spcBef>
              <a:buSzPct val="134285"/>
              <a:buChar char="•"/>
              <a:tabLst>
                <a:tab pos="200660" algn="l"/>
              </a:tabLst>
            </a:pPr>
            <a:r>
              <a:rPr sz="1750" spc="-5" dirty="0">
                <a:latin typeface="Microsoft Sans Serif"/>
                <a:cs typeface="Microsoft Sans Serif"/>
              </a:rPr>
              <a:t>Rectangular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or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circular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waveguide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flared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up</a:t>
            </a:r>
            <a:endParaRPr sz="1750">
              <a:latin typeface="Microsoft Sans Serif"/>
              <a:cs typeface="Microsoft Sans Serif"/>
            </a:endParaRPr>
          </a:p>
          <a:p>
            <a:pPr marL="161925" indent="-149860">
              <a:lnSpc>
                <a:spcPct val="100000"/>
              </a:lnSpc>
              <a:spcBef>
                <a:spcPts val="1210"/>
              </a:spcBef>
              <a:buChar char="•"/>
              <a:tabLst>
                <a:tab pos="1625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Spherical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wave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fronts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from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phase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centre</a:t>
            </a:r>
            <a:endParaRPr sz="1800">
              <a:latin typeface="Microsoft Sans Serif"/>
              <a:cs typeface="Microsoft Sans Serif"/>
            </a:endParaRPr>
          </a:p>
          <a:p>
            <a:pPr marL="161925" indent="-149860">
              <a:lnSpc>
                <a:spcPct val="100000"/>
              </a:lnSpc>
              <a:spcBef>
                <a:spcPts val="1080"/>
              </a:spcBef>
              <a:buChar char="•"/>
              <a:tabLst>
                <a:tab pos="16256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Flare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angle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and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aperture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determine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gain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9013" y="989964"/>
            <a:ext cx="5442585" cy="2759710"/>
            <a:chOff x="439013" y="989964"/>
            <a:chExt cx="5442585" cy="2759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013" y="989964"/>
              <a:ext cx="5442356" cy="27592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94199" y="2239644"/>
              <a:ext cx="1459865" cy="0"/>
            </a:xfrm>
            <a:custGeom>
              <a:avLst/>
              <a:gdLst/>
              <a:ahLst/>
              <a:cxnLst/>
              <a:rect l="l" t="t" r="r" b="b"/>
              <a:pathLst>
                <a:path w="1459864">
                  <a:moveTo>
                    <a:pt x="0" y="0"/>
                  </a:moveTo>
                  <a:lnTo>
                    <a:pt x="1459864" y="0"/>
                  </a:lnTo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8900" y="5603240"/>
            <a:ext cx="558800" cy="1016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89730" y="293624"/>
            <a:ext cx="176657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dirty="0">
                <a:latin typeface="Arial"/>
                <a:cs typeface="Arial"/>
              </a:rPr>
              <a:t>Short</a:t>
            </a:r>
            <a:r>
              <a:rPr sz="2350" b="1" spc="-70" dirty="0">
                <a:latin typeface="Arial"/>
                <a:cs typeface="Arial"/>
              </a:rPr>
              <a:t> </a:t>
            </a:r>
            <a:r>
              <a:rPr sz="2350" b="1" spc="-5" dirty="0">
                <a:latin typeface="Arial"/>
                <a:cs typeface="Arial"/>
              </a:rPr>
              <a:t>dipole</a:t>
            </a:r>
            <a:endParaRPr sz="23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6834" y="1034577"/>
            <a:ext cx="1955800" cy="8204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ts val="580"/>
              </a:lnSpc>
              <a:spcBef>
                <a:spcPts val="130"/>
              </a:spcBef>
              <a:tabLst>
                <a:tab pos="1382395" algn="l"/>
              </a:tabLst>
            </a:pPr>
            <a:r>
              <a:rPr sz="2175" i="1" baseline="-11494" dirty="0">
                <a:latin typeface="Times New Roman"/>
                <a:cs typeface="Times New Roman"/>
              </a:rPr>
              <a:t>E</a:t>
            </a:r>
            <a:r>
              <a:rPr sz="1350" i="1" spc="-7" baseline="-12345" dirty="0">
                <a:latin typeface="Times New Roman"/>
                <a:cs typeface="Times New Roman"/>
              </a:rPr>
              <a:t>r  </a:t>
            </a:r>
            <a:r>
              <a:rPr sz="1350" i="1" spc="-44" baseline="-12345" dirty="0">
                <a:latin typeface="Times New Roman"/>
                <a:cs typeface="Times New Roman"/>
              </a:rPr>
              <a:t> </a:t>
            </a:r>
            <a:r>
              <a:rPr sz="2175" baseline="-11494" dirty="0">
                <a:latin typeface="Symbol"/>
                <a:cs typeface="Symbol"/>
              </a:rPr>
              <a:t></a:t>
            </a:r>
            <a:r>
              <a:rPr sz="2175" baseline="-11494" dirty="0">
                <a:latin typeface="Times New Roman"/>
                <a:cs typeface="Times New Roman"/>
              </a:rPr>
              <a:t> </a:t>
            </a:r>
            <a:r>
              <a:rPr sz="2175" spc="-67" baseline="-11494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I </a:t>
            </a:r>
            <a:r>
              <a:rPr sz="975" spc="-7" baseline="-12820" dirty="0">
                <a:latin typeface="Times New Roman"/>
                <a:cs typeface="Times New Roman"/>
              </a:rPr>
              <a:t>0</a:t>
            </a:r>
            <a:r>
              <a:rPr sz="975" baseline="-12820" dirty="0">
                <a:latin typeface="Times New Roman"/>
                <a:cs typeface="Times New Roman"/>
              </a:rPr>
              <a:t> </a:t>
            </a:r>
            <a:r>
              <a:rPr sz="975" spc="-7" baseline="-12820" dirty="0">
                <a:latin typeface="Times New Roman"/>
                <a:cs typeface="Times New Roman"/>
              </a:rPr>
              <a:t> </a:t>
            </a:r>
            <a:r>
              <a:rPr sz="1550" i="1" spc="-5" dirty="0">
                <a:latin typeface="Times New Roman"/>
                <a:cs typeface="Times New Roman"/>
              </a:rPr>
              <a:t>le</a:t>
            </a:r>
            <a:r>
              <a:rPr sz="1550" i="1" dirty="0">
                <a:latin typeface="Times New Roman"/>
                <a:cs typeface="Times New Roman"/>
              </a:rPr>
              <a:t>	</a:t>
            </a:r>
            <a:r>
              <a:rPr sz="1550" spc="-5" dirty="0">
                <a:latin typeface="Times New Roman"/>
                <a:cs typeface="Times New Roman"/>
              </a:rPr>
              <a:t>c</a:t>
            </a:r>
            <a:r>
              <a:rPr sz="1550" spc="-15" dirty="0">
                <a:latin typeface="Times New Roman"/>
                <a:cs typeface="Times New Roman"/>
              </a:rPr>
              <a:t>o</a:t>
            </a:r>
            <a:r>
              <a:rPr sz="1550" spc="-5" dirty="0">
                <a:latin typeface="Times New Roman"/>
                <a:cs typeface="Times New Roman"/>
              </a:rPr>
              <a:t>s</a:t>
            </a:r>
            <a:r>
              <a:rPr sz="1550" spc="-10" dirty="0">
                <a:latin typeface="Times New Roman"/>
                <a:cs typeface="Times New Roman"/>
              </a:rPr>
              <a:t>(</a:t>
            </a:r>
            <a:r>
              <a:rPr sz="1600" spc="-30" dirty="0">
                <a:latin typeface="Symbol"/>
                <a:cs typeface="Symbol"/>
              </a:rPr>
              <a:t>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550" spc="-5" dirty="0">
                <a:latin typeface="Times New Roman"/>
                <a:cs typeface="Times New Roman"/>
              </a:rPr>
              <a:t>)</a:t>
            </a:r>
            <a:endParaRPr sz="1550">
              <a:latin typeface="Times New Roman"/>
              <a:cs typeface="Times New Roman"/>
            </a:endParaRPr>
          </a:p>
          <a:p>
            <a:pPr marL="826135">
              <a:lnSpc>
                <a:spcPts val="560"/>
              </a:lnSpc>
            </a:pPr>
            <a:r>
              <a:rPr sz="900" i="1" dirty="0">
                <a:latin typeface="Times New Roman"/>
                <a:cs typeface="Times New Roman"/>
              </a:rPr>
              <a:t>j</a:t>
            </a:r>
            <a:r>
              <a:rPr sz="900" i="1" spc="70" dirty="0">
                <a:latin typeface="Times New Roman"/>
                <a:cs typeface="Times New Roman"/>
              </a:rPr>
              <a:t> </a:t>
            </a:r>
            <a:r>
              <a:rPr sz="900" spc="-15" dirty="0">
                <a:latin typeface="Times New Roman"/>
                <a:cs typeface="Times New Roman"/>
              </a:rPr>
              <a:t>(</a:t>
            </a:r>
            <a:r>
              <a:rPr sz="950" spc="-15" dirty="0">
                <a:latin typeface="Symbol"/>
                <a:cs typeface="Symbol"/>
              </a:rPr>
              <a:t></a:t>
            </a:r>
            <a:r>
              <a:rPr sz="900" i="1" spc="-15" dirty="0">
                <a:latin typeface="Times New Roman"/>
                <a:cs typeface="Times New Roman"/>
              </a:rPr>
              <a:t>t</a:t>
            </a:r>
            <a:r>
              <a:rPr sz="900" i="1" spc="7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Symbol"/>
                <a:cs typeface="Symbol"/>
              </a:rPr>
              <a:t></a:t>
            </a:r>
            <a:r>
              <a:rPr sz="950" spc="-5" dirty="0">
                <a:latin typeface="Symbol"/>
                <a:cs typeface="Symbol"/>
              </a:rPr>
              <a:t></a:t>
            </a:r>
            <a:r>
              <a:rPr sz="900" i="1" spc="-5" dirty="0">
                <a:latin typeface="Times New Roman"/>
                <a:cs typeface="Times New Roman"/>
              </a:rPr>
              <a:t>r</a:t>
            </a:r>
            <a:r>
              <a:rPr sz="900" i="1" spc="6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)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Times New Roman"/>
              <a:cs typeface="Times New Roman"/>
            </a:endParaRPr>
          </a:p>
          <a:p>
            <a:pPr marL="1028700">
              <a:lnSpc>
                <a:spcPts val="2185"/>
              </a:lnSpc>
            </a:pPr>
            <a:r>
              <a:rPr sz="1750" spc="-40" dirty="0">
                <a:latin typeface="Times New Roman"/>
                <a:cs typeface="Times New Roman"/>
              </a:rPr>
              <a:t>2</a:t>
            </a:r>
            <a:r>
              <a:rPr sz="1850" spc="-40" dirty="0">
                <a:latin typeface="Symbol"/>
                <a:cs typeface="Symbol"/>
              </a:rPr>
              <a:t></a:t>
            </a:r>
            <a:endParaRPr sz="1850">
              <a:latin typeface="Symbol"/>
              <a:cs typeface="Symbol"/>
            </a:endParaRPr>
          </a:p>
          <a:p>
            <a:pPr marR="410209" algn="r">
              <a:lnSpc>
                <a:spcPts val="1165"/>
              </a:lnSpc>
            </a:pPr>
            <a:r>
              <a:rPr sz="1000" spc="-5" dirty="0"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3404" y="1798066"/>
            <a:ext cx="9779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i="1" dirty="0">
                <a:latin typeface="Times New Roman"/>
                <a:cs typeface="Times New Roman"/>
              </a:rPr>
              <a:t>I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97704" y="2098293"/>
            <a:ext cx="698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55845" y="1970192"/>
            <a:ext cx="30035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35" dirty="0">
                <a:latin typeface="Symbol"/>
                <a:cs typeface="Symbol"/>
              </a:rPr>
              <a:t></a:t>
            </a:r>
            <a:r>
              <a:rPr sz="950" spc="240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Symbol"/>
                <a:cs typeface="Symbol"/>
              </a:rPr>
              <a:t></a:t>
            </a:r>
            <a:r>
              <a:rPr sz="950" spc="-20" dirty="0">
                <a:latin typeface="Symbol"/>
                <a:cs typeface="Symbol"/>
              </a:rPr>
              <a:t>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69634" y="1970192"/>
            <a:ext cx="1562100" cy="17018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55600" algn="l"/>
                <a:tab pos="532765" algn="l"/>
                <a:tab pos="876300" algn="l"/>
                <a:tab pos="1054100" algn="l"/>
                <a:tab pos="1548765" algn="l"/>
              </a:tabLst>
            </a:pPr>
            <a:r>
              <a:rPr sz="950" i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950" i="1" spc="-15" dirty="0">
                <a:latin typeface="Times New Roman"/>
                <a:cs typeface="Times New Roman"/>
              </a:rPr>
              <a:t>	</a:t>
            </a:r>
            <a:r>
              <a:rPr sz="950" i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950" i="1" spc="-15" dirty="0">
                <a:latin typeface="Times New Roman"/>
                <a:cs typeface="Times New Roman"/>
              </a:rPr>
              <a:t>	</a:t>
            </a:r>
            <a:r>
              <a:rPr sz="950" i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2234" y="1929456"/>
            <a:ext cx="399415" cy="55054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1700" i="1" dirty="0">
                <a:latin typeface="Times New Roman"/>
                <a:cs typeface="Times New Roman"/>
              </a:rPr>
              <a:t>E</a:t>
            </a:r>
            <a:r>
              <a:rPr sz="1700" i="1" spc="459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</a:t>
            </a:r>
            <a:endParaRPr sz="1700">
              <a:latin typeface="Symbol"/>
              <a:cs typeface="Symbol"/>
            </a:endParaRPr>
          </a:p>
          <a:p>
            <a:pPr marR="46990" algn="ctr">
              <a:lnSpc>
                <a:spcPct val="100000"/>
              </a:lnSpc>
              <a:spcBef>
                <a:spcPts val="320"/>
              </a:spcBef>
            </a:pPr>
            <a:r>
              <a:rPr sz="1050" spc="-30" dirty="0">
                <a:latin typeface="Symbol"/>
                <a:cs typeface="Symbol"/>
              </a:rPr>
              <a:t>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0896" y="2233482"/>
            <a:ext cx="29845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spc="5" dirty="0">
                <a:latin typeface="Times New Roman"/>
                <a:cs typeface="Times New Roman"/>
              </a:rPr>
              <a:t>4</a:t>
            </a:r>
            <a:r>
              <a:rPr sz="1500" spc="-50" dirty="0">
                <a:latin typeface="Symbol"/>
                <a:cs typeface="Symbol"/>
              </a:rPr>
              <a:t></a:t>
            </a:r>
            <a:r>
              <a:rPr sz="1500" spc="-25" dirty="0">
                <a:latin typeface="Symbol"/>
                <a:cs typeface="Symbol"/>
              </a:rPr>
              <a:t>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48096" y="2452242"/>
            <a:ext cx="88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59172" y="1933860"/>
            <a:ext cx="1951989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84835" algn="l"/>
                <a:tab pos="1397635" algn="l"/>
              </a:tabLst>
            </a:pPr>
            <a:r>
              <a:rPr sz="1350" i="1" spc="-10" dirty="0">
                <a:latin typeface="Times New Roman"/>
                <a:cs typeface="Times New Roman"/>
              </a:rPr>
              <a:t>l</a:t>
            </a:r>
            <a:r>
              <a:rPr sz="1350" i="1" dirty="0">
                <a:latin typeface="Times New Roman"/>
                <a:cs typeface="Times New Roman"/>
              </a:rPr>
              <a:t>e</a:t>
            </a:r>
            <a:r>
              <a:rPr sz="1350" i="1" spc="-5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j </a:t>
            </a:r>
            <a:r>
              <a:rPr sz="800" i="1" spc="-6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(  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t	r </a:t>
            </a:r>
            <a:r>
              <a:rPr sz="800" i="1" spc="-6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) 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s</a:t>
            </a:r>
            <a:r>
              <a:rPr sz="1350" spc="-5" dirty="0">
                <a:latin typeface="Times New Roman"/>
                <a:cs typeface="Times New Roman"/>
              </a:rPr>
              <a:t>i</a:t>
            </a:r>
            <a:r>
              <a:rPr sz="1350" dirty="0">
                <a:latin typeface="Times New Roman"/>
                <a:cs typeface="Times New Roman"/>
              </a:rPr>
              <a:t>n(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Symbol"/>
                <a:cs typeface="Symbol"/>
              </a:rPr>
              <a:t>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	</a:t>
            </a:r>
            <a:r>
              <a:rPr sz="1875" spc="-52" baseline="-22222" dirty="0">
                <a:latin typeface="Times New Roman"/>
                <a:cs typeface="Times New Roman"/>
              </a:rPr>
              <a:t>(</a:t>
            </a:r>
            <a:r>
              <a:rPr sz="1875" spc="-112" baseline="-22222" dirty="0">
                <a:latin typeface="Times New Roman"/>
                <a:cs typeface="Times New Roman"/>
              </a:rPr>
              <a:t> </a:t>
            </a:r>
            <a:r>
              <a:rPr sz="1750" i="1" spc="-25" dirty="0">
                <a:latin typeface="Times New Roman"/>
                <a:cs typeface="Times New Roman"/>
              </a:rPr>
              <a:t>j</a:t>
            </a:r>
            <a:r>
              <a:rPr sz="1850" spc="-95" dirty="0">
                <a:latin typeface="Symbol"/>
                <a:cs typeface="Symbol"/>
              </a:rPr>
              <a:t></a:t>
            </a:r>
            <a:r>
              <a:rPr sz="1850" dirty="0">
                <a:latin typeface="Times New Roman"/>
                <a:cs typeface="Times New Roman"/>
              </a:rPr>
              <a:t> </a:t>
            </a:r>
            <a:r>
              <a:rPr sz="1850" spc="-195" dirty="0">
                <a:latin typeface="Times New Roman"/>
                <a:cs typeface="Times New Roman"/>
              </a:rPr>
              <a:t> </a:t>
            </a:r>
            <a:r>
              <a:rPr sz="2625" baseline="-12698" dirty="0">
                <a:latin typeface="Symbol"/>
                <a:cs typeface="Symbol"/>
              </a:rPr>
              <a:t></a:t>
            </a:r>
            <a:endParaRPr sz="2625" baseline="-12698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32170" y="1470405"/>
            <a:ext cx="54737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165" algn="l"/>
              </a:tabLst>
            </a:pPr>
            <a:r>
              <a:rPr sz="2625" spc="-127" baseline="1587" dirty="0">
                <a:latin typeface="Times New Roman"/>
                <a:cs typeface="Times New Roman"/>
              </a:rPr>
              <a:t>(</a:t>
            </a:r>
            <a:r>
              <a:rPr sz="1750" i="1" dirty="0">
                <a:latin typeface="Times New Roman"/>
                <a:cs typeface="Times New Roman"/>
              </a:rPr>
              <a:t>cr	</a:t>
            </a:r>
            <a:r>
              <a:rPr sz="1750" spc="-155" dirty="0">
                <a:latin typeface="Symbol"/>
                <a:cs typeface="Symbol"/>
              </a:rPr>
              <a:t>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7534" y="1008892"/>
            <a:ext cx="1009650" cy="75184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  <a:tabLst>
                <a:tab pos="532130" algn="l"/>
              </a:tabLst>
            </a:pPr>
            <a:r>
              <a:rPr sz="1750" dirty="0">
                <a:latin typeface="Times New Roman"/>
                <a:cs typeface="Times New Roman"/>
              </a:rPr>
              <a:t>1	1</a:t>
            </a:r>
            <a:endParaRPr sz="1750">
              <a:latin typeface="Times New Roman"/>
              <a:cs typeface="Times New Roman"/>
            </a:endParaRPr>
          </a:p>
          <a:p>
            <a:pPr marL="474345">
              <a:lnSpc>
                <a:spcPct val="100000"/>
              </a:lnSpc>
              <a:spcBef>
                <a:spcPts val="720"/>
              </a:spcBef>
              <a:tabLst>
                <a:tab pos="922019" algn="l"/>
              </a:tabLst>
            </a:pPr>
            <a:r>
              <a:rPr sz="1750" i="1" spc="-100" dirty="0">
                <a:latin typeface="Times New Roman"/>
                <a:cs typeface="Times New Roman"/>
              </a:rPr>
              <a:t>j</a:t>
            </a:r>
            <a:r>
              <a:rPr sz="1750" i="1" spc="-95" dirty="0">
                <a:latin typeface="Times New Roman"/>
                <a:cs typeface="Times New Roman"/>
              </a:rPr>
              <a:t> </a:t>
            </a:r>
            <a:r>
              <a:rPr sz="1850" spc="-300" dirty="0">
                <a:latin typeface="Symbol"/>
                <a:cs typeface="Symbol"/>
              </a:rPr>
              <a:t></a:t>
            </a:r>
            <a:r>
              <a:rPr sz="1750" i="1" spc="-140" dirty="0">
                <a:latin typeface="Times New Roman"/>
                <a:cs typeface="Times New Roman"/>
              </a:rPr>
              <a:t>r</a:t>
            </a:r>
            <a:r>
              <a:rPr sz="1750" i="1" dirty="0">
                <a:latin typeface="Times New Roman"/>
                <a:cs typeface="Times New Roman"/>
              </a:rPr>
              <a:t>	</a:t>
            </a:r>
            <a:r>
              <a:rPr sz="1750" dirty="0">
                <a:latin typeface="Times New Roman"/>
                <a:cs typeface="Times New Roman"/>
              </a:rPr>
              <a:t>)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07354" y="1473961"/>
            <a:ext cx="304800" cy="12700"/>
          </a:xfrm>
          <a:custGeom>
            <a:avLst/>
            <a:gdLst/>
            <a:ahLst/>
            <a:cxnLst/>
            <a:rect l="l" t="t" r="r" b="b"/>
            <a:pathLst>
              <a:path w="304800" h="12700">
                <a:moveTo>
                  <a:pt x="13703" y="0"/>
                </a:moveTo>
                <a:lnTo>
                  <a:pt x="0" y="0"/>
                </a:lnTo>
                <a:lnTo>
                  <a:pt x="0" y="12192"/>
                </a:lnTo>
                <a:lnTo>
                  <a:pt x="13703" y="12192"/>
                </a:lnTo>
                <a:lnTo>
                  <a:pt x="13703" y="0"/>
                </a:lnTo>
                <a:close/>
              </a:path>
              <a:path w="304800" h="12700">
                <a:moveTo>
                  <a:pt x="25895" y="0"/>
                </a:moveTo>
                <a:lnTo>
                  <a:pt x="13716" y="0"/>
                </a:lnTo>
                <a:lnTo>
                  <a:pt x="13716" y="12192"/>
                </a:lnTo>
                <a:lnTo>
                  <a:pt x="25895" y="12192"/>
                </a:lnTo>
                <a:lnTo>
                  <a:pt x="25895" y="0"/>
                </a:lnTo>
                <a:close/>
              </a:path>
              <a:path w="304800" h="12700">
                <a:moveTo>
                  <a:pt x="304787" y="0"/>
                </a:moveTo>
                <a:lnTo>
                  <a:pt x="292608" y="0"/>
                </a:lnTo>
                <a:lnTo>
                  <a:pt x="25908" y="0"/>
                </a:lnTo>
                <a:lnTo>
                  <a:pt x="25908" y="12192"/>
                </a:lnTo>
                <a:lnTo>
                  <a:pt x="292608" y="12192"/>
                </a:lnTo>
                <a:lnTo>
                  <a:pt x="304787" y="12192"/>
                </a:lnTo>
                <a:lnTo>
                  <a:pt x="3047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8549" y="1473961"/>
            <a:ext cx="469900" cy="12700"/>
          </a:xfrm>
          <a:custGeom>
            <a:avLst/>
            <a:gdLst/>
            <a:ahLst/>
            <a:cxnLst/>
            <a:rect l="l" t="t" r="r" b="b"/>
            <a:pathLst>
              <a:path w="469900" h="12700">
                <a:moveTo>
                  <a:pt x="64008" y="0"/>
                </a:moveTo>
                <a:lnTo>
                  <a:pt x="0" y="0"/>
                </a:lnTo>
                <a:lnTo>
                  <a:pt x="0" y="12192"/>
                </a:lnTo>
                <a:lnTo>
                  <a:pt x="64008" y="12192"/>
                </a:lnTo>
                <a:lnTo>
                  <a:pt x="64008" y="0"/>
                </a:lnTo>
                <a:close/>
              </a:path>
              <a:path w="469900" h="12700">
                <a:moveTo>
                  <a:pt x="292608" y="0"/>
                </a:moveTo>
                <a:lnTo>
                  <a:pt x="76212" y="0"/>
                </a:lnTo>
                <a:lnTo>
                  <a:pt x="64020" y="0"/>
                </a:lnTo>
                <a:lnTo>
                  <a:pt x="64020" y="12192"/>
                </a:lnTo>
                <a:lnTo>
                  <a:pt x="76200" y="12192"/>
                </a:lnTo>
                <a:lnTo>
                  <a:pt x="292608" y="12192"/>
                </a:lnTo>
                <a:lnTo>
                  <a:pt x="292608" y="0"/>
                </a:lnTo>
                <a:close/>
              </a:path>
              <a:path w="469900" h="12700">
                <a:moveTo>
                  <a:pt x="469404" y="0"/>
                </a:moveTo>
                <a:lnTo>
                  <a:pt x="304812" y="0"/>
                </a:lnTo>
                <a:lnTo>
                  <a:pt x="292620" y="0"/>
                </a:lnTo>
                <a:lnTo>
                  <a:pt x="292620" y="12192"/>
                </a:lnTo>
                <a:lnTo>
                  <a:pt x="304812" y="12192"/>
                </a:lnTo>
                <a:lnTo>
                  <a:pt x="469404" y="12192"/>
                </a:lnTo>
                <a:lnTo>
                  <a:pt x="4694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659118" y="1945893"/>
            <a:ext cx="97472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22630" algn="l"/>
              </a:tabLst>
            </a:pPr>
            <a:r>
              <a:rPr sz="1750" dirty="0">
                <a:latin typeface="Times New Roman"/>
                <a:cs typeface="Times New Roman"/>
              </a:rPr>
              <a:t>1</a:t>
            </a:r>
            <a:r>
              <a:rPr sz="1750" spc="65" dirty="0">
                <a:latin typeface="Times New Roman"/>
                <a:cs typeface="Times New Roman"/>
              </a:rPr>
              <a:t> </a:t>
            </a:r>
            <a:r>
              <a:rPr sz="2625" baseline="-12698" dirty="0">
                <a:latin typeface="Symbol"/>
                <a:cs typeface="Symbol"/>
              </a:rPr>
              <a:t></a:t>
            </a:r>
            <a:r>
              <a:rPr sz="2625" baseline="-12698" dirty="0">
                <a:latin typeface="Times New Roman"/>
                <a:cs typeface="Times New Roman"/>
              </a:rPr>
              <a:t>	</a:t>
            </a:r>
            <a:r>
              <a:rPr sz="1750" dirty="0">
                <a:latin typeface="Times New Roman"/>
                <a:cs typeface="Times New Roman"/>
              </a:rPr>
              <a:t>1</a:t>
            </a:r>
            <a:r>
              <a:rPr sz="1750" spc="-150" dirty="0">
                <a:latin typeface="Times New Roman"/>
                <a:cs typeface="Times New Roman"/>
              </a:rPr>
              <a:t> </a:t>
            </a:r>
            <a:r>
              <a:rPr sz="1875" spc="-7" baseline="-22222" dirty="0">
                <a:latin typeface="Times New Roman"/>
                <a:cs typeface="Times New Roman"/>
              </a:rPr>
              <a:t>)</a:t>
            </a:r>
            <a:endParaRPr sz="1875" baseline="-22222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15050" y="2240237"/>
            <a:ext cx="1238885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96950" algn="l"/>
              </a:tabLst>
            </a:pPr>
            <a:r>
              <a:rPr sz="1350" i="1" dirty="0">
                <a:latin typeface="Times New Roman"/>
                <a:cs typeface="Times New Roman"/>
              </a:rPr>
              <a:t>c</a:t>
            </a:r>
            <a:r>
              <a:rPr sz="1350" i="1" spc="-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r  </a:t>
            </a:r>
            <a:r>
              <a:rPr sz="1350" i="1" spc="-114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c</a:t>
            </a:r>
            <a:r>
              <a:rPr sz="1350" i="1" dirty="0">
                <a:latin typeface="Times New Roman"/>
                <a:cs typeface="Times New Roman"/>
              </a:rPr>
              <a:t>r	</a:t>
            </a:r>
            <a:r>
              <a:rPr sz="2025" i="1" spc="22" baseline="2057" dirty="0">
                <a:latin typeface="Times New Roman"/>
                <a:cs typeface="Times New Roman"/>
              </a:rPr>
              <a:t>j</a:t>
            </a:r>
            <a:r>
              <a:rPr sz="2100" spc="-135" baseline="1984" dirty="0">
                <a:latin typeface="Symbol"/>
                <a:cs typeface="Symbol"/>
              </a:rPr>
              <a:t></a:t>
            </a:r>
            <a:r>
              <a:rPr sz="2025" i="1" baseline="2057" dirty="0">
                <a:latin typeface="Times New Roman"/>
                <a:cs typeface="Times New Roman"/>
              </a:rPr>
              <a:t>r</a:t>
            </a:r>
            <a:endParaRPr sz="2025" baseline="2057">
              <a:latin typeface="Times New Roman"/>
              <a:cs typeface="Times New Roman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3855846" y="2581918"/>
          <a:ext cx="3271520" cy="874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3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2476">
                <a:tc>
                  <a:txBody>
                    <a:bodyPr/>
                    <a:lstStyle/>
                    <a:p>
                      <a:pPr marL="87630" algn="ctr">
                        <a:lnSpc>
                          <a:spcPts val="2045"/>
                        </a:lnSpc>
                        <a:spcBef>
                          <a:spcPts val="1964"/>
                        </a:spcBef>
                      </a:pPr>
                      <a:r>
                        <a:rPr sz="1850" i="1" spc="-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850" i="1" spc="4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5" dirty="0">
                          <a:latin typeface="Symbol"/>
                          <a:cs typeface="Symbol"/>
                        </a:rPr>
                        <a:t></a:t>
                      </a:r>
                      <a:endParaRPr sz="1850">
                        <a:latin typeface="Symbol"/>
                        <a:cs typeface="Symbol"/>
                      </a:endParaRPr>
                    </a:p>
                  </a:txBody>
                  <a:tcPr marL="0" marR="0" marT="249554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750" i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50" i="1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aseline="-12820" dirty="0">
                          <a:latin typeface="Times New Roman"/>
                          <a:cs typeface="Times New Roman"/>
                        </a:rPr>
                        <a:t>0 </a:t>
                      </a:r>
                      <a:r>
                        <a:rPr sz="1950" spc="-52" baseline="-128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i="1" spc="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75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50" i="1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i="1" baseline="38720" dirty="0"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2475" i="1" spc="-157" baseline="387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spc="7" baseline="387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625" spc="-7" baseline="36507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2475" i="1" baseline="3872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475" i="1" spc="-142" baseline="387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baseline="3872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625" baseline="36507" dirty="0">
                          <a:latin typeface="Symbol"/>
                          <a:cs typeface="Symbol"/>
                        </a:rPr>
                        <a:t></a:t>
                      </a:r>
                      <a:r>
                        <a:rPr sz="2475" i="1" baseline="3872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475" i="1" spc="-135" baseline="387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baseline="3872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475" spc="-165" baseline="387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750" spc="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50" dirty="0">
                          <a:latin typeface="Times New Roman"/>
                          <a:cs typeface="Times New Roman"/>
                        </a:rPr>
                        <a:t>n(</a:t>
                      </a:r>
                      <a:r>
                        <a:rPr sz="175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185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750">
                        <a:latin typeface="Times New Roman"/>
                        <a:cs typeface="Times New Roman"/>
                      </a:endParaRPr>
                    </a:p>
                  </a:txBody>
                  <a:tcPr marL="0" marR="0" marT="133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ts val="2035"/>
                        </a:lnSpc>
                      </a:pPr>
                      <a:r>
                        <a:rPr sz="1850" dirty="0">
                          <a:latin typeface="Times New Roman"/>
                          <a:cs typeface="Times New Roman"/>
                        </a:rPr>
                        <a:t>(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850" i="1" u="sng" spc="4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i="1" u="sng" spc="3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19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ymbol"/>
                          <a:cs typeface="Symbol"/>
                        </a:rPr>
                        <a:t>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139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ts val="2035"/>
                        </a:lnSpc>
                      </a:pPr>
                      <a:r>
                        <a:rPr sz="1850" dirty="0">
                          <a:latin typeface="Symbol"/>
                          <a:cs typeface="Symbol"/>
                        </a:rPr>
                        <a:t></a:t>
                      </a:r>
                      <a:endParaRPr sz="1850">
                        <a:latin typeface="Symbol"/>
                        <a:cs typeface="Symbol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8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536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7780">
                        <a:lnSpc>
                          <a:spcPts val="2035"/>
                        </a:lnSpc>
                      </a:pPr>
                      <a:r>
                        <a:rPr sz="18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822">
                <a:tc>
                  <a:txBody>
                    <a:bodyPr/>
                    <a:lstStyle/>
                    <a:p>
                      <a:pPr marL="75565" algn="ctr">
                        <a:lnSpc>
                          <a:spcPts val="1460"/>
                        </a:lnSpc>
                      </a:pPr>
                      <a:r>
                        <a:rPr sz="1400" dirty="0">
                          <a:latin typeface="Symbol"/>
                          <a:cs typeface="Symbol"/>
                        </a:rPr>
                        <a:t></a:t>
                      </a:r>
                      <a:endParaRPr sz="14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44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850" spc="-3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950" spc="-30" dirty="0">
                          <a:latin typeface="Symbol"/>
                          <a:cs typeface="Symbol"/>
                        </a:rPr>
                        <a:t>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850" i="1" spc="-10" dirty="0">
                          <a:latin typeface="Times New Roman"/>
                          <a:cs typeface="Times New Roman"/>
                        </a:rPr>
                        <a:t>cr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488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850" i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baseline="-12345" dirty="0">
                          <a:latin typeface="Times New Roman"/>
                          <a:cs typeface="Times New Roman"/>
                        </a:rPr>
                        <a:t>2</a:t>
                      </a:r>
                      <a:endParaRPr sz="2025" baseline="-12345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4458589" y="3024251"/>
            <a:ext cx="1536700" cy="12700"/>
          </a:xfrm>
          <a:custGeom>
            <a:avLst/>
            <a:gdLst/>
            <a:ahLst/>
            <a:cxnLst/>
            <a:rect l="l" t="t" r="r" b="b"/>
            <a:pathLst>
              <a:path w="1536700" h="12700">
                <a:moveTo>
                  <a:pt x="1536446" y="0"/>
                </a:moveTo>
                <a:lnTo>
                  <a:pt x="0" y="0"/>
                </a:lnTo>
                <a:lnTo>
                  <a:pt x="0" y="12191"/>
                </a:lnTo>
                <a:lnTo>
                  <a:pt x="1536446" y="12191"/>
                </a:lnTo>
                <a:lnTo>
                  <a:pt x="15364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17396" y="3930777"/>
            <a:ext cx="6617970" cy="1170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 indent="-81280">
              <a:lnSpc>
                <a:spcPts val="2125"/>
              </a:lnSpc>
              <a:spcBef>
                <a:spcPts val="100"/>
              </a:spcBef>
              <a:buSzPct val="94444"/>
              <a:buChar char="•"/>
              <a:tabLst>
                <a:tab pos="11938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Length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much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shorter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than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wavelength</a:t>
            </a:r>
            <a:endParaRPr sz="1800">
              <a:latin typeface="Microsoft Sans Serif"/>
              <a:cs typeface="Microsoft Sans Serif"/>
            </a:endParaRPr>
          </a:p>
          <a:p>
            <a:pPr marL="118745" indent="-81280">
              <a:lnSpc>
                <a:spcPts val="2095"/>
              </a:lnSpc>
              <a:buSzPct val="94444"/>
              <a:buChar char="•"/>
              <a:tabLst>
                <a:tab pos="11938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Current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constant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along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length</a:t>
            </a:r>
            <a:endParaRPr sz="1800">
              <a:latin typeface="Microsoft Sans Serif"/>
              <a:cs typeface="Microsoft Sans Serif"/>
            </a:endParaRPr>
          </a:p>
          <a:p>
            <a:pPr marL="118745" indent="-81280">
              <a:lnSpc>
                <a:spcPts val="2130"/>
              </a:lnSpc>
              <a:buSzPct val="94444"/>
              <a:buChar char="•"/>
              <a:tabLst>
                <a:tab pos="11938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Near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dipole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power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mostly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reactive</a:t>
            </a:r>
            <a:endParaRPr sz="1800">
              <a:latin typeface="Microsoft Sans Serif"/>
              <a:cs typeface="Microsoft Sans Serif"/>
            </a:endParaRPr>
          </a:p>
          <a:p>
            <a:pPr marL="118745" indent="-81280">
              <a:lnSpc>
                <a:spcPct val="100000"/>
              </a:lnSpc>
              <a:spcBef>
                <a:spcPts val="265"/>
              </a:spcBef>
              <a:buSzPct val="94444"/>
              <a:buChar char="•"/>
              <a:tabLst>
                <a:tab pos="119380" algn="l"/>
              </a:tabLst>
            </a:pPr>
            <a:r>
              <a:rPr sz="1800" dirty="0">
                <a:latin typeface="Microsoft Sans Serif"/>
                <a:cs typeface="Microsoft Sans Serif"/>
              </a:rPr>
              <a:t>As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increases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5" dirty="0">
                <a:latin typeface="Microsoft Sans Serif"/>
                <a:cs typeface="Microsoft Sans Serif"/>
              </a:rPr>
              <a:t>E</a:t>
            </a:r>
            <a:r>
              <a:rPr sz="3000" spc="7" baseline="-11111" dirty="0">
                <a:latin typeface="Microsoft Sans Serif"/>
                <a:cs typeface="Microsoft Sans Serif"/>
              </a:rPr>
              <a:t>r</a:t>
            </a:r>
            <a:r>
              <a:rPr sz="3000" spc="-37" baseline="-11111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vanishes,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and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H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gradually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become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phase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15278" y="5592267"/>
            <a:ext cx="2019300" cy="9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61670" algn="l"/>
                <a:tab pos="2005964" algn="l"/>
              </a:tabLst>
            </a:pPr>
            <a:r>
              <a:rPr sz="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0	</a:t>
            </a:r>
            <a:endParaRPr sz="450">
              <a:latin typeface="Times New Roman"/>
              <a:cs typeface="Times New Roman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1168653" y="5195144"/>
          <a:ext cx="7359015" cy="765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8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31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8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2160"/>
                        </a:lnSpc>
                        <a:spcBef>
                          <a:spcPts val="1040"/>
                        </a:spcBef>
                      </a:pPr>
                      <a:r>
                        <a:rPr sz="1900" dirty="0">
                          <a:latin typeface="Symbol"/>
                          <a:cs typeface="Symbol"/>
                        </a:rPr>
                        <a:t>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132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ts val="2095"/>
                        </a:lnSpc>
                        <a:spcBef>
                          <a:spcPts val="110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9700" marB="0"/>
                </a:tc>
                <a:tc gridSpan="3">
                  <a:txBody>
                    <a:bodyPr/>
                    <a:lstStyle/>
                    <a:p>
                      <a:pPr marL="165227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700" i="1" dirty="0"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60</a:t>
                      </a:r>
                      <a:r>
                        <a:rPr sz="1800" spc="5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i="1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i="1" baseline="38194" dirty="0"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2400" i="1" spc="-60" baseline="3819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15" baseline="38194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475" spc="-7" baseline="37037" dirty="0">
                          <a:latin typeface="Symbol"/>
                          <a:cs typeface="Symbol"/>
                        </a:rPr>
                        <a:t></a:t>
                      </a:r>
                      <a:r>
                        <a:rPr sz="2400" i="1" baseline="38194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400" i="1" spc="-60" baseline="3819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7" baseline="38194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475" spc="15" baseline="37037" dirty="0">
                          <a:latin typeface="Symbol"/>
                          <a:cs typeface="Symbol"/>
                        </a:rPr>
                        <a:t></a:t>
                      </a:r>
                      <a:r>
                        <a:rPr sz="2400" i="1" baseline="38194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400" i="1" spc="-82" baseline="3819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aseline="38194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400" spc="-82" baseline="3819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700" spc="10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7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18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7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l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12636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4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i="1" spc="-15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80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1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80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latin typeface="Symbol"/>
                          <a:cs typeface="Symbol"/>
                        </a:rPr>
                        <a:t>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3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2120"/>
                        </a:lnSpc>
                      </a:pPr>
                      <a:r>
                        <a:rPr sz="1800" spc="1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900" dirty="0">
                          <a:latin typeface="Symbol"/>
                          <a:cs typeface="Symbol"/>
                        </a:rPr>
                        <a:t>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ts val="1845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,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ts val="1845"/>
                        </a:lnSpc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400" spc="-15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14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80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400" spc="-15" dirty="0">
                          <a:latin typeface="Symbol"/>
                          <a:cs typeface="Symbol"/>
                        </a:rPr>
                        <a:t></a:t>
                      </a:r>
                      <a:r>
                        <a:rPr sz="1400" spc="4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vary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as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2095"/>
                        </a:lnSpc>
                        <a:spcBef>
                          <a:spcPts val="2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143000">
                        <a:lnSpc>
                          <a:spcPts val="1780"/>
                        </a:lnSpc>
                      </a:pPr>
                      <a:r>
                        <a:rPr sz="165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400" baseline="-12152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400" spc="-22" baseline="-1215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dirty="0">
                          <a:latin typeface="Symbol"/>
                          <a:cs typeface="Symbol"/>
                        </a:rPr>
                        <a:t></a:t>
                      </a:r>
                      <a:endParaRPr sz="16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0825" algn="ctr">
                        <a:lnSpc>
                          <a:spcPts val="1995"/>
                        </a:lnSpc>
                        <a:spcBef>
                          <a:spcPts val="265"/>
                        </a:spcBef>
                      </a:pPr>
                      <a:r>
                        <a:rPr sz="1700" i="1" dirty="0">
                          <a:latin typeface="Times New Roman"/>
                          <a:cs typeface="Times New Roman"/>
                        </a:rPr>
                        <a:t>r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ts val="2095"/>
                        </a:lnSpc>
                        <a:spcBef>
                          <a:spcPts val="165"/>
                        </a:spcBef>
                      </a:pPr>
                      <a:r>
                        <a:rPr sz="1800" dirty="0">
                          <a:latin typeface="Symbol"/>
                          <a:cs typeface="Symbol"/>
                        </a:rPr>
                        <a:t>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209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984626" y="5811723"/>
            <a:ext cx="1330960" cy="810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45110" algn="r">
              <a:lnSpc>
                <a:spcPts val="1970"/>
              </a:lnSpc>
              <a:spcBef>
                <a:spcPts val="95"/>
              </a:spcBef>
            </a:pPr>
            <a:r>
              <a:rPr sz="1900" spc="-5" dirty="0"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  <a:p>
            <a:pPr marR="30480" algn="r">
              <a:lnSpc>
                <a:spcPts val="1610"/>
              </a:lnSpc>
              <a:tabLst>
                <a:tab pos="1002030" algn="l"/>
                <a:tab pos="1254125" algn="l"/>
              </a:tabLst>
            </a:pPr>
            <a:r>
              <a:rPr sz="1600" spc="-5" dirty="0">
                <a:latin typeface="Times New Roman"/>
                <a:cs typeface="Times New Roman"/>
              </a:rPr>
              <a:t>P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varies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as	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600">
              <a:latin typeface="Times New Roman"/>
              <a:cs typeface="Times New Roman"/>
            </a:endParaRPr>
          </a:p>
          <a:p>
            <a:pPr marR="76200" algn="r">
              <a:lnSpc>
                <a:spcPct val="100000"/>
              </a:lnSpc>
              <a:spcBef>
                <a:spcPts val="385"/>
              </a:spcBef>
            </a:pPr>
            <a:r>
              <a:rPr sz="2775" spc="-7" baseline="-12012" dirty="0">
                <a:latin typeface="Times New Roman"/>
                <a:cs typeface="Times New Roman"/>
              </a:rPr>
              <a:t>r</a:t>
            </a:r>
            <a:r>
              <a:rPr sz="2775" spc="-254" baseline="-120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5829" y="1280160"/>
            <a:ext cx="2739389" cy="49085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869" y="1591944"/>
            <a:ext cx="2308434" cy="15938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2335" y="4125595"/>
            <a:ext cx="350519" cy="120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50104" y="4146550"/>
            <a:ext cx="208279" cy="1206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41091" y="719074"/>
            <a:ext cx="280098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latin typeface="Arial"/>
                <a:cs typeface="Arial"/>
              </a:rPr>
              <a:t>Short</a:t>
            </a:r>
            <a:r>
              <a:rPr sz="2300" b="1" spc="-35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dipole</a:t>
            </a:r>
            <a:r>
              <a:rPr sz="2300" b="1" spc="-3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pattern</a:t>
            </a:r>
            <a:endParaRPr sz="23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23696" y="1364924"/>
          <a:ext cx="4490085" cy="325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3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ts val="106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90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98">
                <a:tc>
                  <a:txBody>
                    <a:bodyPr/>
                    <a:lstStyle/>
                    <a:p>
                      <a:pPr marR="222250" algn="r">
                        <a:lnSpc>
                          <a:spcPts val="114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120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00" marR="3175">
                        <a:lnSpc>
                          <a:spcPts val="114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60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4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ts val="1285"/>
                        </a:lnSpc>
                        <a:spcBef>
                          <a:spcPts val="90"/>
                        </a:spcBef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0.8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5">
                <a:tc>
                  <a:txBody>
                    <a:bodyPr/>
                    <a:lstStyle/>
                    <a:p>
                      <a:pPr marL="697865">
                        <a:lnSpc>
                          <a:spcPts val="115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150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ts val="115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0.6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5465" marR="3175">
                        <a:lnSpc>
                          <a:spcPts val="115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30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1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ts val="114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0.4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924">
                <a:tc>
                  <a:txBody>
                    <a:bodyPr/>
                    <a:lstStyle/>
                    <a:p>
                      <a:pPr marL="127000">
                        <a:lnSpc>
                          <a:spcPts val="1145"/>
                        </a:lnSpc>
                      </a:pPr>
                      <a:r>
                        <a:rPr sz="1150" spc="-5" dirty="0">
                          <a:latin typeface="Times New Roman"/>
                          <a:cs typeface="Times New Roman"/>
                        </a:rPr>
                        <a:t>PN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ts val="1145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0.2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372">
                <a:tc>
                  <a:txBody>
                    <a:bodyPr/>
                    <a:lstStyle/>
                    <a:p>
                      <a:pPr marR="5715" algn="ctr">
                        <a:lnSpc>
                          <a:spcPts val="1260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180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260"/>
                        </a:lnSpc>
                      </a:pPr>
                      <a:r>
                        <a:rPr sz="11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9250" algn="ctr">
                        <a:lnSpc>
                          <a:spcPts val="1235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098">
                <a:tc>
                  <a:txBody>
                    <a:bodyPr/>
                    <a:lstStyle/>
                    <a:p>
                      <a:pPr marL="697865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210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130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8475" marR="3175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330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130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300">
                <a:tc>
                  <a:txBody>
                    <a:bodyPr/>
                    <a:lstStyle/>
                    <a:p>
                      <a:pPr marR="222250" algn="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240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ts val="1145"/>
                        </a:lnSpc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270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42875" marR="317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150" dirty="0">
                          <a:latin typeface="Times New Roman"/>
                          <a:cs typeface="Times New Roman"/>
                        </a:rPr>
                        <a:t>300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2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50" dirty="0">
                          <a:latin typeface="Symbol"/>
                          <a:cs typeface="Symbol"/>
                        </a:rPr>
                        <a:t></a:t>
                      </a:r>
                      <a:endParaRPr sz="1150">
                        <a:latin typeface="Symbol"/>
                        <a:cs typeface="Symbo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2200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2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22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3225" baseline="38759" dirty="0">
                          <a:latin typeface="Times New Roman"/>
                          <a:cs typeface="Times New Roman"/>
                        </a:rPr>
                        <a:t>2</a:t>
                      </a:r>
                      <a:endParaRPr sz="3225" baseline="38759">
                        <a:latin typeface="Times New Roman"/>
                        <a:cs typeface="Times New Roman"/>
                      </a:endParaRPr>
                    </a:p>
                  </a:txBody>
                  <a:tcPr marL="0" marR="0" marT="14795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52705">
                        <a:lnSpc>
                          <a:spcPts val="2750"/>
                        </a:lnSpc>
                        <a:spcBef>
                          <a:spcPts val="1895"/>
                        </a:spcBef>
                      </a:pPr>
                      <a:r>
                        <a:rPr sz="2850" baseline="40935" dirty="0">
                          <a:latin typeface="Microsoft Sans Serif"/>
                          <a:cs typeface="Microsoft Sans Serif"/>
                        </a:rPr>
                        <a:t>.</a:t>
                      </a:r>
                      <a:r>
                        <a:rPr sz="2850" spc="-120" baseline="409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50" spc="-1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2350" dirty="0">
                          <a:latin typeface="Symbol"/>
                          <a:cs typeface="Symbol"/>
                        </a:rPr>
                        <a:t></a:t>
                      </a:r>
                      <a:endParaRPr sz="2350">
                        <a:latin typeface="Symbol"/>
                        <a:cs typeface="Symbol"/>
                      </a:endParaRPr>
                    </a:p>
                  </a:txBody>
                  <a:tcPr marL="0" marR="0" marT="24066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45"/>
                        </a:lnSpc>
                        <a:spcBef>
                          <a:spcPts val="150"/>
                        </a:spcBef>
                      </a:pPr>
                      <a:r>
                        <a:rPr sz="16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795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638">
                <a:tc rowSpan="2">
                  <a:txBody>
                    <a:bodyPr/>
                    <a:lstStyle/>
                    <a:p>
                      <a:pPr marL="72390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950" spc="-5" dirty="0">
                          <a:latin typeface="Symbol"/>
                          <a:cs typeface="Symbol"/>
                        </a:rPr>
                        <a:t></a:t>
                      </a:r>
                      <a:r>
                        <a:rPr sz="2850" i="1" spc="-7" baseline="-1169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850" i="1" spc="667" baseline="-116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Symbol"/>
                          <a:cs typeface="Symbol"/>
                        </a:rPr>
                        <a:t>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39369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0665" marB="0"/>
                </a:tc>
                <a:tc rowSpan="2">
                  <a:txBody>
                    <a:bodyPr/>
                    <a:lstStyle/>
                    <a:p>
                      <a:pPr marL="792480" marR="31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100" i="1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000" i="1" baseline="-125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000" i="1" spc="-7" baseline="-125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20" dirty="0">
                          <a:latin typeface="Times New Roman"/>
                          <a:cs typeface="Times New Roman"/>
                        </a:rPr>
                        <a:t>80</a:t>
                      </a:r>
                      <a:r>
                        <a:rPr sz="2200" spc="-20" dirty="0">
                          <a:latin typeface="Symbol"/>
                          <a:cs typeface="Symbol"/>
                        </a:rPr>
                        <a:t>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550"/>
                        </a:lnSpc>
                      </a:pPr>
                      <a:r>
                        <a:rPr sz="2250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22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</a:t>
                      </a:r>
                      <a:r>
                        <a:rPr sz="22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</a:t>
                      </a:r>
                      <a:endParaRPr sz="22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14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6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/>
                </a:tc>
                <a:tc rowSpan="2">
                  <a:txBody>
                    <a:bodyPr/>
                    <a:lstStyle/>
                    <a:p>
                      <a:pPr marL="71120">
                        <a:lnSpc>
                          <a:spcPts val="2770"/>
                        </a:lnSpc>
                      </a:pPr>
                      <a:r>
                        <a:rPr sz="2350" spc="-55" dirty="0">
                          <a:latin typeface="Symbol"/>
                          <a:cs typeface="Symbol"/>
                        </a:rPr>
                        <a:t></a:t>
                      </a:r>
                      <a:r>
                        <a:rPr sz="235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</a:t>
                      </a:r>
                      <a:endParaRPr sz="22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1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0510">
                        <a:lnSpc>
                          <a:spcPts val="2360"/>
                        </a:lnSpc>
                      </a:pPr>
                      <a:r>
                        <a:rPr sz="2250" dirty="0">
                          <a:latin typeface="Times New Roman"/>
                          <a:cs typeface="Times New Roman"/>
                        </a:rPr>
                        <a:t>3</a:t>
                      </a:r>
                      <a:endParaRPr sz="22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2260345" y="2350642"/>
            <a:ext cx="76200" cy="160020"/>
          </a:xfrm>
          <a:custGeom>
            <a:avLst/>
            <a:gdLst/>
            <a:ahLst/>
            <a:cxnLst/>
            <a:rect l="l" t="t" r="r" b="b"/>
            <a:pathLst>
              <a:path w="76200" h="160019">
                <a:moveTo>
                  <a:pt x="76200" y="0"/>
                </a:moveTo>
                <a:lnTo>
                  <a:pt x="0" y="0"/>
                </a:lnTo>
                <a:lnTo>
                  <a:pt x="0" y="160020"/>
                </a:lnTo>
                <a:lnTo>
                  <a:pt x="76200" y="16002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73098" y="5147309"/>
            <a:ext cx="8591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latin typeface="Times New Roman"/>
                <a:cs typeface="Times New Roman"/>
              </a:rPr>
              <a:t>D</a:t>
            </a:r>
            <a:r>
              <a:rPr sz="2350" i="1" spc="-4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1.5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36842" y="1273809"/>
            <a:ext cx="131445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Short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dipole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power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pattern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6178" y="3560190"/>
            <a:ext cx="2054860" cy="810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311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Short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dipole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power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pattern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spc="-5" dirty="0">
                <a:latin typeface="Times New Roman"/>
                <a:cs typeface="Times New Roman"/>
              </a:rPr>
              <a:t>(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X</a:t>
            </a:r>
            <a:r>
              <a:rPr sz="950" spc="-10" dirty="0">
                <a:latin typeface="Symbol"/>
                <a:cs typeface="Symbol"/>
              </a:rPr>
              <a:t>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Y</a:t>
            </a:r>
            <a:r>
              <a:rPr sz="950" spc="-10" dirty="0">
                <a:latin typeface="Symbol"/>
                <a:cs typeface="Symbol"/>
              </a:rPr>
              <a:t>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Z)</a:t>
            </a:r>
            <a:endParaRPr sz="950">
              <a:latin typeface="Times New Roman"/>
              <a:cs typeface="Times New Roman"/>
            </a:endParaRPr>
          </a:p>
          <a:p>
            <a:pPr marL="113030" algn="ctr">
              <a:lnSpc>
                <a:spcPct val="100000"/>
              </a:lnSpc>
              <a:spcBef>
                <a:spcPts val="215"/>
              </a:spcBef>
            </a:pPr>
            <a:r>
              <a:rPr sz="950" spc="-5" dirty="0">
                <a:latin typeface="Microsoft Sans Serif"/>
                <a:cs typeface="Microsoft Sans Serif"/>
              </a:rPr>
              <a:t>.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6178" y="6291478"/>
            <a:ext cx="1099820" cy="3638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950" spc="-5" dirty="0">
                <a:latin typeface="Times New Roman"/>
                <a:cs typeface="Times New Roman"/>
              </a:rPr>
              <a:t>(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X</a:t>
            </a:r>
            <a:r>
              <a:rPr sz="950" spc="-10" dirty="0">
                <a:latin typeface="Symbol"/>
                <a:cs typeface="Symbol"/>
              </a:rPr>
              <a:t>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Y</a:t>
            </a:r>
            <a:r>
              <a:rPr sz="950" spc="-10" dirty="0">
                <a:latin typeface="Symbol"/>
                <a:cs typeface="Symbol"/>
              </a:rPr>
              <a:t>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Z)</a:t>
            </a:r>
            <a:endParaRPr sz="9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95"/>
              </a:spcBef>
            </a:pPr>
            <a:r>
              <a:rPr sz="950" spc="-5" dirty="0">
                <a:latin typeface="Microsoft Sans Serif"/>
                <a:cs typeface="Microsoft Sans Serif"/>
              </a:rPr>
              <a:t>.</a:t>
            </a:r>
            <a:endParaRPr sz="9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894" y="1810166"/>
            <a:ext cx="2996218" cy="189711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5690" y="5354954"/>
            <a:ext cx="1342389" cy="107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8335" y="286003"/>
            <a:ext cx="2615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Thin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wire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antenna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8545" y="866902"/>
            <a:ext cx="5653405" cy="5626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750" spc="-10" dirty="0">
                <a:latin typeface="Microsoft Sans Serif"/>
                <a:cs typeface="Microsoft Sans Serif"/>
              </a:rPr>
              <a:t>•Wire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diameter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is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small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compared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to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wavelength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•Current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distribution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along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wire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is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no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longer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constant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74233" y="1823974"/>
            <a:ext cx="990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0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1070" y="1604799"/>
            <a:ext cx="80010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spc="-15" dirty="0">
                <a:latin typeface="Symbol"/>
                <a:cs typeface="Symbol"/>
              </a:rPr>
              <a:t></a:t>
            </a:r>
            <a:r>
              <a:rPr sz="1950" spc="-15" dirty="0">
                <a:latin typeface="Times New Roman"/>
                <a:cs typeface="Times New Roman"/>
              </a:rPr>
              <a:t>2</a:t>
            </a:r>
            <a:r>
              <a:rPr sz="2050" spc="-15" dirty="0">
                <a:latin typeface="Symbol"/>
                <a:cs typeface="Symbol"/>
              </a:rPr>
              <a:t></a:t>
            </a:r>
            <a:r>
              <a:rPr sz="2050" spc="35" dirty="0">
                <a:latin typeface="Times New Roman"/>
                <a:cs typeface="Times New Roman"/>
              </a:rPr>
              <a:t> </a:t>
            </a:r>
            <a:r>
              <a:rPr sz="2925" spc="-322" baseline="-18518" dirty="0">
                <a:latin typeface="Symbol"/>
                <a:cs typeface="Symbol"/>
              </a:rPr>
              <a:t></a:t>
            </a:r>
            <a:r>
              <a:rPr sz="2925" spc="225" baseline="-18518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L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0354" y="1619758"/>
            <a:ext cx="26543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925" spc="-82" baseline="-18518" dirty="0">
                <a:latin typeface="Symbol"/>
                <a:cs typeface="Symbol"/>
              </a:rPr>
              <a:t></a:t>
            </a:r>
            <a:r>
              <a:rPr sz="2925" spc="-427" baseline="-18518" dirty="0">
                <a:latin typeface="Times New Roman"/>
                <a:cs typeface="Times New Roman"/>
              </a:rPr>
              <a:t> </a:t>
            </a:r>
            <a:r>
              <a:rPr sz="1950" spc="-160" dirty="0">
                <a:latin typeface="Symbol"/>
                <a:cs typeface="Symbol"/>
              </a:rPr>
              <a:t>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04382" y="1906269"/>
            <a:ext cx="5715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Symbol"/>
                <a:cs typeface="Symbol"/>
              </a:rPr>
              <a:t></a:t>
            </a:r>
            <a:endParaRPr sz="6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90054" y="1906269"/>
            <a:ext cx="5715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Symbol"/>
                <a:cs typeface="Symbol"/>
              </a:rPr>
              <a:t></a:t>
            </a:r>
            <a:endParaRPr sz="6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65116" y="1993138"/>
            <a:ext cx="44195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5" dirty="0">
                <a:latin typeface="Times New Roman"/>
                <a:cs typeface="Times New Roman"/>
              </a:rPr>
              <a:t>e.g.</a:t>
            </a:r>
            <a:r>
              <a:rPr sz="650" spc="130" dirty="0">
                <a:latin typeface="Times New Roman"/>
                <a:cs typeface="Times New Roman"/>
              </a:rPr>
              <a:t> </a:t>
            </a:r>
            <a:r>
              <a:rPr sz="650" i="1" spc="-15" dirty="0">
                <a:latin typeface="Times New Roman"/>
                <a:cs typeface="Times New Roman"/>
              </a:rPr>
              <a:t>I</a:t>
            </a:r>
            <a:r>
              <a:rPr sz="650" i="1" spc="-20" dirty="0">
                <a:latin typeface="Times New Roman"/>
                <a:cs typeface="Times New Roman"/>
              </a:rPr>
              <a:t> </a:t>
            </a:r>
            <a:r>
              <a:rPr sz="650" spc="-15" dirty="0">
                <a:latin typeface="Times New Roman"/>
                <a:cs typeface="Times New Roman"/>
              </a:rPr>
              <a:t>(</a:t>
            </a:r>
            <a:r>
              <a:rPr sz="650" spc="-20" dirty="0">
                <a:latin typeface="Times New Roman"/>
                <a:cs typeface="Times New Roman"/>
              </a:rPr>
              <a:t> </a:t>
            </a:r>
            <a:r>
              <a:rPr sz="650" i="1" spc="-15" dirty="0">
                <a:latin typeface="Times New Roman"/>
                <a:cs typeface="Times New Roman"/>
              </a:rPr>
              <a:t>y</a:t>
            </a:r>
            <a:r>
              <a:rPr sz="650" spc="-15" dirty="0">
                <a:latin typeface="Times New Roman"/>
                <a:cs typeface="Times New Roman"/>
              </a:rPr>
              <a:t>)</a:t>
            </a:r>
            <a:r>
              <a:rPr sz="650" spc="-10" dirty="0">
                <a:latin typeface="Times New Roman"/>
                <a:cs typeface="Times New Roman"/>
              </a:rPr>
              <a:t> </a:t>
            </a:r>
            <a:r>
              <a:rPr sz="650" spc="-25" dirty="0">
                <a:latin typeface="Symbol"/>
                <a:cs typeface="Symbol"/>
              </a:rPr>
              <a:t></a:t>
            </a:r>
            <a:r>
              <a:rPr sz="650" spc="-15" dirty="0">
                <a:latin typeface="Times New Roman"/>
                <a:cs typeface="Times New Roman"/>
              </a:rPr>
              <a:t> </a:t>
            </a:r>
            <a:r>
              <a:rPr sz="650" i="1" spc="-15" dirty="0">
                <a:latin typeface="Times New Roman"/>
                <a:cs typeface="Times New Roman"/>
              </a:rPr>
              <a:t>I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87034" y="1993138"/>
            <a:ext cx="17462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latin typeface="Times New Roman"/>
                <a:cs typeface="Times New Roman"/>
              </a:rPr>
              <a:t>si</a:t>
            </a:r>
            <a:r>
              <a:rPr sz="650" spc="-5" dirty="0">
                <a:latin typeface="Times New Roman"/>
                <a:cs typeface="Times New Roman"/>
              </a:rPr>
              <a:t>n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</a:t>
            </a:r>
            <a:endParaRPr sz="6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32854" y="1993138"/>
            <a:ext cx="12953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Symbol"/>
                <a:cs typeface="Symbol"/>
              </a:rPr>
              <a:t></a:t>
            </a:r>
            <a:r>
              <a:rPr sz="650" spc="5" dirty="0">
                <a:latin typeface="Times New Roman"/>
                <a:cs typeface="Times New Roman"/>
              </a:rPr>
              <a:t> </a:t>
            </a:r>
            <a:r>
              <a:rPr sz="650" i="1" spc="-5" dirty="0">
                <a:latin typeface="Times New Roman"/>
                <a:cs typeface="Times New Roman"/>
              </a:rPr>
              <a:t>y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75754" y="1993138"/>
            <a:ext cx="214629" cy="4260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Symbol"/>
                <a:cs typeface="Symbol"/>
              </a:rPr>
              <a:t></a:t>
            </a:r>
            <a:endParaRPr sz="6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spc="-10" dirty="0">
                <a:latin typeface="Symbol"/>
                <a:cs typeface="Symbol"/>
              </a:rPr>
              <a:t>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47561" y="2042414"/>
            <a:ext cx="304800" cy="12700"/>
          </a:xfrm>
          <a:custGeom>
            <a:avLst/>
            <a:gdLst/>
            <a:ahLst/>
            <a:cxnLst/>
            <a:rect l="l" t="t" r="r" b="b"/>
            <a:pathLst>
              <a:path w="304800" h="12700">
                <a:moveTo>
                  <a:pt x="304800" y="0"/>
                </a:moveTo>
                <a:lnTo>
                  <a:pt x="0" y="0"/>
                </a:lnTo>
                <a:lnTo>
                  <a:pt x="0" y="12191"/>
                </a:lnTo>
                <a:lnTo>
                  <a:pt x="304800" y="12191"/>
                </a:lnTo>
                <a:lnTo>
                  <a:pt x="3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8478" y="2042414"/>
            <a:ext cx="177165" cy="12700"/>
          </a:xfrm>
          <a:custGeom>
            <a:avLst/>
            <a:gdLst/>
            <a:ahLst/>
            <a:cxnLst/>
            <a:rect l="l" t="t" r="r" b="b"/>
            <a:pathLst>
              <a:path w="177165" h="12700">
                <a:moveTo>
                  <a:pt x="176783" y="0"/>
                </a:moveTo>
                <a:lnTo>
                  <a:pt x="0" y="0"/>
                </a:lnTo>
                <a:lnTo>
                  <a:pt x="0" y="12191"/>
                </a:lnTo>
                <a:lnTo>
                  <a:pt x="176783" y="12191"/>
                </a:lnTo>
                <a:lnTo>
                  <a:pt x="1767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046470" y="2080668"/>
            <a:ext cx="66167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latin typeface="Symbol"/>
                <a:cs typeface="Symbol"/>
              </a:rPr>
              <a:t>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Symbol"/>
                <a:cs typeface="Symbol"/>
              </a:rPr>
              <a:t></a:t>
            </a:r>
            <a:r>
              <a:rPr sz="2050" spc="-7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</a:t>
            </a:r>
            <a:r>
              <a:rPr sz="1950" spc="-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2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93489" y="2418715"/>
            <a:ext cx="183515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5" dirty="0">
                <a:latin typeface="Times New Roman"/>
                <a:cs typeface="Times New Roman"/>
              </a:rPr>
              <a:t>centre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-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fed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dipole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38145" y="3679317"/>
            <a:ext cx="52438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100"/>
              </a:spcBef>
              <a:buSzPct val="94444"/>
              <a:buChar char="•"/>
              <a:tabLst>
                <a:tab pos="93980" algn="l"/>
              </a:tabLst>
            </a:pPr>
            <a:r>
              <a:rPr sz="1800" spc="-10" dirty="0">
                <a:latin typeface="Microsoft Sans Serif"/>
                <a:cs typeface="Microsoft Sans Serif"/>
              </a:rPr>
              <a:t>Using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field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equation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short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dipole,</a:t>
            </a:r>
            <a:endParaRPr sz="1800">
              <a:latin typeface="Microsoft Sans Serif"/>
              <a:cs typeface="Microsoft Sans Serif"/>
            </a:endParaRPr>
          </a:p>
          <a:p>
            <a:pPr marL="85725">
              <a:lnSpc>
                <a:spcPct val="100000"/>
              </a:lnSpc>
            </a:pPr>
            <a:r>
              <a:rPr sz="1800" spc="-5" dirty="0">
                <a:latin typeface="Microsoft Sans Serif"/>
                <a:cs typeface="Microsoft Sans Serif"/>
              </a:rPr>
              <a:t>replace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constant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current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with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actual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distribution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9189" y="4573904"/>
            <a:ext cx="1053465" cy="74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0">
              <a:lnSpc>
                <a:spcPts val="2340"/>
              </a:lnSpc>
              <a:spcBef>
                <a:spcPts val="100"/>
              </a:spcBef>
            </a:pPr>
            <a:r>
              <a:rPr sz="2000" dirty="0">
                <a:latin typeface="Symbol"/>
                <a:cs typeface="Symbol"/>
              </a:rPr>
              <a:t></a:t>
            </a:r>
            <a:endParaRPr sz="2000">
              <a:latin typeface="Symbol"/>
              <a:cs typeface="Symbol"/>
            </a:endParaRPr>
          </a:p>
          <a:p>
            <a:pPr marL="12700">
              <a:lnSpc>
                <a:spcPts val="1280"/>
              </a:lnSpc>
            </a:pPr>
            <a:r>
              <a:rPr sz="1250" i="1" spc="-5" dirty="0">
                <a:latin typeface="Times New Roman"/>
                <a:cs typeface="Times New Roman"/>
              </a:rPr>
              <a:t>j</a:t>
            </a:r>
            <a:r>
              <a:rPr sz="1250" i="1" spc="-15" dirty="0">
                <a:latin typeface="Times New Roman"/>
                <a:cs typeface="Times New Roman"/>
              </a:rPr>
              <a:t> </a:t>
            </a:r>
            <a:r>
              <a:rPr sz="1250" spc="-20" dirty="0">
                <a:latin typeface="Times New Roman"/>
                <a:cs typeface="Times New Roman"/>
              </a:rPr>
              <a:t>(</a:t>
            </a:r>
            <a:r>
              <a:rPr sz="1300" spc="-20" dirty="0">
                <a:latin typeface="Symbol"/>
                <a:cs typeface="Symbol"/>
              </a:rPr>
              <a:t></a:t>
            </a:r>
            <a:r>
              <a:rPr sz="1250" i="1" spc="-20" dirty="0">
                <a:latin typeface="Times New Roman"/>
                <a:cs typeface="Times New Roman"/>
              </a:rPr>
              <a:t>t</a:t>
            </a:r>
            <a:r>
              <a:rPr sz="1250" i="1" spc="-15" dirty="0">
                <a:latin typeface="Times New Roman"/>
                <a:cs typeface="Times New Roman"/>
              </a:rPr>
              <a:t> </a:t>
            </a:r>
            <a:r>
              <a:rPr sz="1250" spc="-10" dirty="0">
                <a:latin typeface="Symbol"/>
                <a:cs typeface="Symbol"/>
              </a:rPr>
              <a:t></a:t>
            </a:r>
            <a:r>
              <a:rPr sz="1300" spc="-10" dirty="0">
                <a:latin typeface="Symbol"/>
                <a:cs typeface="Symbol"/>
              </a:rPr>
              <a:t></a:t>
            </a:r>
            <a:r>
              <a:rPr sz="1250" i="1" spc="-10" dirty="0">
                <a:latin typeface="Times New Roman"/>
                <a:cs typeface="Times New Roman"/>
              </a:rPr>
              <a:t>r</a:t>
            </a:r>
            <a:r>
              <a:rPr sz="1250" i="1" spc="-2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)</a:t>
            </a:r>
            <a:r>
              <a:rPr sz="1250" spc="28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</a:t>
            </a:r>
            <a:r>
              <a:rPr sz="1150" spc="1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cos</a:t>
            </a:r>
            <a:endParaRPr sz="1150">
              <a:latin typeface="Times New Roman"/>
              <a:cs typeface="Times New Roman"/>
            </a:endParaRPr>
          </a:p>
          <a:p>
            <a:pPr marL="812800">
              <a:lnSpc>
                <a:spcPts val="2060"/>
              </a:lnSpc>
            </a:pPr>
            <a:r>
              <a:rPr sz="1900" spc="-5" dirty="0">
                <a:latin typeface="Symbol"/>
                <a:cs typeface="Symbol"/>
              </a:rPr>
              <a:t>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2396" y="4479416"/>
            <a:ext cx="126873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aseline="-4166" dirty="0">
                <a:latin typeface="Symbol"/>
                <a:cs typeface="Symbol"/>
              </a:rPr>
              <a:t></a:t>
            </a:r>
            <a:r>
              <a:rPr sz="3000" spc="-75" baseline="-4166" dirty="0">
                <a:latin typeface="Times New Roman"/>
                <a:cs typeface="Times New Roman"/>
              </a:rPr>
              <a:t> </a:t>
            </a:r>
            <a:r>
              <a:rPr sz="2100" spc="-160" dirty="0">
                <a:latin typeface="Symbol"/>
                <a:cs typeface="Symbol"/>
              </a:rPr>
              <a:t></a:t>
            </a:r>
            <a:r>
              <a:rPr sz="2000" i="1" spc="-114" dirty="0">
                <a:latin typeface="Times New Roman"/>
                <a:cs typeface="Times New Roman"/>
              </a:rPr>
              <a:t>L</a:t>
            </a:r>
            <a:r>
              <a:rPr sz="2000" i="1" spc="-35" dirty="0">
                <a:latin typeface="Times New Roman"/>
                <a:cs typeface="Times New Roman"/>
              </a:rPr>
              <a:t> </a:t>
            </a:r>
            <a:r>
              <a:rPr sz="2000" spc="-90" dirty="0">
                <a:latin typeface="Times New Roman"/>
                <a:cs typeface="Times New Roman"/>
              </a:rPr>
              <a:t>c</a:t>
            </a:r>
            <a:r>
              <a:rPr sz="2000" spc="-95" dirty="0">
                <a:latin typeface="Times New Roman"/>
                <a:cs typeface="Times New Roman"/>
              </a:rPr>
              <a:t>o</a:t>
            </a:r>
            <a:r>
              <a:rPr sz="2000" spc="-75" dirty="0">
                <a:latin typeface="Times New Roman"/>
                <a:cs typeface="Times New Roman"/>
              </a:rPr>
              <a:t>s</a:t>
            </a:r>
            <a:r>
              <a:rPr sz="2600" spc="-90" dirty="0">
                <a:latin typeface="Symbol"/>
                <a:cs typeface="Symbol"/>
              </a:rPr>
              <a:t></a:t>
            </a:r>
            <a:r>
              <a:rPr sz="2100" spc="-145" dirty="0">
                <a:latin typeface="Symbol"/>
                <a:cs typeface="Symbol"/>
              </a:rPr>
              <a:t></a:t>
            </a:r>
            <a:r>
              <a:rPr sz="2100" spc="-75" dirty="0">
                <a:latin typeface="Times New Roman"/>
                <a:cs typeface="Times New Roman"/>
              </a:rPr>
              <a:t> </a:t>
            </a:r>
            <a:r>
              <a:rPr sz="2600" spc="-80" dirty="0">
                <a:latin typeface="Symbol"/>
                <a:cs typeface="Symbol"/>
              </a:rPr>
              <a:t></a:t>
            </a:r>
            <a:r>
              <a:rPr sz="2000" spc="-70" dirty="0">
                <a:latin typeface="Symbol"/>
                <a:cs typeface="Symbol"/>
              </a:rPr>
              <a:t>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39761" y="4557092"/>
            <a:ext cx="71945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spc="-10" dirty="0">
                <a:latin typeface="Symbol"/>
                <a:cs typeface="Symbol"/>
              </a:rPr>
              <a:t>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100" spc="-40" dirty="0">
                <a:latin typeface="Symbol"/>
                <a:cs typeface="Symbol"/>
              </a:rPr>
              <a:t></a:t>
            </a:r>
            <a:r>
              <a:rPr sz="2000" i="1" spc="-40" dirty="0">
                <a:latin typeface="Times New Roman"/>
                <a:cs typeface="Times New Roman"/>
              </a:rPr>
              <a:t>L</a:t>
            </a:r>
            <a:r>
              <a:rPr sz="2000" i="1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Symbol"/>
                <a:cs typeface="Symbol"/>
              </a:rPr>
              <a:t>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86226" y="4980813"/>
            <a:ext cx="10318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" algn="l"/>
              </a:tabLst>
            </a:pPr>
            <a:r>
              <a:rPr sz="2000" i="1" dirty="0">
                <a:latin typeface="Times New Roman"/>
                <a:cs typeface="Times New Roman"/>
              </a:rPr>
              <a:t>E	</a:t>
            </a:r>
            <a:r>
              <a:rPr sz="2000" dirty="0">
                <a:latin typeface="Symbol"/>
                <a:cs typeface="Symbol"/>
              </a:rPr>
              <a:t>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1700" i="1" spc="-5" dirty="0">
                <a:latin typeface="Times New Roman"/>
                <a:cs typeface="Times New Roman"/>
              </a:rPr>
              <a:t>j</a:t>
            </a:r>
            <a:r>
              <a:rPr sz="1700" spc="-5" dirty="0">
                <a:latin typeface="Times New Roman"/>
                <a:cs typeface="Times New Roman"/>
              </a:rPr>
              <a:t>60</a:t>
            </a:r>
            <a:r>
              <a:rPr sz="1700" i="1" spc="-5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0</a:t>
            </a:r>
            <a:r>
              <a:rPr sz="1700" i="1" spc="-5" dirty="0">
                <a:latin typeface="Times New Roman"/>
                <a:cs typeface="Times New Roman"/>
              </a:rPr>
              <a:t>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36996" y="4857369"/>
            <a:ext cx="171958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183005" algn="l"/>
              </a:tabLst>
            </a:pPr>
            <a:r>
              <a:rPr sz="1350" dirty="0">
                <a:latin typeface="Symbol"/>
                <a:cs typeface="Symbol"/>
              </a:rPr>
              <a:t></a:t>
            </a:r>
            <a:r>
              <a:rPr sz="1350" spc="135" dirty="0">
                <a:latin typeface="Times New Roman"/>
                <a:cs typeface="Times New Roman"/>
              </a:rPr>
              <a:t> </a:t>
            </a:r>
            <a:r>
              <a:rPr sz="13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350" spc="-6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</a:t>
            </a:r>
            <a:r>
              <a:rPr sz="1350" spc="-1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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cos</a:t>
            </a:r>
            <a:r>
              <a:rPr sz="1500" spc="-7" baseline="-11111" dirty="0">
                <a:latin typeface="Symbol"/>
                <a:cs typeface="Symbol"/>
              </a:rPr>
              <a:t></a:t>
            </a:r>
            <a:endParaRPr sz="1500" baseline="-11111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87131" y="4857369"/>
            <a:ext cx="18986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</a:t>
            </a:r>
            <a:r>
              <a:rPr sz="1350" spc="-8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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80478" y="5022469"/>
            <a:ext cx="317500" cy="12700"/>
          </a:xfrm>
          <a:custGeom>
            <a:avLst/>
            <a:gdLst/>
            <a:ahLst/>
            <a:cxnLst/>
            <a:rect l="l" t="t" r="r" b="b"/>
            <a:pathLst>
              <a:path w="317500" h="12700">
                <a:moveTo>
                  <a:pt x="317296" y="0"/>
                </a:moveTo>
                <a:lnTo>
                  <a:pt x="0" y="0"/>
                </a:lnTo>
                <a:lnTo>
                  <a:pt x="0" y="12191"/>
                </a:lnTo>
                <a:lnTo>
                  <a:pt x="317296" y="12191"/>
                </a:lnTo>
                <a:lnTo>
                  <a:pt x="317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462396" y="5026533"/>
            <a:ext cx="9334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40" dirty="0">
                <a:latin typeface="Symbol"/>
                <a:cs typeface="Symbol"/>
              </a:rPr>
              <a:t>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22542" y="5026533"/>
            <a:ext cx="11112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Symbol"/>
                <a:cs typeface="Symbol"/>
              </a:rPr>
              <a:t>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4673" y="4962006"/>
            <a:ext cx="338455" cy="62357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2000" dirty="0"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  <a:p>
            <a:pPr marL="79375">
              <a:lnSpc>
                <a:spcPct val="100000"/>
              </a:lnSpc>
              <a:spcBef>
                <a:spcPts val="150"/>
              </a:spcBef>
            </a:pPr>
            <a:r>
              <a:rPr sz="1650" dirty="0">
                <a:latin typeface="Times New Roman"/>
                <a:cs typeface="Times New Roman"/>
              </a:rPr>
              <a:t>sin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39761" y="5026533"/>
            <a:ext cx="73850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0835" algn="l"/>
              </a:tabLst>
            </a:pPr>
            <a:r>
              <a:rPr sz="1750" spc="-140" dirty="0">
                <a:latin typeface="Symbol"/>
                <a:cs typeface="Symbol"/>
              </a:rPr>
              <a:t></a:t>
            </a:r>
            <a:r>
              <a:rPr sz="1750" spc="-140" dirty="0">
                <a:latin typeface="Times New Roman"/>
                <a:cs typeface="Times New Roman"/>
              </a:rPr>
              <a:t>	</a:t>
            </a:r>
            <a:r>
              <a:rPr sz="1750" dirty="0">
                <a:latin typeface="Times New Roman"/>
                <a:cs typeface="Times New Roman"/>
              </a:rPr>
              <a:t>2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</a:t>
            </a:r>
            <a:r>
              <a:rPr sz="1750" spc="-4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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79289" y="5249417"/>
            <a:ext cx="123189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100"/>
              </a:spcBef>
            </a:pPr>
            <a:r>
              <a:rPr sz="2000" dirty="0">
                <a:latin typeface="Symbol"/>
                <a:cs typeface="Symbol"/>
              </a:rPr>
              <a:t></a:t>
            </a:r>
            <a:endParaRPr sz="2000">
              <a:latin typeface="Symbol"/>
              <a:cs typeface="Symbol"/>
            </a:endParaRPr>
          </a:p>
          <a:p>
            <a:pPr marL="12700">
              <a:lnSpc>
                <a:spcPts val="1805"/>
              </a:lnSpc>
            </a:pPr>
            <a:r>
              <a:rPr sz="1650" dirty="0">
                <a:latin typeface="Symbol"/>
                <a:cs typeface="Symbol"/>
              </a:rPr>
              <a:t></a:t>
            </a:r>
            <a:endParaRPr sz="1650">
              <a:latin typeface="Symbol"/>
              <a:cs typeface="Symbol"/>
            </a:endParaRPr>
          </a:p>
          <a:p>
            <a:pPr marL="12700">
              <a:lnSpc>
                <a:spcPts val="2380"/>
              </a:lnSpc>
            </a:pPr>
            <a:r>
              <a:rPr sz="2000" dirty="0">
                <a:latin typeface="Symbol"/>
                <a:cs typeface="Symbol"/>
              </a:rPr>
              <a:t>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54188" y="5249417"/>
            <a:ext cx="123189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100"/>
              </a:spcBef>
            </a:pPr>
            <a:r>
              <a:rPr sz="2000" dirty="0">
                <a:latin typeface="Symbol"/>
                <a:cs typeface="Symbol"/>
              </a:rPr>
              <a:t></a:t>
            </a:r>
            <a:endParaRPr sz="2000">
              <a:latin typeface="Symbol"/>
              <a:cs typeface="Symbol"/>
            </a:endParaRPr>
          </a:p>
          <a:p>
            <a:pPr marL="29209">
              <a:lnSpc>
                <a:spcPts val="1805"/>
              </a:lnSpc>
            </a:pPr>
            <a:r>
              <a:rPr sz="1650" dirty="0">
                <a:latin typeface="Symbol"/>
                <a:cs typeface="Symbol"/>
              </a:rPr>
              <a:t></a:t>
            </a:r>
            <a:endParaRPr sz="1650">
              <a:latin typeface="Symbol"/>
              <a:cs typeface="Symbol"/>
            </a:endParaRPr>
          </a:p>
          <a:p>
            <a:pPr marL="12700">
              <a:lnSpc>
                <a:spcPts val="2380"/>
              </a:lnSpc>
            </a:pPr>
            <a:r>
              <a:rPr sz="2000" dirty="0">
                <a:latin typeface="Symbol"/>
                <a:cs typeface="Symbol"/>
              </a:rPr>
              <a:t>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26435" y="5604459"/>
            <a:ext cx="958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Symbol"/>
                <a:cs typeface="Symbol"/>
              </a:rPr>
              <a:t>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17289" y="5462727"/>
            <a:ext cx="12255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i="1" dirty="0">
                <a:latin typeface="Times New Roman"/>
                <a:cs typeface="Times New Roman"/>
              </a:rPr>
              <a:t>r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06361" y="5427675"/>
            <a:ext cx="116839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Symbol"/>
                <a:cs typeface="Symbol"/>
              </a:rPr>
              <a:t>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18481" y="5356618"/>
            <a:ext cx="2719705" cy="12700"/>
          </a:xfrm>
          <a:custGeom>
            <a:avLst/>
            <a:gdLst/>
            <a:ahLst/>
            <a:cxnLst/>
            <a:rect l="l" t="t" r="r" b="b"/>
            <a:pathLst>
              <a:path w="2719704" h="12700">
                <a:moveTo>
                  <a:pt x="1359700" y="0"/>
                </a:moveTo>
                <a:lnTo>
                  <a:pt x="1359700" y="0"/>
                </a:lnTo>
                <a:lnTo>
                  <a:pt x="0" y="0"/>
                </a:lnTo>
                <a:lnTo>
                  <a:pt x="0" y="12179"/>
                </a:lnTo>
                <a:lnTo>
                  <a:pt x="1359700" y="12179"/>
                </a:lnTo>
                <a:lnTo>
                  <a:pt x="1359700" y="0"/>
                </a:lnTo>
                <a:close/>
              </a:path>
              <a:path w="2719704" h="12700">
                <a:moveTo>
                  <a:pt x="1371968" y="0"/>
                </a:moveTo>
                <a:lnTo>
                  <a:pt x="1359789" y="0"/>
                </a:lnTo>
                <a:lnTo>
                  <a:pt x="1359789" y="12179"/>
                </a:lnTo>
                <a:lnTo>
                  <a:pt x="1371968" y="12179"/>
                </a:lnTo>
                <a:lnTo>
                  <a:pt x="1371968" y="0"/>
                </a:lnTo>
                <a:close/>
              </a:path>
              <a:path w="2719704" h="12700">
                <a:moveTo>
                  <a:pt x="1612760" y="0"/>
                </a:moveTo>
                <a:lnTo>
                  <a:pt x="1600581" y="0"/>
                </a:lnTo>
                <a:lnTo>
                  <a:pt x="1474089" y="0"/>
                </a:lnTo>
                <a:lnTo>
                  <a:pt x="1461897" y="0"/>
                </a:lnTo>
                <a:lnTo>
                  <a:pt x="1371981" y="0"/>
                </a:lnTo>
                <a:lnTo>
                  <a:pt x="1371981" y="12179"/>
                </a:lnTo>
                <a:lnTo>
                  <a:pt x="1461897" y="12179"/>
                </a:lnTo>
                <a:lnTo>
                  <a:pt x="1474089" y="12179"/>
                </a:lnTo>
                <a:lnTo>
                  <a:pt x="1600581" y="12179"/>
                </a:lnTo>
                <a:lnTo>
                  <a:pt x="1612760" y="12179"/>
                </a:lnTo>
                <a:lnTo>
                  <a:pt x="1612760" y="0"/>
                </a:lnTo>
                <a:close/>
              </a:path>
              <a:path w="2719704" h="12700">
                <a:moveTo>
                  <a:pt x="2719451" y="0"/>
                </a:moveTo>
                <a:lnTo>
                  <a:pt x="2719451" y="0"/>
                </a:lnTo>
                <a:lnTo>
                  <a:pt x="1612773" y="0"/>
                </a:lnTo>
                <a:lnTo>
                  <a:pt x="1612773" y="12179"/>
                </a:lnTo>
                <a:lnTo>
                  <a:pt x="2719451" y="12179"/>
                </a:lnTo>
                <a:lnTo>
                  <a:pt x="2719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605778" y="5502351"/>
            <a:ext cx="9969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latin typeface="Symbol"/>
                <a:cs typeface="Symbol"/>
              </a:rPr>
              <a:t>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48635" y="6124143"/>
            <a:ext cx="4194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centre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fed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dipole,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2700" spc="7" baseline="-12345" dirty="0">
                <a:latin typeface="Times New Roman"/>
                <a:cs typeface="Times New Roman"/>
              </a:rPr>
              <a:t>0</a:t>
            </a:r>
            <a:r>
              <a:rPr sz="2700" spc="675" baseline="-12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current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at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feed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point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89" y="814069"/>
            <a:ext cx="2739390" cy="26231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10229" y="2272029"/>
            <a:ext cx="2739390" cy="26231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2029" y="3337559"/>
            <a:ext cx="2739389" cy="262318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40734" y="286003"/>
            <a:ext cx="2480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Thin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wire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pattern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784605"/>
            <a:ext cx="20993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thin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wire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centre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fed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dipole </a:t>
            </a:r>
            <a:r>
              <a:rPr sz="1000" spc="-10" dirty="0">
                <a:latin typeface="Times New Roman"/>
                <a:cs typeface="Times New Roman"/>
              </a:rPr>
              <a:t>power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pattern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42842" y="2252599"/>
            <a:ext cx="199390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Times New Roman"/>
                <a:cs typeface="Times New Roman"/>
              </a:rPr>
              <a:t>thin </a:t>
            </a:r>
            <a:r>
              <a:rPr sz="950" spc="-5" dirty="0">
                <a:latin typeface="Times New Roman"/>
                <a:cs typeface="Times New Roman"/>
              </a:rPr>
              <a:t>wire centre </a:t>
            </a:r>
            <a:r>
              <a:rPr sz="950" dirty="0">
                <a:latin typeface="Times New Roman"/>
                <a:cs typeface="Times New Roman"/>
              </a:rPr>
              <a:t>fed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dipole power pattern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5278" y="3319398"/>
            <a:ext cx="199390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Times New Roman"/>
                <a:cs typeface="Times New Roman"/>
              </a:rPr>
              <a:t>thin </a:t>
            </a:r>
            <a:r>
              <a:rPr sz="950" spc="-5" dirty="0">
                <a:latin typeface="Times New Roman"/>
                <a:cs typeface="Times New Roman"/>
              </a:rPr>
              <a:t>wire centre </a:t>
            </a:r>
            <a:r>
              <a:rPr sz="950" dirty="0">
                <a:latin typeface="Times New Roman"/>
                <a:cs typeface="Times New Roman"/>
              </a:rPr>
              <a:t>fed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dipole power pattern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0" y="3543427"/>
            <a:ext cx="5283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(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X</a:t>
            </a:r>
            <a:r>
              <a:rPr sz="1000" spc="-5" dirty="0">
                <a:latin typeface="Symbol"/>
                <a:cs typeface="Symbol"/>
              </a:rPr>
              <a:t>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Y</a:t>
            </a:r>
            <a:r>
              <a:rPr sz="1000" spc="-10" dirty="0">
                <a:latin typeface="Symbol"/>
                <a:cs typeface="Symbol"/>
              </a:rPr>
              <a:t>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Times New Roman"/>
                <a:cs typeface="Times New Roman"/>
              </a:rPr>
              <a:t>Z)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7253" y="3697604"/>
            <a:ext cx="357505" cy="289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l</a:t>
            </a:r>
            <a:r>
              <a:rPr sz="1000" spc="-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1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</a:t>
            </a:r>
            <a:endParaRPr sz="1000">
              <a:latin typeface="Symbol"/>
              <a:cs typeface="Symbol"/>
            </a:endParaRPr>
          </a:p>
          <a:p>
            <a:pPr marR="12700" algn="r">
              <a:lnSpc>
                <a:spcPts val="980"/>
              </a:lnSpc>
            </a:pPr>
            <a:r>
              <a:rPr sz="90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600" y="4022216"/>
            <a:ext cx="807720" cy="327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250"/>
              </a:lnSpc>
              <a:spcBef>
                <a:spcPts val="95"/>
              </a:spcBef>
              <a:tabLst>
                <a:tab pos="314325" algn="l"/>
              </a:tabLst>
            </a:pPr>
            <a:r>
              <a:rPr sz="1250" spc="-5" dirty="0">
                <a:latin typeface="Symbol"/>
                <a:cs typeface="Symbol"/>
              </a:rPr>
              <a:t></a:t>
            </a:r>
            <a:r>
              <a:rPr sz="1250" spc="-5" dirty="0">
                <a:latin typeface="Times New Roman"/>
                <a:cs typeface="Times New Roman"/>
              </a:rPr>
              <a:t>	</a:t>
            </a:r>
            <a:r>
              <a:rPr sz="1250" spc="-5" dirty="0">
                <a:latin typeface="Symbol"/>
                <a:cs typeface="Symbol"/>
              </a:rPr>
              <a:t></a:t>
            </a:r>
            <a:r>
              <a:rPr sz="1250" spc="-3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Times New Roman"/>
                <a:cs typeface="Times New Roman"/>
              </a:rPr>
              <a:t>7.735</a:t>
            </a:r>
            <a:endParaRPr sz="1250">
              <a:latin typeface="Times New Roman"/>
              <a:cs typeface="Times New Roman"/>
            </a:endParaRPr>
          </a:p>
          <a:p>
            <a:pPr marL="172720">
              <a:lnSpc>
                <a:spcPts val="1130"/>
              </a:lnSpc>
            </a:pPr>
            <a:r>
              <a:rPr sz="1150" dirty="0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3261" y="4180713"/>
            <a:ext cx="4864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Times New Roman"/>
                <a:cs typeface="Times New Roman"/>
              </a:rPr>
              <a:t>D</a:t>
            </a:r>
            <a:r>
              <a:rPr sz="900" spc="-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1.625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99942" y="5006721"/>
            <a:ext cx="5283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(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X</a:t>
            </a:r>
            <a:r>
              <a:rPr sz="1000" spc="-5" dirty="0">
                <a:latin typeface="Symbol"/>
                <a:cs typeface="Symbol"/>
              </a:rPr>
              <a:t>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Y</a:t>
            </a:r>
            <a:r>
              <a:rPr sz="1000" spc="-10" dirty="0">
                <a:latin typeface="Symbol"/>
                <a:cs typeface="Symbol"/>
              </a:rPr>
              <a:t>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Times New Roman"/>
                <a:cs typeface="Times New Roman"/>
              </a:rPr>
              <a:t>Z)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5596" y="5177408"/>
            <a:ext cx="582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l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1.395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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74542" y="5395721"/>
            <a:ext cx="73088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Symbol"/>
                <a:cs typeface="Symbol"/>
              </a:rPr>
              <a:t>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725" baseline="-12077" dirty="0">
                <a:latin typeface="Times New Roman"/>
                <a:cs typeface="Times New Roman"/>
              </a:rPr>
              <a:t>A</a:t>
            </a:r>
            <a:r>
              <a:rPr sz="1725" spc="-89" baseline="-12077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5.097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20080" y="5427726"/>
            <a:ext cx="4864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Times New Roman"/>
                <a:cs typeface="Times New Roman"/>
              </a:rPr>
              <a:t>D</a:t>
            </a:r>
            <a:r>
              <a:rPr sz="900" spc="-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2.466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72378" y="6078423"/>
            <a:ext cx="5283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(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X</a:t>
            </a:r>
            <a:r>
              <a:rPr sz="1000" spc="-5" dirty="0">
                <a:latin typeface="Symbol"/>
                <a:cs typeface="Symbol"/>
              </a:rPr>
              <a:t>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Y</a:t>
            </a:r>
            <a:r>
              <a:rPr sz="1000" spc="-10" dirty="0">
                <a:latin typeface="Symbol"/>
                <a:cs typeface="Symbol"/>
              </a:rPr>
              <a:t>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Times New Roman"/>
                <a:cs typeface="Times New Roman"/>
              </a:rPr>
              <a:t>Z)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67778" y="6252159"/>
            <a:ext cx="42290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l</a:t>
            </a:r>
            <a:r>
              <a:rPr sz="1000" spc="-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10</a:t>
            </a:r>
            <a:r>
              <a:rPr sz="1000" spc="-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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27138" y="6489903"/>
            <a:ext cx="7626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Symbol"/>
                <a:cs typeface="Symbol"/>
              </a:rPr>
              <a:t>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2250" spc="-7" baseline="-12962" dirty="0">
                <a:latin typeface="Times New Roman"/>
                <a:cs typeface="Times New Roman"/>
              </a:rPr>
              <a:t>A</a:t>
            </a:r>
            <a:r>
              <a:rPr sz="2250" spc="-187" baseline="-12962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Symbol"/>
                <a:cs typeface="Symbol"/>
              </a:rPr>
              <a:t>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1</a:t>
            </a:r>
            <a:r>
              <a:rPr sz="1000" spc="-5" dirty="0">
                <a:latin typeface="Times New Roman"/>
                <a:cs typeface="Times New Roman"/>
              </a:rPr>
              <a:t>.</a:t>
            </a:r>
            <a:r>
              <a:rPr sz="1000" spc="-15" dirty="0">
                <a:latin typeface="Times New Roman"/>
                <a:cs typeface="Times New Roman"/>
              </a:rPr>
              <a:t>9</a:t>
            </a:r>
            <a:r>
              <a:rPr sz="1000" dirty="0">
                <a:latin typeface="Times New Roman"/>
                <a:cs typeface="Times New Roman"/>
              </a:rPr>
              <a:t>5</a:t>
            </a:r>
            <a:r>
              <a:rPr sz="1000" spc="-5" dirty="0">
                <a:latin typeface="Times New Roman"/>
                <a:cs typeface="Times New Roman"/>
              </a:rPr>
              <a:t>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67192" y="6572198"/>
            <a:ext cx="46037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Times New Roman"/>
                <a:cs typeface="Times New Roman"/>
              </a:rPr>
              <a:t>D</a:t>
            </a:r>
            <a:r>
              <a:rPr sz="850" spc="-3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</a:t>
            </a:r>
            <a:r>
              <a:rPr sz="850" spc="-30" dirty="0">
                <a:latin typeface="Times New Roman"/>
                <a:cs typeface="Times New Roman"/>
              </a:rPr>
              <a:t> </a:t>
            </a:r>
            <a:r>
              <a:rPr sz="850" spc="-5" dirty="0">
                <a:latin typeface="Times New Roman"/>
                <a:cs typeface="Times New Roman"/>
              </a:rPr>
              <a:t>6.417</a:t>
            </a:r>
            <a:endParaRPr sz="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" y="1127760"/>
            <a:ext cx="7310120" cy="49993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8800" y="1692910"/>
            <a:ext cx="15303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45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P</a:t>
            </a:r>
            <a:endParaRPr sz="1150">
              <a:latin typeface="Times New Roman"/>
              <a:cs typeface="Times New Roman"/>
            </a:endParaRPr>
          </a:p>
          <a:p>
            <a:pPr marL="91440">
              <a:lnSpc>
                <a:spcPts val="865"/>
              </a:lnSpc>
            </a:pPr>
            <a:r>
              <a:rPr sz="750" dirty="0"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4404" y="295148"/>
            <a:ext cx="6893559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dirty="0">
                <a:latin typeface="Arial"/>
                <a:cs typeface="Arial"/>
              </a:rPr>
              <a:t>Array</a:t>
            </a:r>
            <a:r>
              <a:rPr sz="2350" b="1" spc="-1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of</a:t>
            </a:r>
            <a:r>
              <a:rPr sz="2350" b="1" spc="-25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isotropic</a:t>
            </a:r>
            <a:r>
              <a:rPr sz="2350" b="1" spc="-2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point</a:t>
            </a:r>
            <a:r>
              <a:rPr sz="2350" b="1" spc="-1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sources</a:t>
            </a:r>
            <a:r>
              <a:rPr sz="2350" b="1" spc="-25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–</a:t>
            </a:r>
            <a:r>
              <a:rPr sz="2350" b="1" spc="-1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beam</a:t>
            </a:r>
            <a:r>
              <a:rPr sz="2350" b="1" spc="-10" dirty="0">
                <a:latin typeface="Arial"/>
                <a:cs typeface="Arial"/>
              </a:rPr>
              <a:t> </a:t>
            </a:r>
            <a:r>
              <a:rPr sz="2350" b="1" dirty="0">
                <a:latin typeface="Arial"/>
                <a:cs typeface="Arial"/>
              </a:rPr>
              <a:t>shaping</a:t>
            </a:r>
            <a:endParaRPr sz="2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2953" y="662686"/>
            <a:ext cx="2870835" cy="30607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1182370">
              <a:lnSpc>
                <a:spcPts val="1070"/>
              </a:lnSpc>
              <a:spcBef>
                <a:spcPts val="190"/>
              </a:spcBef>
            </a:pPr>
            <a:r>
              <a:rPr sz="950" spc="-15" dirty="0">
                <a:latin typeface="Times New Roman"/>
                <a:cs typeface="Times New Roman"/>
              </a:rPr>
              <a:t>Field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Pattern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15" dirty="0">
                <a:latin typeface="Times New Roman"/>
                <a:cs typeface="Times New Roman"/>
              </a:rPr>
              <a:t>of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20" dirty="0">
                <a:latin typeface="Times New Roman"/>
                <a:cs typeface="Times New Roman"/>
              </a:rPr>
              <a:t>2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isotropic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sources </a:t>
            </a:r>
            <a:r>
              <a:rPr sz="950" spc="-2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Power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pattern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of 2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isotropic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sources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5683" y="850138"/>
            <a:ext cx="138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Times New Roman"/>
                <a:cs typeface="Times New Roman"/>
              </a:rPr>
              <a:t>90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16582" y="92633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90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66865" y="782720"/>
            <a:ext cx="1724025" cy="4267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950" spc="-15" dirty="0">
                <a:latin typeface="Times New Roman"/>
                <a:cs typeface="Times New Roman"/>
              </a:rPr>
              <a:t>Power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15" dirty="0">
                <a:latin typeface="Times New Roman"/>
                <a:cs typeface="Times New Roman"/>
              </a:rPr>
              <a:t>pattern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15" dirty="0">
                <a:latin typeface="Times New Roman"/>
                <a:cs typeface="Times New Roman"/>
              </a:rPr>
              <a:t>of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20" dirty="0">
                <a:latin typeface="Times New Roman"/>
                <a:cs typeface="Times New Roman"/>
              </a:rPr>
              <a:t>2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5" dirty="0">
                <a:latin typeface="Times New Roman"/>
                <a:cs typeface="Times New Roman"/>
              </a:rPr>
              <a:t>isotropic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15" dirty="0">
                <a:latin typeface="Times New Roman"/>
                <a:cs typeface="Times New Roman"/>
              </a:rPr>
              <a:t>sources</a:t>
            </a:r>
            <a:endParaRPr sz="950">
              <a:latin typeface="Times New Roman"/>
              <a:cs typeface="Times New Roman"/>
            </a:endParaRPr>
          </a:p>
          <a:p>
            <a:pPr marR="151130" algn="ctr">
              <a:lnSpc>
                <a:spcPct val="100000"/>
              </a:lnSpc>
              <a:spcBef>
                <a:spcPts val="455"/>
              </a:spcBef>
            </a:pPr>
            <a:r>
              <a:rPr sz="900" spc="5" dirty="0">
                <a:latin typeface="Times New Roman"/>
                <a:cs typeface="Times New Roman"/>
              </a:rPr>
              <a:t>90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1553" y="1051305"/>
            <a:ext cx="2498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7120" algn="l"/>
                <a:tab pos="2368550" algn="l"/>
              </a:tabLst>
            </a:pPr>
            <a:r>
              <a:rPr sz="900" spc="5" dirty="0">
                <a:latin typeface="Times New Roman"/>
                <a:cs typeface="Times New Roman"/>
              </a:rPr>
              <a:t>12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6</a:t>
            </a:r>
            <a:r>
              <a:rPr sz="900" dirty="0">
                <a:latin typeface="Times New Roman"/>
                <a:cs typeface="Times New Roman"/>
              </a:rPr>
              <a:t>0  </a:t>
            </a:r>
            <a:r>
              <a:rPr sz="900" spc="-105" dirty="0">
                <a:latin typeface="Times New Roman"/>
                <a:cs typeface="Times New Roman"/>
              </a:rPr>
              <a:t> </a:t>
            </a:r>
            <a:r>
              <a:rPr sz="1350" spc="7" baseline="3086" dirty="0">
                <a:latin typeface="Times New Roman"/>
                <a:cs typeface="Times New Roman"/>
              </a:rPr>
              <a:t>12</a:t>
            </a:r>
            <a:r>
              <a:rPr sz="1350" baseline="3086" dirty="0">
                <a:latin typeface="Times New Roman"/>
                <a:cs typeface="Times New Roman"/>
              </a:rPr>
              <a:t>0	</a:t>
            </a:r>
            <a:r>
              <a:rPr sz="1350" spc="7" baseline="3086" dirty="0">
                <a:latin typeface="Times New Roman"/>
                <a:cs typeface="Times New Roman"/>
              </a:rPr>
              <a:t>60</a:t>
            </a:r>
            <a:endParaRPr sz="1350" baseline="3086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26885" y="1176273"/>
            <a:ext cx="1188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9180" algn="l"/>
              </a:tabLst>
            </a:pPr>
            <a:r>
              <a:rPr sz="900" spc="5" dirty="0">
                <a:latin typeface="Times New Roman"/>
                <a:cs typeface="Times New Roman"/>
              </a:rPr>
              <a:t>12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60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6888" y="1458214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150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25954" y="1382014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150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3742" y="1229614"/>
            <a:ext cx="433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latin typeface="Times New Roman"/>
                <a:cs typeface="Times New Roman"/>
              </a:rPr>
              <a:t>1.5</a:t>
            </a:r>
            <a:endParaRPr sz="900">
              <a:latin typeface="Times New Roman"/>
              <a:cs typeface="Times New Roman"/>
            </a:endParaRPr>
          </a:p>
          <a:p>
            <a:pPr marR="42545" algn="r">
              <a:lnSpc>
                <a:spcPct val="100000"/>
              </a:lnSpc>
              <a:spcBef>
                <a:spcPts val="720"/>
              </a:spcBef>
              <a:tabLst>
                <a:tab pos="319405" algn="l"/>
              </a:tabLst>
            </a:pPr>
            <a:r>
              <a:rPr sz="900" spc="5" dirty="0">
                <a:latin typeface="Times New Roman"/>
                <a:cs typeface="Times New Roman"/>
              </a:rPr>
              <a:t>3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-6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61484" y="1382014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12358" y="1534414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150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55128" y="1534414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94001" y="1657858"/>
            <a:ext cx="3657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00" spc="-5" dirty="0">
                <a:latin typeface="Times New Roman"/>
                <a:cs typeface="Times New Roman"/>
              </a:rPr>
              <a:t>E</a:t>
            </a:r>
            <a:r>
              <a:rPr sz="1400" spc="-5" dirty="0">
                <a:latin typeface="Symbol"/>
                <a:cs typeface="Symbol"/>
              </a:rPr>
              <a:t></a:t>
            </a:r>
            <a:r>
              <a:rPr sz="900" spc="-5" dirty="0">
                <a:latin typeface="Symbol"/>
                <a:cs typeface="Symbol"/>
              </a:rPr>
              <a:t></a:t>
            </a:r>
            <a:r>
              <a:rPr sz="1800" spc="-7" baseline="-11574" dirty="0">
                <a:latin typeface="Times New Roman"/>
                <a:cs typeface="Times New Roman"/>
              </a:rPr>
              <a:t>i</a:t>
            </a:r>
            <a:r>
              <a:rPr sz="1400" spc="-5" dirty="0">
                <a:latin typeface="Symbol"/>
                <a:cs typeface="Symbol"/>
              </a:rPr>
              <a:t>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93490" y="1747773"/>
            <a:ext cx="1631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latin typeface="Times New Roman"/>
                <a:cs typeface="Times New Roman"/>
              </a:rPr>
              <a:t>0</a:t>
            </a:r>
            <a:r>
              <a:rPr sz="900" spc="-15" dirty="0">
                <a:latin typeface="Times New Roman"/>
                <a:cs typeface="Times New Roman"/>
              </a:rPr>
              <a:t>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5824" y="1996186"/>
            <a:ext cx="190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latin typeface="Times New Roman"/>
                <a:cs typeface="Times New Roman"/>
              </a:rPr>
              <a:t>180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35454" y="1942846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180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89858" y="1996186"/>
            <a:ext cx="749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43783" y="1942846"/>
            <a:ext cx="749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58080" y="1942846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46216" y="1964182"/>
            <a:ext cx="7366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27014" y="2072386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180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56295" y="2072386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6888" y="251625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25954" y="244005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73451" y="2516251"/>
            <a:ext cx="190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latin typeface="Times New Roman"/>
                <a:cs typeface="Times New Roman"/>
              </a:rPr>
              <a:t>330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50816" y="2440051"/>
            <a:ext cx="1765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Times New Roman"/>
                <a:cs typeface="Times New Roman"/>
              </a:rPr>
              <a:t>330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00627" y="2622930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y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12358" y="2619883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721600" y="2619883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2600" y="4982336"/>
            <a:ext cx="151130" cy="262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025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P</a:t>
            </a:r>
            <a:endParaRPr sz="1000">
              <a:latin typeface="Times New Roman"/>
              <a:cs typeface="Times New Roman"/>
            </a:endParaRPr>
          </a:p>
          <a:p>
            <a:pPr marL="83820">
              <a:lnSpc>
                <a:spcPts val="844"/>
              </a:lnSpc>
            </a:pPr>
            <a:r>
              <a:rPr sz="8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73807" y="2750947"/>
            <a:ext cx="2451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240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14602" y="2929255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240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14726" y="2932303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79775" y="2973451"/>
            <a:ext cx="190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latin typeface="Times New Roman"/>
                <a:cs typeface="Times New Roman"/>
              </a:rPr>
              <a:t>270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94886" y="2929255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17875" y="3037459"/>
            <a:ext cx="100330" cy="276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35"/>
              </a:lnSpc>
              <a:spcBef>
                <a:spcPts val="105"/>
              </a:spcBef>
            </a:pPr>
            <a:r>
              <a:rPr sz="1050" spc="-135" dirty="0">
                <a:latin typeface="Symbol"/>
                <a:cs typeface="Symbol"/>
              </a:rPr>
              <a:t></a:t>
            </a:r>
            <a:endParaRPr sz="1050">
              <a:latin typeface="Symbol"/>
              <a:cs typeface="Symbol"/>
            </a:endParaRPr>
          </a:p>
          <a:p>
            <a:pPr marL="65405">
              <a:lnSpc>
                <a:spcPts val="835"/>
              </a:lnSpc>
            </a:pPr>
            <a:r>
              <a:rPr sz="800" spc="-60" dirty="0">
                <a:latin typeface="Times New Roman"/>
                <a:cs typeface="Times New Roman"/>
              </a:rPr>
              <a:t>i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97253" y="3246247"/>
            <a:ext cx="10033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u="sng" spc="-10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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92198" y="3052698"/>
            <a:ext cx="205740" cy="278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ts val="994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270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ts val="994"/>
              </a:lnSpc>
            </a:pPr>
            <a:r>
              <a:rPr sz="900" dirty="0">
                <a:latin typeface="Symbol"/>
                <a:cs typeface="Symbol"/>
              </a:rPr>
              <a:t></a:t>
            </a:r>
            <a:endParaRPr sz="90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16888" y="3423030"/>
            <a:ext cx="27305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d</a:t>
            </a:r>
            <a:r>
              <a:rPr sz="950" spc="-3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4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758567" y="3423030"/>
            <a:ext cx="47561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Symbol"/>
                <a:cs typeface="Symbol"/>
              </a:rPr>
              <a:t></a:t>
            </a:r>
            <a:r>
              <a:rPr sz="950" spc="-4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0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deg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11553" y="3563492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64054" y="3767709"/>
            <a:ext cx="1688464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15" dirty="0">
                <a:latin typeface="Times New Roman"/>
                <a:cs typeface="Times New Roman"/>
              </a:rPr>
              <a:t>Field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Pattern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15" dirty="0">
                <a:latin typeface="Times New Roman"/>
                <a:cs typeface="Times New Roman"/>
              </a:rPr>
              <a:t>of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20" dirty="0">
                <a:latin typeface="Times New Roman"/>
                <a:cs typeface="Times New Roman"/>
              </a:rPr>
              <a:t>2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isotropic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sources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64634" y="3921633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Microsoft Sans Serif"/>
                <a:cs typeface="Microsoft Sans Serif"/>
              </a:rPr>
              <a:t>d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54048" y="3910074"/>
            <a:ext cx="2708275" cy="3295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063750" algn="l"/>
              </a:tabLst>
            </a:pPr>
            <a:r>
              <a:rPr sz="950" spc="-5" dirty="0">
                <a:latin typeface="Times New Roman"/>
                <a:cs typeface="Times New Roman"/>
              </a:rPr>
              <a:t>Power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pattern</a:t>
            </a:r>
            <a:r>
              <a:rPr sz="950" spc="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of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2</a:t>
            </a:r>
            <a:r>
              <a:rPr sz="950" spc="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isotropic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sources	</a:t>
            </a:r>
            <a:r>
              <a:rPr sz="900" spc="-10" dirty="0">
                <a:latin typeface="Times New Roman"/>
                <a:cs typeface="Times New Roman"/>
              </a:rPr>
              <a:t>90</a:t>
            </a:r>
            <a:endParaRPr sz="900">
              <a:latin typeface="Times New Roman"/>
              <a:cs typeface="Times New Roman"/>
            </a:endParaRPr>
          </a:p>
          <a:p>
            <a:pPr marL="800100">
              <a:lnSpc>
                <a:spcPct val="100000"/>
              </a:lnSpc>
              <a:spcBef>
                <a:spcPts val="85"/>
              </a:spcBef>
              <a:tabLst>
                <a:tab pos="1591310" algn="l"/>
                <a:tab pos="2581910" algn="l"/>
              </a:tabLst>
            </a:pPr>
            <a:r>
              <a:rPr sz="900" spc="5" dirty="0">
                <a:latin typeface="Times New Roman"/>
                <a:cs typeface="Times New Roman"/>
              </a:rPr>
              <a:t>9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12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-10" dirty="0">
                <a:latin typeface="Times New Roman"/>
                <a:cs typeface="Times New Roman"/>
              </a:rPr>
              <a:t>60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70405" y="4220336"/>
            <a:ext cx="190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latin typeface="Times New Roman"/>
                <a:cs typeface="Times New Roman"/>
              </a:rPr>
              <a:t>120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91966" y="4305681"/>
            <a:ext cx="1631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latin typeface="Times New Roman"/>
                <a:cs typeface="Times New Roman"/>
              </a:rPr>
              <a:t>1</a:t>
            </a:r>
            <a:r>
              <a:rPr sz="900" spc="-15" dirty="0">
                <a:latin typeface="Times New Roman"/>
                <a:cs typeface="Times New Roman"/>
              </a:rPr>
              <a:t>.5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427477" y="4220336"/>
            <a:ext cx="228600" cy="40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60</a:t>
            </a:r>
            <a:endParaRPr sz="900">
              <a:latin typeface="Times New Roman"/>
              <a:cs typeface="Times New Roman"/>
            </a:endParaRPr>
          </a:p>
          <a:p>
            <a:pPr marR="34290" algn="r">
              <a:lnSpc>
                <a:spcPct val="100000"/>
              </a:lnSpc>
              <a:spcBef>
                <a:spcPts val="800"/>
              </a:spcBef>
            </a:pPr>
            <a:r>
              <a:rPr sz="900" spc="5" dirty="0">
                <a:latin typeface="Times New Roman"/>
                <a:cs typeface="Times New Roman"/>
              </a:rPr>
              <a:t>150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343783" y="4535805"/>
            <a:ext cx="749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28496" y="4612005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150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80486" y="4612005"/>
            <a:ext cx="138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795526" y="4735448"/>
            <a:ext cx="3657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Times New Roman"/>
                <a:cs typeface="Times New Roman"/>
              </a:rPr>
              <a:t>E</a:t>
            </a:r>
            <a:r>
              <a:rPr sz="1400" spc="-5" dirty="0">
                <a:latin typeface="Symbol"/>
                <a:cs typeface="Symbol"/>
              </a:rPr>
              <a:t></a:t>
            </a:r>
            <a:r>
              <a:rPr sz="900" spc="-5" dirty="0">
                <a:latin typeface="Symbol"/>
                <a:cs typeface="Symbol"/>
              </a:rPr>
              <a:t></a:t>
            </a:r>
            <a:r>
              <a:rPr sz="1800" spc="-7" baseline="-11574" dirty="0">
                <a:latin typeface="Times New Roman"/>
                <a:cs typeface="Times New Roman"/>
              </a:rPr>
              <a:t>i</a:t>
            </a:r>
            <a:r>
              <a:rPr sz="1400" spc="-5" dirty="0">
                <a:latin typeface="Symbol"/>
                <a:cs typeface="Symbol"/>
              </a:rPr>
              <a:t>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77542" y="5020436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180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291966" y="4767453"/>
            <a:ext cx="163195" cy="41592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900" spc="-20" dirty="0">
                <a:latin typeface="Times New Roman"/>
                <a:cs typeface="Times New Roman"/>
              </a:rPr>
              <a:t>0</a:t>
            </a:r>
            <a:r>
              <a:rPr sz="900" spc="-15" dirty="0">
                <a:latin typeface="Times New Roman"/>
                <a:cs typeface="Times New Roman"/>
              </a:rPr>
              <a:t>.5</a:t>
            </a:r>
            <a:endParaRPr sz="9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  <a:spcBef>
                <a:spcPts val="455"/>
              </a:spcBef>
            </a:pPr>
            <a:r>
              <a:rPr sz="900" spc="-6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7996" y="5150358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180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138042" y="5150358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427477" y="5517642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28496" y="566999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821051" y="5669991"/>
            <a:ext cx="22225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330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900" spc="5" dirty="0">
                <a:latin typeface="Times New Roman"/>
                <a:cs typeface="Times New Roman"/>
              </a:rPr>
              <a:t>240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794886" y="5907735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97253" y="6037275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240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528442" y="6037275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279775" y="6037275"/>
            <a:ext cx="1885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latin typeface="Times New Roman"/>
                <a:cs typeface="Times New Roman"/>
              </a:rPr>
              <a:t>270</a:t>
            </a:r>
            <a:endParaRPr sz="900">
              <a:latin typeface="Times New Roman"/>
              <a:cs typeface="Times New Roman"/>
            </a:endParaRPr>
          </a:p>
          <a:p>
            <a:pPr marR="12065" algn="ctr">
              <a:lnSpc>
                <a:spcPct val="100000"/>
              </a:lnSpc>
              <a:spcBef>
                <a:spcPts val="480"/>
              </a:spcBef>
            </a:pPr>
            <a:r>
              <a:rPr sz="600" dirty="0">
                <a:latin typeface="Times New Roman"/>
                <a:cs typeface="Times New Roman"/>
              </a:rPr>
              <a:t>i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009901" y="6188151"/>
            <a:ext cx="199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270</a:t>
            </a:r>
            <a:endParaRPr sz="900">
              <a:latin typeface="Times New Roman"/>
              <a:cs typeface="Times New Roman"/>
            </a:endParaRPr>
          </a:p>
          <a:p>
            <a:pPr marL="18415">
              <a:lnSpc>
                <a:spcPct val="100000"/>
              </a:lnSpc>
            </a:pPr>
            <a:r>
              <a:rPr sz="900" dirty="0">
                <a:latin typeface="Symbol"/>
                <a:cs typeface="Symbol"/>
              </a:rPr>
              <a:t></a:t>
            </a:r>
            <a:endParaRPr sz="900">
              <a:latin typeface="Symbol"/>
              <a:cs typeface="Symbo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641219" y="6549644"/>
            <a:ext cx="60325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Symbol"/>
                <a:cs typeface="Symbol"/>
              </a:rPr>
              <a:t></a:t>
            </a:r>
            <a:r>
              <a:rPr sz="950" spc="-3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</a:t>
            </a:r>
            <a:r>
              <a:rPr sz="950" spc="-5" dirty="0">
                <a:latin typeface="Times New Roman"/>
                <a:cs typeface="Times New Roman"/>
              </a:rPr>
              <a:t>90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deg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359661" y="6713220"/>
            <a:ext cx="62865" cy="13970"/>
          </a:xfrm>
          <a:custGeom>
            <a:avLst/>
            <a:gdLst/>
            <a:ahLst/>
            <a:cxnLst/>
            <a:rect l="l" t="t" r="r" b="b"/>
            <a:pathLst>
              <a:path w="62865" h="13970">
                <a:moveTo>
                  <a:pt x="62484" y="0"/>
                </a:moveTo>
                <a:lnTo>
                  <a:pt x="0" y="0"/>
                </a:lnTo>
                <a:lnTo>
                  <a:pt x="0" y="13715"/>
                </a:lnTo>
                <a:lnTo>
                  <a:pt x="62484" y="13715"/>
                </a:lnTo>
                <a:lnTo>
                  <a:pt x="62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1040688" y="6540195"/>
            <a:ext cx="379095" cy="3333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50" spc="-5" dirty="0">
                <a:latin typeface="Times New Roman"/>
                <a:cs typeface="Times New Roman"/>
              </a:rPr>
              <a:t>d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1</a:t>
            </a:r>
            <a:r>
              <a:rPr sz="950" spc="-3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</a:t>
            </a:r>
            <a:endParaRPr sz="95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75"/>
              </a:spcBef>
            </a:pPr>
            <a:r>
              <a:rPr sz="950" spc="-90" dirty="0">
                <a:latin typeface="Times New Roman"/>
                <a:cs typeface="Times New Roman"/>
              </a:rPr>
              <a:t>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255258" y="297345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240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354061" y="297345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846569" y="3124327"/>
            <a:ext cx="199390" cy="30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270</a:t>
            </a:r>
            <a:endParaRPr sz="900">
              <a:latin typeface="Times New Roman"/>
              <a:cs typeface="Times New Roman"/>
            </a:endParaRPr>
          </a:p>
          <a:p>
            <a:pPr marL="43815" algn="ctr">
              <a:lnSpc>
                <a:spcPct val="100000"/>
              </a:lnSpc>
              <a:spcBef>
                <a:spcPts val="35"/>
              </a:spcBef>
            </a:pPr>
            <a:r>
              <a:rPr sz="900" dirty="0">
                <a:latin typeface="Symbol"/>
                <a:cs typeface="Symbol"/>
              </a:rPr>
              <a:t></a:t>
            </a:r>
            <a:endParaRPr sz="900">
              <a:latin typeface="Symbol"/>
              <a:cs typeface="Symbo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808601" y="3423030"/>
            <a:ext cx="85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</a:t>
            </a:r>
            <a:endParaRPr sz="900">
              <a:latin typeface="Symbol"/>
              <a:cs typeface="Symbo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302377" y="3641217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x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977890" y="3341700"/>
            <a:ext cx="2152015" cy="4591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665"/>
              </a:spcBef>
            </a:pPr>
            <a:r>
              <a:rPr sz="9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</a:t>
            </a:r>
            <a:endParaRPr sz="9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1560830" algn="l"/>
              </a:tabLst>
            </a:pPr>
            <a:r>
              <a:rPr sz="950" spc="-5" dirty="0">
                <a:latin typeface="Times New Roman"/>
                <a:cs typeface="Times New Roman"/>
              </a:rPr>
              <a:t>d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5" dirty="0">
                <a:latin typeface="Times New Roman"/>
                <a:cs typeface="Times New Roman"/>
              </a:rPr>
              <a:t>12	</a:t>
            </a:r>
            <a:r>
              <a:rPr sz="950" spc="-5" dirty="0">
                <a:latin typeface="Symbol"/>
                <a:cs typeface="Symbol"/>
              </a:rPr>
              <a:t></a:t>
            </a:r>
            <a:r>
              <a:rPr sz="950" spc="-3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</a:t>
            </a:r>
            <a:r>
              <a:rPr sz="950" spc="-5" dirty="0">
                <a:latin typeface="Times New Roman"/>
                <a:cs typeface="Times New Roman"/>
              </a:rPr>
              <a:t>45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deg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058661" y="3903897"/>
            <a:ext cx="1741805" cy="47625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950" spc="-15" dirty="0">
                <a:latin typeface="Times New Roman"/>
                <a:cs typeface="Times New Roman"/>
              </a:rPr>
              <a:t>Power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pattern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15" dirty="0">
                <a:latin typeface="Times New Roman"/>
                <a:cs typeface="Times New Roman"/>
              </a:rPr>
              <a:t>of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20" dirty="0">
                <a:latin typeface="Times New Roman"/>
                <a:cs typeface="Times New Roman"/>
              </a:rPr>
              <a:t>2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isotropic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sources</a:t>
            </a:r>
            <a:endParaRPr sz="950">
              <a:latin typeface="Times New Roman"/>
              <a:cs typeface="Times New Roman"/>
            </a:endParaRPr>
          </a:p>
          <a:p>
            <a:pPr marL="39370" algn="ctr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90</a:t>
            </a:r>
            <a:endParaRPr sz="900">
              <a:latin typeface="Times New Roman"/>
              <a:cs typeface="Times New Roman"/>
            </a:endParaRPr>
          </a:p>
          <a:p>
            <a:pPr marR="67945" algn="ctr">
              <a:lnSpc>
                <a:spcPct val="100000"/>
              </a:lnSpc>
              <a:spcBef>
                <a:spcPts val="45"/>
              </a:spcBef>
              <a:tabLst>
                <a:tab pos="1106170" algn="l"/>
              </a:tabLst>
            </a:pPr>
            <a:r>
              <a:rPr sz="900" dirty="0">
                <a:latin typeface="Times New Roman"/>
                <a:cs typeface="Times New Roman"/>
              </a:rPr>
              <a:t>120	</a:t>
            </a:r>
            <a:r>
              <a:rPr sz="900" spc="5" dirty="0">
                <a:latin typeface="Times New Roman"/>
                <a:cs typeface="Times New Roman"/>
              </a:rPr>
              <a:t>60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276725" y="4455033"/>
            <a:ext cx="12636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5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970270" y="4607433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150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755128" y="4607433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458080" y="5018913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396865" y="4857369"/>
            <a:ext cx="166370" cy="29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P</a:t>
            </a:r>
            <a:endParaRPr sz="1150">
              <a:latin typeface="Times New Roman"/>
              <a:cs typeface="Times New Roman"/>
            </a:endParaRPr>
          </a:p>
          <a:p>
            <a:pPr marL="93345">
              <a:lnSpc>
                <a:spcPts val="950"/>
              </a:lnSpc>
            </a:pPr>
            <a:r>
              <a:rPr sz="950" spc="-5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831585" y="5148834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180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015731" y="5148834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179189" y="5513070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906261" y="5665419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659116" y="5665419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249161" y="6034227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240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277861" y="6034227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967221" y="6185103"/>
            <a:ext cx="1160145" cy="542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4145" algn="r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270</a:t>
            </a:r>
            <a:endParaRPr sz="900">
              <a:latin typeface="Times New Roman"/>
              <a:cs typeface="Times New Roman"/>
            </a:endParaRPr>
          </a:p>
          <a:p>
            <a:pPr marR="148590" algn="r">
              <a:lnSpc>
                <a:spcPct val="100000"/>
              </a:lnSpc>
              <a:spcBef>
                <a:spcPts val="25"/>
              </a:spcBef>
            </a:pPr>
            <a:r>
              <a:rPr sz="900" dirty="0">
                <a:latin typeface="Symbol"/>
                <a:cs typeface="Symbol"/>
              </a:rPr>
              <a:t></a:t>
            </a:r>
            <a:endParaRPr sz="9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50" spc="-5" dirty="0">
                <a:latin typeface="Times New Roman"/>
                <a:cs typeface="Times New Roman"/>
              </a:rPr>
              <a:t>d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1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</a:t>
            </a:r>
            <a:r>
              <a:rPr sz="950" spc="2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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</a:t>
            </a:r>
            <a:r>
              <a:rPr sz="950" spc="-5" dirty="0">
                <a:latin typeface="Times New Roman"/>
                <a:cs typeface="Times New Roman"/>
              </a:rPr>
              <a:t>135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deg 2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4490" y="473709"/>
            <a:ext cx="17976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878"/>
            <a:ext cx="7195820" cy="41217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6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Review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of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basic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types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latin typeface="Microsoft Sans Serif"/>
                <a:cs typeface="Microsoft Sans Serif"/>
              </a:rPr>
              <a:t>Radiation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pattern,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gain,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polarization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1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spc="-5" dirty="0">
                <a:latin typeface="Microsoft Sans Serif"/>
                <a:cs typeface="Microsoft Sans Serif"/>
              </a:rPr>
              <a:t>Equivalent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circuit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&amp;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efficiency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Smart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Some</a:t>
            </a:r>
            <a:r>
              <a:rPr sz="3200" dirty="0">
                <a:latin typeface="Microsoft Sans Serif"/>
                <a:cs typeface="Microsoft Sans Serif"/>
              </a:rPr>
              <a:t> theory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Summary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2931" y="6264351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3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025" y="1864360"/>
            <a:ext cx="4114800" cy="368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2426" y="473709"/>
            <a:ext cx="28232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2-D</a:t>
            </a:r>
            <a:r>
              <a:rPr spc="-20" dirty="0"/>
              <a:t> </a:t>
            </a:r>
            <a:r>
              <a:rPr dirty="0"/>
              <a:t>pattern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94042" y="5992909"/>
            <a:ext cx="1426210" cy="516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855"/>
              </a:spcBef>
            </a:pPr>
            <a:r>
              <a:rPr sz="1400" dirty="0">
                <a:latin typeface="Microsoft Sans Serif"/>
                <a:cs typeface="Microsoft Sans Serif"/>
              </a:rPr>
              <a:t>29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8580" y="1759965"/>
            <a:ext cx="3964304" cy="331851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55600" marR="5080" indent="-342900">
              <a:lnSpc>
                <a:spcPct val="84200"/>
              </a:lnSpc>
              <a:spcBef>
                <a:spcPts val="55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Usually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pattern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presented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2-D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plot,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with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only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one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 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direction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angles,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θ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5" dirty="0">
                <a:latin typeface="Microsoft Sans Serif"/>
                <a:cs typeface="Microsoft Sans Serif"/>
              </a:rPr>
              <a:t>ϕ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varies</a:t>
            </a:r>
            <a:endParaRPr sz="2400">
              <a:latin typeface="Microsoft Sans Serif"/>
              <a:cs typeface="Microsoft Sans Serif"/>
            </a:endParaRPr>
          </a:p>
          <a:p>
            <a:pPr marL="355600" marR="65405" indent="-342900">
              <a:lnSpc>
                <a:spcPts val="256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350" dirty="0">
                <a:latin typeface="Microsoft Sans Serif"/>
                <a:cs typeface="Microsoft Sans Serif"/>
              </a:rPr>
              <a:t>It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is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an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intersection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of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the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3-D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one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with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given</a:t>
            </a:r>
            <a:r>
              <a:rPr sz="2350" dirty="0">
                <a:latin typeface="Microsoft Sans Serif"/>
                <a:cs typeface="Microsoft Sans Serif"/>
              </a:rPr>
              <a:t> plane</a:t>
            </a:r>
            <a:endParaRPr sz="2350">
              <a:latin typeface="Microsoft Sans Serif"/>
              <a:cs typeface="Microsoft Sans Serif"/>
            </a:endParaRPr>
          </a:p>
          <a:p>
            <a:pPr marL="463550">
              <a:lnSpc>
                <a:spcPts val="1830"/>
              </a:lnSpc>
            </a:pP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usually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it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is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θ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=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i="1" dirty="0">
                <a:latin typeface="Arial"/>
                <a:cs typeface="Arial"/>
              </a:rPr>
              <a:t>const</a:t>
            </a:r>
            <a:endParaRPr sz="2000">
              <a:latin typeface="Arial"/>
              <a:cs typeface="Arial"/>
            </a:endParaRPr>
          </a:p>
          <a:p>
            <a:pPr marL="749935" marR="647700">
              <a:lnSpc>
                <a:spcPts val="2039"/>
              </a:lnSpc>
              <a:spcBef>
                <a:spcPts val="185"/>
              </a:spcBef>
            </a:pPr>
            <a:r>
              <a:rPr sz="2000" spc="-5" dirty="0">
                <a:latin typeface="Microsoft Sans Serif"/>
                <a:cs typeface="Microsoft Sans Serif"/>
              </a:rPr>
              <a:t>plane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or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ϕ=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i="1" dirty="0">
                <a:latin typeface="Arial"/>
                <a:cs typeface="Arial"/>
              </a:rPr>
              <a:t>const 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plane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that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contains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pattern‘s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maximum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9361" y="5572455"/>
            <a:ext cx="1778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Microsoft Sans Serif"/>
                <a:cs typeface="Microsoft Sans Serif"/>
              </a:rPr>
              <a:t>Two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2-D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patterns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9519" y="979169"/>
            <a:ext cx="2910839" cy="15144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200" y="3424554"/>
            <a:ext cx="2443480" cy="186563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3200" y="3424554"/>
            <a:ext cx="2440520" cy="186563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6388" y="375920"/>
            <a:ext cx="699198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latin typeface="Arial"/>
                <a:cs typeface="Arial"/>
              </a:rPr>
              <a:t>Array</a:t>
            </a:r>
            <a:r>
              <a:rPr sz="2300" b="1" spc="-35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of</a:t>
            </a:r>
            <a:r>
              <a:rPr sz="2300" b="1" spc="5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isotropic </a:t>
            </a:r>
            <a:r>
              <a:rPr sz="2300" b="1" spc="-5" dirty="0">
                <a:latin typeface="Arial"/>
                <a:cs typeface="Arial"/>
              </a:rPr>
              <a:t>point</a:t>
            </a:r>
            <a:r>
              <a:rPr sz="2300" b="1" dirty="0">
                <a:latin typeface="Arial"/>
                <a:cs typeface="Arial"/>
              </a:rPr>
              <a:t> sources –</a:t>
            </a:r>
            <a:r>
              <a:rPr sz="2300" b="1" spc="-5" dirty="0">
                <a:latin typeface="Arial"/>
                <a:cs typeface="Arial"/>
              </a:rPr>
              <a:t> centre-fed</a:t>
            </a:r>
            <a:r>
              <a:rPr sz="2300" b="1" spc="-1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array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47546" y="1036065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y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11654" y="1782826"/>
            <a:ext cx="85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</a:t>
            </a:r>
            <a:endParaRPr sz="9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31107" y="1912365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Microsoft Sans Serif"/>
                <a:cs typeface="Microsoft Sans Serif"/>
              </a:rPr>
              <a:t>x</a:t>
            </a:r>
            <a:endParaRPr sz="900">
              <a:latin typeface="Microsoft Sans Serif"/>
              <a:cs typeface="Microsoft Sans Serif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080312" y="2348717"/>
          <a:ext cx="3067685" cy="309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9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7040">
                <a:tc gridSpan="5">
                  <a:txBody>
                    <a:bodyPr/>
                    <a:lstStyle/>
                    <a:p>
                      <a:pPr marL="506095">
                        <a:lnSpc>
                          <a:spcPts val="665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d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39">
                <a:tc>
                  <a:txBody>
                    <a:bodyPr/>
                    <a:lstStyle/>
                    <a:p>
                      <a:pPr marL="127000">
                        <a:lnSpc>
                          <a:spcPts val="1000"/>
                        </a:lnSpc>
                        <a:spcBef>
                          <a:spcPts val="334"/>
                        </a:spcBef>
                      </a:pPr>
                      <a:r>
                        <a:rPr sz="900" dirty="0">
                          <a:latin typeface="Symbol"/>
                          <a:cs typeface="Symbol"/>
                        </a:rPr>
                        <a:t>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T="42544" marB="0"/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ts val="1000"/>
                        </a:lnSpc>
                        <a:spcBef>
                          <a:spcPts val="334"/>
                        </a:spcBef>
                      </a:pPr>
                      <a:r>
                        <a:rPr sz="900" dirty="0">
                          <a:latin typeface="Symbol"/>
                          <a:cs typeface="Symbol"/>
                        </a:rPr>
                        <a:t>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T="42544" marB="0"/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ts val="1000"/>
                        </a:lnSpc>
                        <a:spcBef>
                          <a:spcPts val="334"/>
                        </a:spcBef>
                      </a:pPr>
                      <a:r>
                        <a:rPr sz="9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000"/>
                        </a:lnSpc>
                        <a:spcBef>
                          <a:spcPts val="334"/>
                        </a:spcBef>
                      </a:pPr>
                      <a:r>
                        <a:rPr sz="900" dirty="0">
                          <a:latin typeface="Symbol"/>
                          <a:cs typeface="Symbol"/>
                        </a:rPr>
                        <a:t>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T="42544" marB="0"/>
                </a:tc>
                <a:tc>
                  <a:txBody>
                    <a:bodyPr/>
                    <a:lstStyle/>
                    <a:p>
                      <a:pPr marL="283210">
                        <a:lnSpc>
                          <a:spcPts val="1000"/>
                        </a:lnSpc>
                        <a:spcBef>
                          <a:spcPts val="334"/>
                        </a:spcBef>
                      </a:pPr>
                      <a:r>
                        <a:rPr sz="900" spc="-45" dirty="0">
                          <a:latin typeface="Symbol"/>
                          <a:cs typeface="Symbol"/>
                        </a:rPr>
                        <a:t>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T="4254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1333246" y="3064891"/>
            <a:ext cx="170878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Field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Pattern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of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n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isotropic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sources</a:t>
            </a:r>
            <a:endParaRPr sz="950">
              <a:latin typeface="Times New Roman"/>
              <a:cs typeface="Times New Roman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93800" y="3247008"/>
          <a:ext cx="2770505" cy="2239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4917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" marR="12065">
                        <a:lnSpc>
                          <a:spcPts val="96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90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R="280035" algn="r">
                        <a:lnSpc>
                          <a:spcPts val="105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120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ts val="105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60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198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.8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483">
                <a:tc>
                  <a:txBody>
                    <a:bodyPr/>
                    <a:lstStyle/>
                    <a:p>
                      <a:pPr marR="13525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150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.6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30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218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118"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50"/>
                        </a:spcBef>
                        <a:tabLst>
                          <a:tab pos="1263015" algn="l"/>
                        </a:tabLst>
                      </a:pPr>
                      <a:r>
                        <a:rPr sz="800" spc="-114" dirty="0">
                          <a:latin typeface="Times New Roman"/>
                          <a:cs typeface="Times New Roman"/>
                        </a:rPr>
                        <a:t>Ef</a:t>
                      </a:r>
                      <a:r>
                        <a:rPr sz="8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75" spc="-142" baseline="-13227" dirty="0">
                          <a:latin typeface="Times New Roman"/>
                          <a:cs typeface="Times New Roman"/>
                        </a:rPr>
                        <a:t>i	</a:t>
                      </a:r>
                      <a:r>
                        <a:rPr sz="1350" spc="-22" baseline="-9259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 baseline="-9259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060"/>
                        </a:lnSpc>
                        <a:spcBef>
                          <a:spcPts val="365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526">
                <a:tc>
                  <a:txBody>
                    <a:bodyPr/>
                    <a:lstStyle/>
                    <a:p>
                      <a:pPr algn="r">
                        <a:lnSpc>
                          <a:spcPts val="890"/>
                        </a:lnSpc>
                        <a:tabLst>
                          <a:tab pos="1031240" algn="l"/>
                        </a:tabLst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180	</a:t>
                      </a:r>
                      <a:r>
                        <a:rPr sz="900" spc="-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890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949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1590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3525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210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47320" algn="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330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794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292735" algn="r">
                        <a:lnSpc>
                          <a:spcPts val="101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240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71805">
                        <a:lnSpc>
                          <a:spcPts val="101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300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821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915"/>
                        </a:lnSpc>
                      </a:pPr>
                      <a:r>
                        <a:rPr sz="900" spc="10" dirty="0">
                          <a:latin typeface="Times New Roman"/>
                          <a:cs typeface="Times New Roman"/>
                        </a:rPr>
                        <a:t>270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1917445" y="5470578"/>
            <a:ext cx="745490" cy="429259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79375" algn="ctr">
              <a:lnSpc>
                <a:spcPct val="100000"/>
              </a:lnSpc>
              <a:spcBef>
                <a:spcPts val="434"/>
              </a:spcBef>
            </a:pPr>
            <a:r>
              <a:rPr sz="900" spc="-10" dirty="0">
                <a:latin typeface="Symbol"/>
                <a:cs typeface="Symbol"/>
              </a:rPr>
              <a:t></a:t>
            </a:r>
            <a:r>
              <a:rPr sz="1800" spc="-15" baseline="-11574" dirty="0">
                <a:latin typeface="Times New Roman"/>
                <a:cs typeface="Times New Roman"/>
              </a:rPr>
              <a:t>i</a:t>
            </a:r>
            <a:endParaRPr sz="1800" baseline="-11574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60"/>
              </a:spcBef>
            </a:pPr>
            <a:r>
              <a:rPr sz="950" spc="-5" dirty="0">
                <a:latin typeface="Symbol"/>
                <a:cs typeface="Symbol"/>
              </a:rPr>
              <a:t></a:t>
            </a:r>
            <a:r>
              <a:rPr sz="950" spc="-3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</a:t>
            </a:r>
            <a:r>
              <a:rPr sz="950" spc="-5" dirty="0">
                <a:latin typeface="Times New Roman"/>
                <a:cs typeface="Times New Roman"/>
              </a:rPr>
              <a:t>67.5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deg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6804" y="5729427"/>
            <a:ext cx="27305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n</a:t>
            </a:r>
            <a:r>
              <a:rPr sz="950" spc="-3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4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3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98419" y="5735523"/>
            <a:ext cx="437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d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0.5</a:t>
            </a:r>
            <a:r>
              <a:rPr sz="900" spc="-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</a:t>
            </a:r>
            <a:endParaRPr sz="9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09894" y="857050"/>
            <a:ext cx="2080895" cy="13639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48665">
              <a:lnSpc>
                <a:spcPts val="2270"/>
              </a:lnSpc>
              <a:spcBef>
                <a:spcPts val="110"/>
              </a:spcBef>
            </a:pPr>
            <a:r>
              <a:rPr sz="2100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2200" u="heavy" spc="-2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r>
              <a:rPr sz="2100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ts val="1730"/>
              </a:lnSpc>
              <a:tabLst>
                <a:tab pos="1214755" algn="l"/>
              </a:tabLst>
            </a:pPr>
            <a:r>
              <a:rPr sz="1650" dirty="0">
                <a:latin typeface="Symbol"/>
                <a:cs typeface="Symbol"/>
              </a:rPr>
              <a:t></a:t>
            </a:r>
            <a:r>
              <a:rPr sz="1650" spc="140" dirty="0">
                <a:latin typeface="Times New Roman"/>
                <a:cs typeface="Times New Roman"/>
              </a:rPr>
              <a:t> </a:t>
            </a:r>
            <a:r>
              <a:rPr sz="1650" spc="-25" dirty="0">
                <a:latin typeface="Times New Roman"/>
                <a:cs typeface="Times New Roman"/>
              </a:rPr>
              <a:t>(</a:t>
            </a:r>
            <a:r>
              <a:rPr sz="1750" spc="-25" dirty="0">
                <a:latin typeface="Symbol"/>
                <a:cs typeface="Symbol"/>
              </a:rPr>
              <a:t></a:t>
            </a:r>
            <a:r>
              <a:rPr sz="1650" spc="-25" dirty="0">
                <a:latin typeface="Times New Roman"/>
                <a:cs typeface="Times New Roman"/>
              </a:rPr>
              <a:t>)</a:t>
            </a:r>
            <a:r>
              <a:rPr sz="1650" spc="1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spc="-15" dirty="0">
                <a:latin typeface="Times New Roman"/>
                <a:cs typeface="Times New Roman"/>
              </a:rPr>
              <a:t>cos(</a:t>
            </a:r>
            <a:r>
              <a:rPr sz="1750" spc="-15" dirty="0">
                <a:latin typeface="Symbol"/>
                <a:cs typeface="Symbol"/>
              </a:rPr>
              <a:t></a:t>
            </a:r>
            <a:r>
              <a:rPr sz="1650" spc="-15" dirty="0">
                <a:latin typeface="Times New Roman"/>
                <a:cs typeface="Times New Roman"/>
              </a:rPr>
              <a:t>)</a:t>
            </a:r>
            <a:r>
              <a:rPr sz="1650" spc="-2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</a:t>
            </a:r>
            <a:r>
              <a:rPr sz="1650" spc="-35" dirty="0">
                <a:latin typeface="Times New Roman"/>
                <a:cs typeface="Times New Roman"/>
              </a:rPr>
              <a:t> </a:t>
            </a:r>
            <a:r>
              <a:rPr sz="1750" spc="-50" dirty="0">
                <a:latin typeface="Symbol"/>
                <a:cs typeface="Symbol"/>
              </a:rPr>
              <a:t></a:t>
            </a:r>
            <a:endParaRPr sz="1750">
              <a:latin typeface="Symbol"/>
              <a:cs typeface="Symbol"/>
            </a:endParaRPr>
          </a:p>
          <a:p>
            <a:pPr marL="848994">
              <a:lnSpc>
                <a:spcPct val="100000"/>
              </a:lnSpc>
              <a:spcBef>
                <a:spcPts val="215"/>
              </a:spcBef>
            </a:pPr>
            <a:r>
              <a:rPr sz="1850" spc="-55" dirty="0">
                <a:latin typeface="Symbol"/>
                <a:cs typeface="Symbol"/>
              </a:rPr>
              <a:t></a:t>
            </a:r>
            <a:endParaRPr sz="1850">
              <a:latin typeface="Symbol"/>
              <a:cs typeface="Symbol"/>
            </a:endParaRPr>
          </a:p>
          <a:p>
            <a:pPr marL="1045210" algn="ctr">
              <a:lnSpc>
                <a:spcPts val="2110"/>
              </a:lnSpc>
              <a:spcBef>
                <a:spcPts val="825"/>
              </a:spcBef>
            </a:pPr>
            <a:r>
              <a:rPr sz="1750" spc="5" dirty="0">
                <a:latin typeface="Symbol"/>
                <a:cs typeface="Symbol"/>
              </a:rPr>
              <a:t></a:t>
            </a:r>
            <a:r>
              <a:rPr sz="1750" i="1" spc="5" dirty="0">
                <a:latin typeface="Times New Roman"/>
                <a:cs typeface="Times New Roman"/>
              </a:rPr>
              <a:t>n</a:t>
            </a:r>
            <a:r>
              <a:rPr sz="1850" spc="5" dirty="0">
                <a:latin typeface="Symbol"/>
                <a:cs typeface="Symbol"/>
              </a:rPr>
              <a:t></a:t>
            </a:r>
            <a:r>
              <a:rPr sz="1850" spc="-110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Symbol"/>
                <a:cs typeface="Symbol"/>
              </a:rPr>
              <a:t></a:t>
            </a:r>
            <a:endParaRPr sz="1750">
              <a:latin typeface="Symbol"/>
              <a:cs typeface="Symbol"/>
            </a:endParaRPr>
          </a:p>
          <a:p>
            <a:pPr marL="1115695">
              <a:lnSpc>
                <a:spcPts val="1150"/>
              </a:lnSpc>
              <a:tabLst>
                <a:tab pos="1755775" algn="l"/>
              </a:tabLst>
            </a:pPr>
            <a:r>
              <a:rPr sz="1050" spc="-5" dirty="0">
                <a:latin typeface="Times New Roman"/>
                <a:cs typeface="Times New Roman"/>
              </a:rPr>
              <a:t>sin</a:t>
            </a:r>
            <a:r>
              <a:rPr sz="105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</a:t>
            </a:r>
            <a:r>
              <a:rPr sz="10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50" dirty="0">
                <a:latin typeface="Symbol"/>
                <a:cs typeface="Symbol"/>
              </a:rPr>
              <a:t>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21070" y="2290857"/>
            <a:ext cx="188150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294765" algn="l"/>
                <a:tab pos="1532890" algn="l"/>
              </a:tabLst>
            </a:pPr>
            <a:r>
              <a:rPr sz="1750" i="1" spc="-95" dirty="0">
                <a:latin typeface="Times New Roman"/>
                <a:cs typeface="Times New Roman"/>
              </a:rPr>
              <a:t>E</a:t>
            </a:r>
            <a:r>
              <a:rPr sz="2625" i="1" spc="-142" baseline="-12698" dirty="0">
                <a:latin typeface="Times New Roman"/>
                <a:cs typeface="Times New Roman"/>
              </a:rPr>
              <a:t>n</a:t>
            </a:r>
            <a:r>
              <a:rPr sz="2625" i="1" spc="-75" baseline="-12698" dirty="0">
                <a:latin typeface="Times New Roman"/>
                <a:cs typeface="Times New Roman"/>
              </a:rPr>
              <a:t> </a:t>
            </a:r>
            <a:r>
              <a:rPr sz="1750" spc="-125" dirty="0">
                <a:latin typeface="Times New Roman"/>
                <a:cs typeface="Times New Roman"/>
              </a:rPr>
              <a:t>(</a:t>
            </a:r>
            <a:r>
              <a:rPr sz="1850" spc="-125" dirty="0">
                <a:latin typeface="Symbol"/>
                <a:cs typeface="Symbol"/>
              </a:rPr>
              <a:t></a:t>
            </a:r>
            <a:r>
              <a:rPr sz="1850" spc="-70" dirty="0">
                <a:latin typeface="Times New Roman"/>
                <a:cs typeface="Times New Roman"/>
              </a:rPr>
              <a:t> </a:t>
            </a:r>
            <a:r>
              <a:rPr sz="1750" spc="-60" dirty="0">
                <a:latin typeface="Times New Roman"/>
                <a:cs typeface="Times New Roman"/>
              </a:rPr>
              <a:t>)</a:t>
            </a:r>
            <a:r>
              <a:rPr sz="1750" spc="-50" dirty="0">
                <a:latin typeface="Times New Roman"/>
                <a:cs typeface="Times New Roman"/>
              </a:rPr>
              <a:t> </a:t>
            </a:r>
            <a:r>
              <a:rPr sz="1750" spc="-100" dirty="0">
                <a:latin typeface="Symbol"/>
                <a:cs typeface="Symbol"/>
              </a:rPr>
              <a:t></a:t>
            </a:r>
            <a:r>
              <a:rPr sz="2625" u="sng" spc="-104" baseline="3015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25" u="sng" spc="-135" baseline="3015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2625" u="sng" baseline="30158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</a:t>
            </a:r>
            <a:r>
              <a:rPr sz="2625" u="sng" baseline="3015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2</a:t>
            </a:r>
            <a:r>
              <a:rPr sz="2625" u="sng" spc="562" baseline="3015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25" u="sng" baseline="30158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</a:t>
            </a:r>
            <a:endParaRPr sz="2625" baseline="30158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32854" y="2446147"/>
            <a:ext cx="113982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i="1" dirty="0">
                <a:latin typeface="Times New Roman"/>
                <a:cs typeface="Times New Roman"/>
              </a:rPr>
              <a:t>n</a:t>
            </a:r>
            <a:r>
              <a:rPr sz="1750" i="1" spc="-20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sin</a:t>
            </a:r>
            <a:r>
              <a:rPr sz="1750" spc="-25" dirty="0">
                <a:latin typeface="Times New Roman"/>
                <a:cs typeface="Times New Roman"/>
              </a:rPr>
              <a:t> </a:t>
            </a:r>
            <a:r>
              <a:rPr sz="2300" spc="-35" dirty="0">
                <a:latin typeface="Symbol"/>
                <a:cs typeface="Symbol"/>
              </a:rPr>
              <a:t></a:t>
            </a:r>
            <a:r>
              <a:rPr sz="1850" spc="-35" dirty="0">
                <a:latin typeface="Symbol"/>
                <a:cs typeface="Symbol"/>
              </a:rPr>
              <a:t></a:t>
            </a:r>
            <a:r>
              <a:rPr sz="1850" spc="-50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/</a:t>
            </a:r>
            <a:r>
              <a:rPr sz="1750" spc="-25" dirty="0">
                <a:latin typeface="Times New Roman"/>
                <a:cs typeface="Times New Roman"/>
              </a:rPr>
              <a:t> </a:t>
            </a:r>
            <a:r>
              <a:rPr sz="1750" dirty="0">
                <a:latin typeface="Times New Roman"/>
                <a:cs typeface="Times New Roman"/>
              </a:rPr>
              <a:t>2</a:t>
            </a:r>
            <a:r>
              <a:rPr sz="2300" dirty="0">
                <a:latin typeface="Symbol"/>
                <a:cs typeface="Symbol"/>
              </a:rPr>
              <a:t>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21502" y="3050122"/>
            <a:ext cx="1708785" cy="4762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950" spc="-5" dirty="0">
                <a:latin typeface="Times New Roman"/>
                <a:cs typeface="Times New Roman"/>
              </a:rPr>
              <a:t>Field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Pattern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of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n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isotropic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sources</a:t>
            </a:r>
            <a:endParaRPr sz="950">
              <a:latin typeface="Times New Roman"/>
              <a:cs typeface="Times New Roman"/>
            </a:endParaRPr>
          </a:p>
          <a:p>
            <a:pPr marR="13970" algn="ctr">
              <a:lnSpc>
                <a:spcPct val="100000"/>
              </a:lnSpc>
              <a:spcBef>
                <a:spcPts val="110"/>
              </a:spcBef>
            </a:pPr>
            <a:r>
              <a:rPr sz="900" spc="-55" dirty="0">
                <a:latin typeface="Times New Roman"/>
                <a:cs typeface="Times New Roman"/>
              </a:rPr>
              <a:t>90</a:t>
            </a:r>
            <a:endParaRPr sz="900">
              <a:latin typeface="Times New Roman"/>
              <a:cs typeface="Times New Roman"/>
            </a:endParaRPr>
          </a:p>
          <a:p>
            <a:pPr marL="238760" algn="ctr">
              <a:lnSpc>
                <a:spcPct val="100000"/>
              </a:lnSpc>
              <a:spcBef>
                <a:spcPts val="20"/>
              </a:spcBef>
              <a:tabLst>
                <a:tab pos="1249045" algn="l"/>
              </a:tabLst>
            </a:pPr>
            <a:r>
              <a:rPr sz="900" dirty="0">
                <a:latin typeface="Times New Roman"/>
                <a:cs typeface="Times New Roman"/>
              </a:rPr>
              <a:t>120	</a:t>
            </a:r>
            <a:r>
              <a:rPr sz="900" spc="5" dirty="0">
                <a:latin typeface="Times New Roman"/>
                <a:cs typeface="Times New Roman"/>
              </a:rPr>
              <a:t>60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62065" y="375704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150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89597" y="3512692"/>
            <a:ext cx="149860" cy="5778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spc="-70" dirty="0">
                <a:latin typeface="Times New Roman"/>
                <a:cs typeface="Times New Roman"/>
              </a:rPr>
              <a:t>0</a:t>
            </a:r>
            <a:r>
              <a:rPr sz="900" spc="-25" dirty="0">
                <a:latin typeface="Times New Roman"/>
                <a:cs typeface="Times New Roman"/>
              </a:rPr>
              <a:t>.</a:t>
            </a:r>
            <a:r>
              <a:rPr sz="900" spc="-60" dirty="0"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900" spc="-70" dirty="0">
                <a:latin typeface="Times New Roman"/>
                <a:cs typeface="Times New Roman"/>
              </a:rPr>
              <a:t>0</a:t>
            </a:r>
            <a:r>
              <a:rPr sz="900" spc="-25" dirty="0">
                <a:latin typeface="Times New Roman"/>
                <a:cs typeface="Times New Roman"/>
              </a:rPr>
              <a:t>.</a:t>
            </a:r>
            <a:r>
              <a:rPr sz="900" spc="-6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900" spc="-70" dirty="0">
                <a:latin typeface="Times New Roman"/>
                <a:cs typeface="Times New Roman"/>
              </a:rPr>
              <a:t>0</a:t>
            </a:r>
            <a:r>
              <a:rPr sz="900" spc="-25" dirty="0">
                <a:latin typeface="Times New Roman"/>
                <a:cs typeface="Times New Roman"/>
              </a:rPr>
              <a:t>.</a:t>
            </a:r>
            <a:r>
              <a:rPr sz="900" spc="-60" dirty="0"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35316" y="3757041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70525" y="4121277"/>
            <a:ext cx="1892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spc="-114" dirty="0">
                <a:latin typeface="Times New Roman"/>
                <a:cs typeface="Times New Roman"/>
              </a:rPr>
              <a:t>Ef</a:t>
            </a:r>
            <a:r>
              <a:rPr sz="800" spc="-55" dirty="0">
                <a:latin typeface="Times New Roman"/>
                <a:cs typeface="Times New Roman"/>
              </a:rPr>
              <a:t> </a:t>
            </a:r>
            <a:r>
              <a:rPr sz="1575" spc="-142" baseline="-13227" dirty="0">
                <a:latin typeface="Times New Roman"/>
                <a:cs typeface="Times New Roman"/>
              </a:rPr>
              <a:t>i</a:t>
            </a:r>
            <a:endParaRPr sz="1575" baseline="-13227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67196" y="4295013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180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70878" y="4316869"/>
            <a:ext cx="50800" cy="131445"/>
          </a:xfrm>
          <a:custGeom>
            <a:avLst/>
            <a:gdLst/>
            <a:ahLst/>
            <a:cxnLst/>
            <a:rect l="l" t="t" r="r" b="b"/>
            <a:pathLst>
              <a:path w="50800" h="131445">
                <a:moveTo>
                  <a:pt x="50292" y="0"/>
                </a:moveTo>
                <a:lnTo>
                  <a:pt x="0" y="0"/>
                </a:lnTo>
                <a:lnTo>
                  <a:pt x="0" y="3035"/>
                </a:lnTo>
                <a:lnTo>
                  <a:pt x="0" y="131051"/>
                </a:lnTo>
                <a:lnTo>
                  <a:pt x="50292" y="131051"/>
                </a:lnTo>
                <a:lnTo>
                  <a:pt x="50292" y="3035"/>
                </a:lnTo>
                <a:lnTo>
                  <a:pt x="50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689597" y="4162425"/>
            <a:ext cx="149860" cy="29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060"/>
              </a:lnSpc>
              <a:spcBef>
                <a:spcPts val="100"/>
              </a:spcBef>
            </a:pPr>
            <a:r>
              <a:rPr sz="900" spc="-70" dirty="0">
                <a:latin typeface="Times New Roman"/>
                <a:cs typeface="Times New Roman"/>
              </a:rPr>
              <a:t>0</a:t>
            </a:r>
            <a:r>
              <a:rPr sz="900" spc="-25" dirty="0">
                <a:latin typeface="Times New Roman"/>
                <a:cs typeface="Times New Roman"/>
              </a:rPr>
              <a:t>.</a:t>
            </a:r>
            <a:r>
              <a:rPr sz="900" spc="-6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 marR="10795" algn="r">
              <a:lnSpc>
                <a:spcPts val="1060"/>
              </a:lnSpc>
            </a:pPr>
            <a:r>
              <a:rPr sz="900" spc="-6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93811" y="4295013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62065" y="4811648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89595" y="4811648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330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305550" y="5203697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240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91578" y="5203697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75221" y="5291366"/>
            <a:ext cx="526415" cy="60833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440"/>
              </a:spcBef>
            </a:pPr>
            <a:r>
              <a:rPr sz="900" spc="-55" dirty="0">
                <a:latin typeface="Times New Roman"/>
                <a:cs typeface="Times New Roman"/>
              </a:rPr>
              <a:t>270</a:t>
            </a:r>
            <a:endParaRPr sz="900">
              <a:latin typeface="Times New Roman"/>
              <a:cs typeface="Times New Roman"/>
            </a:endParaRPr>
          </a:p>
          <a:p>
            <a:pPr marL="295275">
              <a:lnSpc>
                <a:spcPct val="100000"/>
              </a:lnSpc>
              <a:spcBef>
                <a:spcPts val="455"/>
              </a:spcBef>
            </a:pPr>
            <a:r>
              <a:rPr sz="900" spc="-10" dirty="0">
                <a:latin typeface="Symbol"/>
                <a:cs typeface="Symbol"/>
              </a:rPr>
              <a:t></a:t>
            </a:r>
            <a:r>
              <a:rPr sz="1800" spc="-15" baseline="-11574" dirty="0">
                <a:latin typeface="Times New Roman"/>
                <a:cs typeface="Times New Roman"/>
              </a:rPr>
              <a:t>i</a:t>
            </a:r>
            <a:endParaRPr sz="1800" baseline="-11574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950" spc="-5" dirty="0">
                <a:latin typeface="Symbol"/>
                <a:cs typeface="Symbol"/>
              </a:rPr>
              <a:t></a:t>
            </a:r>
            <a:r>
              <a:rPr sz="950" spc="-3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0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deg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87009" y="5729427"/>
            <a:ext cx="27368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n</a:t>
            </a:r>
            <a:r>
              <a:rPr sz="950" spc="-3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4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8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81976" y="5729427"/>
            <a:ext cx="46037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d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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0.5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Symbol"/>
                <a:cs typeface="Symbol"/>
              </a:rPr>
              <a:t></a:t>
            </a:r>
            <a:endParaRPr sz="95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2025" y="1054100"/>
            <a:ext cx="2845855" cy="14839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86230" y="1438275"/>
            <a:ext cx="356870" cy="0"/>
          </a:xfrm>
          <a:custGeom>
            <a:avLst/>
            <a:gdLst/>
            <a:ahLst/>
            <a:cxnLst/>
            <a:rect l="l" t="t" r="r" b="b"/>
            <a:pathLst>
              <a:path w="356869">
                <a:moveTo>
                  <a:pt x="0" y="0"/>
                </a:moveTo>
                <a:lnTo>
                  <a:pt x="356869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0930" y="3896359"/>
            <a:ext cx="2440520" cy="18662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5829" y="2892425"/>
            <a:ext cx="2739389" cy="262318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23161" y="400303"/>
            <a:ext cx="6293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Array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 isotropic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point </a:t>
            </a:r>
            <a:r>
              <a:rPr sz="2400" b="1" spc="-5" dirty="0">
                <a:latin typeface="Arial"/>
                <a:cs typeface="Arial"/>
              </a:rPr>
              <a:t>sources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–</a:t>
            </a:r>
            <a:r>
              <a:rPr sz="2400" b="1" spc="-5" dirty="0">
                <a:latin typeface="Arial"/>
                <a:cs typeface="Arial"/>
              </a:rPr>
              <a:t> end-fired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196" y="905488"/>
            <a:ext cx="2443480" cy="5568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723900">
              <a:lnSpc>
                <a:spcPts val="2175"/>
              </a:lnSpc>
              <a:spcBef>
                <a:spcPts val="115"/>
              </a:spcBef>
              <a:tabLst>
                <a:tab pos="2280285" algn="l"/>
              </a:tabLst>
            </a:pPr>
            <a:r>
              <a:rPr sz="2150" dirty="0">
                <a:latin typeface="Times New Roman"/>
                <a:cs typeface="Times New Roman"/>
              </a:rPr>
              <a:t>2</a:t>
            </a:r>
            <a:r>
              <a:rPr sz="2250" spc="-65" dirty="0">
                <a:latin typeface="Symbol"/>
                <a:cs typeface="Symbol"/>
              </a:rPr>
              <a:t></a:t>
            </a:r>
            <a:r>
              <a:rPr sz="2150" i="1" spc="-5" dirty="0">
                <a:latin typeface="Times New Roman"/>
                <a:cs typeface="Times New Roman"/>
              </a:rPr>
              <a:t>d</a:t>
            </a:r>
            <a:r>
              <a:rPr sz="2150" i="1" dirty="0">
                <a:latin typeface="Times New Roman"/>
                <a:cs typeface="Times New Roman"/>
              </a:rPr>
              <a:t>	</a:t>
            </a:r>
            <a:r>
              <a:rPr sz="2250" u="heavy" spc="-6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ts val="1995"/>
              </a:lnSpc>
              <a:tabLst>
                <a:tab pos="1147445" algn="l"/>
              </a:tabLst>
            </a:pPr>
            <a:r>
              <a:rPr sz="1650" dirty="0">
                <a:latin typeface="Symbol"/>
                <a:cs typeface="Symbol"/>
              </a:rPr>
              <a:t></a:t>
            </a:r>
            <a:r>
              <a:rPr sz="1650" spc="-50" dirty="0">
                <a:latin typeface="Times New Roman"/>
                <a:cs typeface="Times New Roman"/>
              </a:rPr>
              <a:t> </a:t>
            </a:r>
            <a:r>
              <a:rPr sz="1650" spc="-25" dirty="0">
                <a:latin typeface="Times New Roman"/>
                <a:cs typeface="Times New Roman"/>
              </a:rPr>
              <a:t>(</a:t>
            </a:r>
            <a:r>
              <a:rPr sz="1750" spc="-25" dirty="0">
                <a:latin typeface="Symbol"/>
                <a:cs typeface="Symbol"/>
              </a:rPr>
              <a:t></a:t>
            </a:r>
            <a:r>
              <a:rPr sz="1650" spc="-25" dirty="0">
                <a:latin typeface="Times New Roman"/>
                <a:cs typeface="Times New Roman"/>
              </a:rPr>
              <a:t>)</a:t>
            </a:r>
            <a:r>
              <a:rPr sz="1650" spc="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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2100" spc="-10" dirty="0">
                <a:latin typeface="Symbol"/>
                <a:cs typeface="Symbol"/>
              </a:rPr>
              <a:t></a:t>
            </a:r>
            <a:r>
              <a:rPr sz="1650" spc="-10" dirty="0">
                <a:latin typeface="Times New Roman"/>
                <a:cs typeface="Times New Roman"/>
              </a:rPr>
              <a:t>cos</a:t>
            </a:r>
            <a:r>
              <a:rPr sz="2100" spc="-10" dirty="0">
                <a:latin typeface="Symbol"/>
                <a:cs typeface="Symbol"/>
              </a:rPr>
              <a:t></a:t>
            </a:r>
            <a:r>
              <a:rPr sz="1750" spc="-10" dirty="0">
                <a:latin typeface="Symbol"/>
                <a:cs typeface="Symbol"/>
              </a:rPr>
              <a:t></a:t>
            </a:r>
            <a:r>
              <a:rPr sz="2100" spc="-10" dirty="0">
                <a:latin typeface="Symbol"/>
                <a:cs typeface="Symbol"/>
              </a:rPr>
              <a:t></a:t>
            </a:r>
            <a:r>
              <a:rPr sz="1650" spc="-10" dirty="0">
                <a:latin typeface="Symbol"/>
                <a:cs typeface="Symbol"/>
              </a:rPr>
              <a:t></a:t>
            </a:r>
            <a:r>
              <a:rPr sz="1650" spc="-10" dirty="0">
                <a:latin typeface="Times New Roman"/>
                <a:cs typeface="Times New Roman"/>
              </a:rPr>
              <a:t>1</a:t>
            </a:r>
            <a:r>
              <a:rPr sz="2100" spc="-10" dirty="0">
                <a:latin typeface="Symbol"/>
                <a:cs typeface="Symbol"/>
              </a:rPr>
              <a:t></a:t>
            </a:r>
            <a:r>
              <a:rPr sz="1650" spc="-10" dirty="0">
                <a:latin typeface="Symbol"/>
                <a:cs typeface="Symbol"/>
              </a:rPr>
              <a:t>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4829" y="1468175"/>
            <a:ext cx="14097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spc="-55" dirty="0">
                <a:latin typeface="Symbol"/>
                <a:cs typeface="Symbol"/>
              </a:rPr>
              <a:t>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6939" y="1481073"/>
            <a:ext cx="541020" cy="510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620" algn="r">
              <a:lnSpc>
                <a:spcPts val="1845"/>
              </a:lnSpc>
              <a:spcBef>
                <a:spcPts val="105"/>
              </a:spcBef>
            </a:pPr>
            <a:r>
              <a:rPr sz="1650" i="1" spc="-45" dirty="0">
                <a:latin typeface="Times New Roman"/>
                <a:cs typeface="Times New Roman"/>
              </a:rPr>
              <a:t>n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ts val="1964"/>
              </a:lnSpc>
            </a:pPr>
            <a:r>
              <a:rPr sz="1650" dirty="0">
                <a:latin typeface="Symbol"/>
                <a:cs typeface="Symbol"/>
              </a:rPr>
              <a:t></a:t>
            </a:r>
            <a:r>
              <a:rPr sz="1650" spc="5" dirty="0">
                <a:latin typeface="Times New Roman"/>
                <a:cs typeface="Times New Roman"/>
              </a:rPr>
              <a:t> </a:t>
            </a:r>
            <a:r>
              <a:rPr sz="1650" i="1" dirty="0">
                <a:latin typeface="Times New Roman"/>
                <a:cs typeface="Times New Roman"/>
              </a:rPr>
              <a:t>n</a:t>
            </a:r>
            <a:r>
              <a:rPr sz="1750" spc="-65" dirty="0">
                <a:latin typeface="Symbol"/>
                <a:cs typeface="Symbol"/>
              </a:rPr>
              <a:t></a:t>
            </a:r>
            <a:r>
              <a:rPr sz="1750" spc="-4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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26589" y="1862892"/>
            <a:ext cx="80073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475" baseline="-38720" dirty="0">
                <a:latin typeface="Symbol"/>
                <a:cs typeface="Symbol"/>
              </a:rPr>
              <a:t></a:t>
            </a:r>
            <a:r>
              <a:rPr sz="2475" spc="719" baseline="-38720" dirty="0">
                <a:latin typeface="Times New Roman"/>
                <a:cs typeface="Times New Roman"/>
              </a:rPr>
              <a:t> </a:t>
            </a:r>
            <a:r>
              <a:rPr sz="2625" spc="-82" baseline="-36507" dirty="0">
                <a:latin typeface="Symbol"/>
                <a:cs typeface="Symbol"/>
              </a:rPr>
              <a:t></a:t>
            </a:r>
            <a:r>
              <a:rPr sz="2625" spc="-67" baseline="-36507" dirty="0">
                <a:latin typeface="Times New Roman"/>
                <a:cs typeface="Times New Roman"/>
              </a:rPr>
              <a:t> </a:t>
            </a:r>
            <a:r>
              <a:rPr sz="2475" spc="30" baseline="-38720" dirty="0">
                <a:latin typeface="Symbol"/>
                <a:cs typeface="Symbol"/>
              </a:rPr>
              <a:t></a:t>
            </a:r>
            <a:r>
              <a:rPr sz="1150" spc="20" dirty="0">
                <a:latin typeface="Times New Roman"/>
                <a:cs typeface="Times New Roman"/>
              </a:rPr>
              <a:t>sin</a:t>
            </a:r>
            <a:r>
              <a:rPr sz="1150" spc="-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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81426" y="2055622"/>
            <a:ext cx="22732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Symbol"/>
                <a:cs typeface="Symbol"/>
              </a:rPr>
              <a:t>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94127" y="2075954"/>
            <a:ext cx="304800" cy="12700"/>
          </a:xfrm>
          <a:custGeom>
            <a:avLst/>
            <a:gdLst/>
            <a:ahLst/>
            <a:cxnLst/>
            <a:rect l="l" t="t" r="r" b="b"/>
            <a:pathLst>
              <a:path w="304800" h="12700">
                <a:moveTo>
                  <a:pt x="304800" y="0"/>
                </a:moveTo>
                <a:lnTo>
                  <a:pt x="304800" y="0"/>
                </a:lnTo>
                <a:lnTo>
                  <a:pt x="0" y="0"/>
                </a:lnTo>
                <a:lnTo>
                  <a:pt x="0" y="12179"/>
                </a:lnTo>
                <a:lnTo>
                  <a:pt x="304800" y="12179"/>
                </a:lnTo>
                <a:lnTo>
                  <a:pt x="30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34995" y="1938274"/>
            <a:ext cx="92075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ts val="1215"/>
              </a:lnSpc>
              <a:spcBef>
                <a:spcPts val="100"/>
              </a:spcBef>
            </a:pPr>
            <a:r>
              <a:rPr sz="1150" dirty="0">
                <a:latin typeface="Symbol"/>
                <a:cs typeface="Symbol"/>
              </a:rPr>
              <a:t></a:t>
            </a:r>
            <a:endParaRPr sz="1150">
              <a:latin typeface="Symbol"/>
              <a:cs typeface="Symbol"/>
            </a:endParaRPr>
          </a:p>
          <a:p>
            <a:pPr marL="12700">
              <a:lnSpc>
                <a:spcPts val="1455"/>
              </a:lnSpc>
            </a:pP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57042" y="2293041"/>
            <a:ext cx="41783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75" dirty="0">
                <a:latin typeface="Symbol"/>
                <a:cs typeface="Symbol"/>
              </a:rPr>
              <a:t></a:t>
            </a:r>
            <a:r>
              <a:rPr sz="1750" spc="-75" dirty="0">
                <a:latin typeface="Symbol"/>
                <a:cs typeface="Symbol"/>
              </a:rPr>
              <a:t></a:t>
            </a:r>
            <a:r>
              <a:rPr sz="1750" spc="265" dirty="0">
                <a:latin typeface="Times New Roman"/>
                <a:cs typeface="Times New Roman"/>
              </a:rPr>
              <a:t> </a:t>
            </a:r>
            <a:r>
              <a:rPr sz="1650" spc="-30" dirty="0">
                <a:latin typeface="Symbol"/>
                <a:cs typeface="Symbol"/>
              </a:rPr>
              <a:t>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45462" y="2358275"/>
            <a:ext cx="241300" cy="12700"/>
          </a:xfrm>
          <a:custGeom>
            <a:avLst/>
            <a:gdLst/>
            <a:ahLst/>
            <a:cxnLst/>
            <a:rect l="l" t="t" r="r" b="b"/>
            <a:pathLst>
              <a:path w="241300" h="12700">
                <a:moveTo>
                  <a:pt x="74663" y="0"/>
                </a:moveTo>
                <a:lnTo>
                  <a:pt x="62484" y="0"/>
                </a:lnTo>
                <a:lnTo>
                  <a:pt x="0" y="0"/>
                </a:lnTo>
                <a:lnTo>
                  <a:pt x="0" y="12179"/>
                </a:lnTo>
                <a:lnTo>
                  <a:pt x="62484" y="12179"/>
                </a:lnTo>
                <a:lnTo>
                  <a:pt x="74663" y="12179"/>
                </a:lnTo>
                <a:lnTo>
                  <a:pt x="74663" y="0"/>
                </a:lnTo>
                <a:close/>
              </a:path>
              <a:path w="241300" h="12700">
                <a:moveTo>
                  <a:pt x="240792" y="0"/>
                </a:moveTo>
                <a:lnTo>
                  <a:pt x="74676" y="0"/>
                </a:lnTo>
                <a:lnTo>
                  <a:pt x="74676" y="12179"/>
                </a:lnTo>
                <a:lnTo>
                  <a:pt x="240792" y="12179"/>
                </a:lnTo>
                <a:lnTo>
                  <a:pt x="2407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12746" y="2358275"/>
            <a:ext cx="800735" cy="12700"/>
          </a:xfrm>
          <a:custGeom>
            <a:avLst/>
            <a:gdLst/>
            <a:ahLst/>
            <a:cxnLst/>
            <a:rect l="l" t="t" r="r" b="b"/>
            <a:pathLst>
              <a:path w="800735" h="12700">
                <a:moveTo>
                  <a:pt x="331000" y="0"/>
                </a:moveTo>
                <a:lnTo>
                  <a:pt x="0" y="0"/>
                </a:lnTo>
                <a:lnTo>
                  <a:pt x="0" y="12179"/>
                </a:lnTo>
                <a:lnTo>
                  <a:pt x="331000" y="12179"/>
                </a:lnTo>
                <a:lnTo>
                  <a:pt x="331000" y="0"/>
                </a:lnTo>
                <a:close/>
              </a:path>
              <a:path w="800735" h="12700">
                <a:moveTo>
                  <a:pt x="343268" y="0"/>
                </a:moveTo>
                <a:lnTo>
                  <a:pt x="331089" y="0"/>
                </a:lnTo>
                <a:lnTo>
                  <a:pt x="331089" y="12179"/>
                </a:lnTo>
                <a:lnTo>
                  <a:pt x="343268" y="12179"/>
                </a:lnTo>
                <a:lnTo>
                  <a:pt x="343268" y="0"/>
                </a:lnTo>
                <a:close/>
              </a:path>
              <a:path w="800735" h="12700">
                <a:moveTo>
                  <a:pt x="800481" y="0"/>
                </a:moveTo>
                <a:lnTo>
                  <a:pt x="800481" y="0"/>
                </a:lnTo>
                <a:lnTo>
                  <a:pt x="343281" y="0"/>
                </a:lnTo>
                <a:lnTo>
                  <a:pt x="343281" y="12179"/>
                </a:lnTo>
                <a:lnTo>
                  <a:pt x="800481" y="12179"/>
                </a:lnTo>
                <a:lnTo>
                  <a:pt x="800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18996" y="2258694"/>
            <a:ext cx="1244600" cy="320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1400"/>
              </a:lnSpc>
              <a:spcBef>
                <a:spcPts val="95"/>
              </a:spcBef>
              <a:tabLst>
                <a:tab pos="1132205" algn="l"/>
              </a:tabLst>
            </a:pPr>
            <a:r>
              <a:rPr sz="1050" i="1" dirty="0">
                <a:latin typeface="Times New Roman"/>
                <a:cs typeface="Times New Roman"/>
              </a:rPr>
              <a:t>E</a:t>
            </a:r>
            <a:r>
              <a:rPr sz="1575" i="1" baseline="-13227" dirty="0">
                <a:latin typeface="Times New Roman"/>
                <a:cs typeface="Times New Roman"/>
              </a:rPr>
              <a:t>n </a:t>
            </a:r>
            <a:r>
              <a:rPr sz="1050" spc="-25" dirty="0">
                <a:latin typeface="Times New Roman"/>
                <a:cs typeface="Times New Roman"/>
              </a:rPr>
              <a:t>(</a:t>
            </a:r>
            <a:r>
              <a:rPr sz="1100" spc="-25" dirty="0">
                <a:latin typeface="Symbol"/>
                <a:cs typeface="Symbol"/>
              </a:rPr>
              <a:t>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) </a:t>
            </a:r>
            <a:r>
              <a:rPr sz="1050" dirty="0">
                <a:latin typeface="Symbol"/>
                <a:cs typeface="Symbol"/>
              </a:rPr>
              <a:t></a:t>
            </a:r>
            <a:r>
              <a:rPr sz="1050" spc="-5" dirty="0">
                <a:latin typeface="Times New Roman"/>
                <a:cs typeface="Times New Roman"/>
              </a:rPr>
              <a:t> sin</a:t>
            </a:r>
            <a:r>
              <a:rPr sz="1050" spc="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Symbol"/>
                <a:cs typeface="Symbol"/>
              </a:rPr>
              <a:t></a:t>
            </a:r>
            <a:r>
              <a:rPr sz="1050" dirty="0">
                <a:latin typeface="Times New Roman"/>
                <a:cs typeface="Times New Roman"/>
              </a:rPr>
              <a:t>	</a:t>
            </a:r>
            <a:r>
              <a:rPr sz="1250" spc="-5" dirty="0">
                <a:latin typeface="Symbol"/>
                <a:cs typeface="Symbol"/>
              </a:rPr>
              <a:t></a:t>
            </a:r>
            <a:endParaRPr sz="1250">
              <a:latin typeface="Symbol"/>
              <a:cs typeface="Symbol"/>
            </a:endParaRPr>
          </a:p>
          <a:p>
            <a:pPr marL="784860">
              <a:lnSpc>
                <a:spcPts val="919"/>
              </a:lnSpc>
              <a:tabLst>
                <a:tab pos="1016635" algn="l"/>
              </a:tabLst>
            </a:pPr>
            <a:r>
              <a:rPr sz="850" dirty="0">
                <a:latin typeface="Symbol"/>
                <a:cs typeface="Symbol"/>
              </a:rPr>
              <a:t></a:t>
            </a:r>
            <a:r>
              <a:rPr sz="850" dirty="0">
                <a:latin typeface="Times New Roman"/>
                <a:cs typeface="Times New Roman"/>
              </a:rPr>
              <a:t>	</a:t>
            </a:r>
            <a:r>
              <a:rPr sz="850" spc="5" dirty="0">
                <a:latin typeface="Times New Roman"/>
                <a:cs typeface="Times New Roman"/>
              </a:rPr>
              <a:t>2</a:t>
            </a:r>
            <a:r>
              <a:rPr sz="850" i="1" dirty="0">
                <a:latin typeface="Times New Roman"/>
                <a:cs typeface="Times New Roman"/>
              </a:rPr>
              <a:t>n</a:t>
            </a:r>
            <a:r>
              <a:rPr sz="850" i="1" spc="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Symbol"/>
                <a:cs typeface="Symbol"/>
              </a:rPr>
              <a:t>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3242" y="2423286"/>
            <a:ext cx="18796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625" algn="l"/>
              </a:tabLst>
            </a:pPr>
            <a:r>
              <a:rPr sz="8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52826" y="2531491"/>
            <a:ext cx="63817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8325" algn="l"/>
              </a:tabLst>
            </a:pPr>
            <a:r>
              <a:rPr sz="1150" spc="-5" dirty="0">
                <a:latin typeface="Times New Roman"/>
                <a:cs typeface="Times New Roman"/>
              </a:rPr>
              <a:t>s</a:t>
            </a:r>
            <a:r>
              <a:rPr sz="1150" dirty="0">
                <a:latin typeface="Times New Roman"/>
                <a:cs typeface="Times New Roman"/>
              </a:rPr>
              <a:t>in </a:t>
            </a:r>
            <a:r>
              <a:rPr sz="1150" dirty="0">
                <a:latin typeface="Symbol"/>
                <a:cs typeface="Symbol"/>
              </a:rPr>
              <a:t></a:t>
            </a:r>
            <a:r>
              <a:rPr sz="1150" dirty="0">
                <a:latin typeface="Times New Roman"/>
                <a:cs typeface="Times New Roman"/>
              </a:rPr>
              <a:t>	</a:t>
            </a:r>
            <a:r>
              <a:rPr sz="1150" dirty="0">
                <a:latin typeface="Symbol"/>
                <a:cs typeface="Symbol"/>
              </a:rPr>
              <a:t>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78379" y="2705227"/>
            <a:ext cx="39751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latin typeface="Symbol"/>
                <a:cs typeface="Symbol"/>
              </a:rPr>
              <a:t></a:t>
            </a:r>
            <a:r>
              <a:rPr sz="1650" spc="-40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2</a:t>
            </a:r>
            <a:r>
              <a:rPr sz="1650" spc="-45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Symbol"/>
                <a:cs typeface="Symbol"/>
              </a:rPr>
              <a:t></a:t>
            </a:r>
            <a:endParaRPr sz="16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14245" y="3537330"/>
            <a:ext cx="172910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Times New Roman"/>
                <a:cs typeface="Times New Roman"/>
              </a:rPr>
              <a:t>Field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End-fired,</a:t>
            </a:r>
            <a:r>
              <a:rPr sz="95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n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Times New Roman"/>
                <a:cs typeface="Times New Roman"/>
              </a:rPr>
              <a:t>isotropic </a:t>
            </a:r>
            <a:r>
              <a:rPr sz="950" spc="-10" dirty="0">
                <a:latin typeface="Times New Roman"/>
                <a:cs typeface="Times New Roman"/>
              </a:rPr>
              <a:t>sources</a:t>
            </a:r>
            <a:endParaRPr sz="950">
              <a:latin typeface="Times New Roman"/>
              <a:cs typeface="Times New Roman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1118412" y="3719702"/>
          <a:ext cx="2868930" cy="2759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49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3845" algn="ctr">
                        <a:lnSpc>
                          <a:spcPts val="960"/>
                        </a:lnSpc>
                      </a:pPr>
                      <a:r>
                        <a:rPr sz="900" spc="-10" dirty="0">
                          <a:latin typeface="Times New Roman"/>
                          <a:cs typeface="Times New Roman"/>
                        </a:rPr>
                        <a:t>90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R="43815" algn="r">
                        <a:lnSpc>
                          <a:spcPts val="105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120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48920" algn="ctr">
                        <a:lnSpc>
                          <a:spcPts val="105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60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0.8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594">
                <a:tc>
                  <a:txBody>
                    <a:bodyPr/>
                    <a:lstStyle/>
                    <a:p>
                      <a:pPr marL="129539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150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R="2857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0.6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30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5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894">
                <a:tc>
                  <a:txBody>
                    <a:bodyPr/>
                    <a:lstStyle/>
                    <a:p>
                      <a:pPr marL="127000">
                        <a:lnSpc>
                          <a:spcPts val="1405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Ef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aseline="-11574" dirty="0">
                          <a:latin typeface="Times New Roman"/>
                          <a:cs typeface="Times New Roman"/>
                        </a:rPr>
                        <a:t>i</a:t>
                      </a:r>
                      <a:endParaRPr sz="1800" baseline="-11574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953">
                <a:tc>
                  <a:txBody>
                    <a:bodyPr/>
                    <a:lstStyle/>
                    <a:p>
                      <a:pPr marR="57150" algn="ctr">
                        <a:lnSpc>
                          <a:spcPts val="955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180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70510" algn="ctr">
                        <a:lnSpc>
                          <a:spcPts val="955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1610" algn="r">
                        <a:lnSpc>
                          <a:spcPts val="955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9539" algn="ctr">
                        <a:lnSpc>
                          <a:spcPct val="10000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210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03530">
                        <a:lnSpc>
                          <a:spcPct val="10000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330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5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57785" algn="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240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39395" algn="ct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300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3845" algn="ctr">
                        <a:lnSpc>
                          <a:spcPts val="1000"/>
                        </a:lnSpc>
                      </a:pPr>
                      <a:r>
                        <a:rPr sz="900" spc="-20" dirty="0">
                          <a:latin typeface="Times New Roman"/>
                          <a:cs typeface="Times New Roman"/>
                        </a:rPr>
                        <a:t>270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9085" algn="ctr">
                        <a:lnSpc>
                          <a:spcPts val="1420"/>
                        </a:lnSpc>
                      </a:pPr>
                      <a:r>
                        <a:rPr sz="900" spc="-10" dirty="0">
                          <a:latin typeface="Symbol"/>
                          <a:cs typeface="Symbol"/>
                        </a:rPr>
                        <a:t></a:t>
                      </a:r>
                      <a:r>
                        <a:rPr sz="1800" spc="-15" baseline="-11574" dirty="0">
                          <a:latin typeface="Times New Roman"/>
                          <a:cs typeface="Times New Roman"/>
                        </a:rPr>
                        <a:t>i</a:t>
                      </a:r>
                      <a:endParaRPr sz="1800" baseline="-11574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8423">
                <a:tc>
                  <a:txBody>
                    <a:bodyPr/>
                    <a:lstStyle/>
                    <a:p>
                      <a:pPr marL="499745">
                        <a:lnSpc>
                          <a:spcPts val="1070"/>
                        </a:lnSpc>
                      </a:pPr>
                      <a:r>
                        <a:rPr sz="950" spc="-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9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10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8440" algn="ctr">
                        <a:lnSpc>
                          <a:spcPts val="1070"/>
                        </a:lnSpc>
                      </a:pPr>
                      <a:r>
                        <a:rPr sz="950" spc="-5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9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108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-5" dirty="0">
                          <a:latin typeface="Times New Roman"/>
                          <a:cs typeface="Times New Roman"/>
                        </a:rPr>
                        <a:t>deg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8590" algn="r">
                        <a:lnSpc>
                          <a:spcPts val="1070"/>
                        </a:lnSpc>
                      </a:pPr>
                      <a:r>
                        <a:rPr sz="95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9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Symbol"/>
                          <a:cs typeface="Symbol"/>
                        </a:rPr>
                        <a:t></a:t>
                      </a:r>
                      <a:endParaRPr sz="9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18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015"/>
                        </a:lnSpc>
                      </a:pPr>
                      <a:r>
                        <a:rPr sz="950" dirty="0">
                          <a:latin typeface="Times New Roman"/>
                          <a:cs typeface="Times New Roman"/>
                        </a:rPr>
                        <a:t>4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2617343" y="4789309"/>
            <a:ext cx="50800" cy="129539"/>
          </a:xfrm>
          <a:custGeom>
            <a:avLst/>
            <a:gdLst/>
            <a:ahLst/>
            <a:cxnLst/>
            <a:rect l="l" t="t" r="r" b="b"/>
            <a:pathLst>
              <a:path w="50800" h="129539">
                <a:moveTo>
                  <a:pt x="50292" y="0"/>
                </a:moveTo>
                <a:lnTo>
                  <a:pt x="0" y="0"/>
                </a:lnTo>
                <a:lnTo>
                  <a:pt x="0" y="3035"/>
                </a:lnTo>
                <a:lnTo>
                  <a:pt x="0" y="129527"/>
                </a:lnTo>
                <a:lnTo>
                  <a:pt x="50292" y="129527"/>
                </a:lnTo>
                <a:lnTo>
                  <a:pt x="50292" y="3035"/>
                </a:lnTo>
                <a:lnTo>
                  <a:pt x="50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979289" y="1110742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Microsoft Sans Serif"/>
                <a:cs typeface="Microsoft Sans Serif"/>
              </a:rPr>
              <a:t>y</a:t>
            </a:r>
            <a:endParaRPr sz="8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67196" y="1846833"/>
            <a:ext cx="819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Symbol"/>
                <a:cs typeface="Symbol"/>
              </a:rPr>
              <a:t></a:t>
            </a:r>
            <a:endParaRPr sz="8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20431" y="1971801"/>
            <a:ext cx="800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Microsoft Sans Serif"/>
                <a:cs typeface="Microsoft Sans Serif"/>
              </a:rPr>
              <a:t>x</a:t>
            </a:r>
            <a:endParaRPr sz="850">
              <a:latin typeface="Microsoft Sans Serif"/>
              <a:cs typeface="Microsoft Sans Serif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4799457" y="2394437"/>
          <a:ext cx="2782570" cy="318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3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5439">
                <a:tc>
                  <a:txBody>
                    <a:bodyPr/>
                    <a:lstStyle/>
                    <a:p>
                      <a:pPr marR="24130" algn="r">
                        <a:lnSpc>
                          <a:spcPts val="665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d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69">
                <a:tc>
                  <a:txBody>
                    <a:bodyPr/>
                    <a:lstStyle/>
                    <a:p>
                      <a:pPr marL="127000">
                        <a:lnSpc>
                          <a:spcPts val="815"/>
                        </a:lnSpc>
                        <a:spcBef>
                          <a:spcPts val="525"/>
                        </a:spcBef>
                      </a:pPr>
                      <a:r>
                        <a:rPr sz="75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7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ts val="935"/>
                        </a:lnSpc>
                        <a:spcBef>
                          <a:spcPts val="400"/>
                        </a:spcBef>
                      </a:pPr>
                      <a:r>
                        <a:rPr sz="850" dirty="0">
                          <a:latin typeface="Symbol"/>
                          <a:cs typeface="Symbol"/>
                        </a:rPr>
                        <a:t></a:t>
                      </a:r>
                      <a:endParaRPr sz="850">
                        <a:latin typeface="Symbol"/>
                        <a:cs typeface="Symbo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935"/>
                        </a:lnSpc>
                        <a:spcBef>
                          <a:spcPts val="400"/>
                        </a:spcBef>
                      </a:pPr>
                      <a:r>
                        <a:rPr sz="850" dirty="0">
                          <a:latin typeface="Symbol"/>
                          <a:cs typeface="Symbol"/>
                        </a:rPr>
                        <a:t></a:t>
                      </a:r>
                      <a:endParaRPr sz="850">
                        <a:latin typeface="Symbol"/>
                        <a:cs typeface="Symbo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35"/>
                        </a:lnSpc>
                        <a:spcBef>
                          <a:spcPts val="400"/>
                        </a:spcBef>
                      </a:pPr>
                      <a:r>
                        <a:rPr sz="850" dirty="0">
                          <a:latin typeface="Symbol"/>
                          <a:cs typeface="Symbol"/>
                        </a:rPr>
                        <a:t></a:t>
                      </a:r>
                      <a:endParaRPr sz="850">
                        <a:latin typeface="Symbol"/>
                        <a:cs typeface="Symbo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275590">
                        <a:lnSpc>
                          <a:spcPts val="935"/>
                        </a:lnSpc>
                        <a:spcBef>
                          <a:spcPts val="400"/>
                        </a:spcBef>
                      </a:pPr>
                      <a:r>
                        <a:rPr sz="850" spc="-30" dirty="0">
                          <a:latin typeface="Symbol"/>
                          <a:cs typeface="Symbol"/>
                        </a:rPr>
                        <a:t></a:t>
                      </a:r>
                      <a:endParaRPr sz="850">
                        <a:latin typeface="Symbol"/>
                        <a:cs typeface="Symbo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6300978" y="2863723"/>
            <a:ext cx="20923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end-fired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array,n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elements power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pattern</a:t>
            </a:r>
            <a:endParaRPr sz="1000">
              <a:latin typeface="Times New Roman"/>
              <a:cs typeface="Times New Roman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5881878" y="5642387"/>
          <a:ext cx="2456180" cy="993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12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000" spc="-5" dirty="0">
                          <a:latin typeface="Symbol"/>
                          <a:cs typeface="Symbol"/>
                        </a:rPr>
                        <a:t>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000" spc="-10" dirty="0">
                          <a:latin typeface="Symbol"/>
                          <a:cs typeface="Symbol"/>
                        </a:rPr>
                        <a:t>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Z)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44">
                <a:tc>
                  <a:txBody>
                    <a:bodyPr/>
                    <a:lstStyle/>
                    <a:p>
                      <a:pPr marR="11176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21920" marB="0"/>
                </a:tc>
                <a:tc>
                  <a:txBody>
                    <a:bodyPr/>
                    <a:lstStyle/>
                    <a:p>
                      <a:pPr marR="147320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Symbol"/>
                          <a:cs typeface="Symbol"/>
                        </a:rPr>
                        <a:t>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219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91">
                <a:tc>
                  <a:txBody>
                    <a:bodyPr/>
                    <a:lstStyle/>
                    <a:p>
                      <a:pPr marL="4318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 dirty="0">
                          <a:latin typeface="Symbol"/>
                          <a:cs typeface="Symbol"/>
                        </a:rPr>
                        <a:t>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baseline="-12962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250" spc="-195" baseline="-1296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0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17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627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69" y="3664584"/>
            <a:ext cx="5230495" cy="1698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5695" y="3676015"/>
            <a:ext cx="2215514" cy="16916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97835" y="743458"/>
            <a:ext cx="3141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Pattern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multiplication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7996" y="1639570"/>
            <a:ext cx="7291070" cy="10991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97100"/>
              </a:lnSpc>
              <a:spcBef>
                <a:spcPts val="160"/>
              </a:spcBef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total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field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array of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non-isotropic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but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similar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point </a:t>
            </a:r>
            <a:r>
              <a:rPr sz="1800" spc="-5" dirty="0">
                <a:latin typeface="Microsoft Sans Serif"/>
                <a:cs typeface="Microsoft Sans Serif"/>
              </a:rPr>
              <a:t> sources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product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individual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source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and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pattern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of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array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isotropic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point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sources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having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same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locations,relative 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amplitudes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and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phases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non-isotropic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point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sources.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5400" y="3368264"/>
          <a:ext cx="5577205" cy="2607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3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2733">
                <a:tc gridSpan="2">
                  <a:txBody>
                    <a:bodyPr/>
                    <a:lstStyle/>
                    <a:p>
                      <a:pPr marL="1047750">
                        <a:lnSpc>
                          <a:spcPts val="930"/>
                        </a:lnSpc>
                      </a:pPr>
                      <a:r>
                        <a:rPr sz="850" dirty="0">
                          <a:latin typeface="Times New Roman"/>
                          <a:cs typeface="Times New Roman"/>
                        </a:rPr>
                        <a:t>Primary</a:t>
                      </a:r>
                      <a:r>
                        <a:rPr sz="8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spc="-5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8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spc="-5" dirty="0">
                          <a:latin typeface="Times New Roman"/>
                          <a:cs typeface="Times New Roman"/>
                        </a:rPr>
                        <a:t>pattern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930"/>
                        </a:lnSpc>
                      </a:pPr>
                      <a:r>
                        <a:rPr sz="850" spc="-10" dirty="0">
                          <a:latin typeface="Times New Roman"/>
                          <a:cs typeface="Times New Roman"/>
                        </a:rPr>
                        <a:t>Secondary field</a:t>
                      </a:r>
                      <a:r>
                        <a:rPr sz="8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spc="-10" dirty="0">
                          <a:latin typeface="Times New Roman"/>
                          <a:cs typeface="Times New Roman"/>
                        </a:rPr>
                        <a:t>pattern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3840">
                        <a:lnSpc>
                          <a:spcPts val="935"/>
                        </a:lnSpc>
                        <a:spcBef>
                          <a:spcPts val="1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90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935"/>
                        </a:lnSpc>
                        <a:spcBef>
                          <a:spcPts val="15"/>
                        </a:spcBef>
                      </a:pPr>
                      <a:r>
                        <a:rPr sz="800" spc="-10" dirty="0">
                          <a:latin typeface="Times New Roman"/>
                          <a:cs typeface="Times New Roman"/>
                        </a:rPr>
                        <a:t>90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050">
                <a:tc>
                  <a:txBody>
                    <a:bodyPr/>
                    <a:lstStyle/>
                    <a:p>
                      <a:pPr marR="42545" algn="r">
                        <a:lnSpc>
                          <a:spcPts val="935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120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ts val="935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60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935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120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935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60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0.8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15" dirty="0">
                          <a:latin typeface="Times New Roman"/>
                          <a:cs typeface="Times New Roman"/>
                        </a:rPr>
                        <a:t>0.8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67246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150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0.6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30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13271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150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-15" dirty="0">
                          <a:latin typeface="Times New Roman"/>
                          <a:cs typeface="Times New Roman"/>
                        </a:rPr>
                        <a:t>0.6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30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ts val="890"/>
                        </a:lnSpc>
                        <a:spcBef>
                          <a:spcPts val="80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0.4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ts val="890"/>
                        </a:lnSpc>
                        <a:spcBef>
                          <a:spcPts val="80"/>
                        </a:spcBef>
                      </a:pPr>
                      <a:r>
                        <a:rPr sz="800" spc="-15" dirty="0">
                          <a:latin typeface="Times New Roman"/>
                          <a:cs typeface="Times New Roman"/>
                        </a:rPr>
                        <a:t>0.4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057">
                <a:tc>
                  <a:txBody>
                    <a:bodyPr/>
                    <a:lstStyle/>
                    <a:p>
                      <a:pPr marL="127000">
                        <a:lnSpc>
                          <a:spcPts val="755"/>
                        </a:lnSpc>
                        <a:spcBef>
                          <a:spcPts val="80"/>
                        </a:spcBef>
                      </a:pPr>
                      <a:r>
                        <a:rPr sz="550" spc="-5" dirty="0">
                          <a:latin typeface="Times New Roman"/>
                          <a:cs typeface="Times New Roman"/>
                        </a:rPr>
                        <a:t>Ef1</a:t>
                      </a:r>
                      <a:r>
                        <a:rPr sz="975" spc="-7" baseline="-12820" dirty="0">
                          <a:latin typeface="Times New Roman"/>
                          <a:cs typeface="Times New Roman"/>
                        </a:rPr>
                        <a:t>i</a:t>
                      </a:r>
                      <a:endParaRPr sz="975" baseline="-1282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ts val="835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ts val="835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Ef2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-1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7239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ts val="610"/>
                        </a:lnSpc>
                      </a:pPr>
                      <a:r>
                        <a:rPr sz="600" dirty="0">
                          <a:latin typeface="Times New Roman"/>
                          <a:cs typeface="Times New Roman"/>
                        </a:rPr>
                        <a:t>i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239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504">
                <a:tc>
                  <a:txBody>
                    <a:bodyPr/>
                    <a:lstStyle/>
                    <a:p>
                      <a:pPr marR="132715" algn="ctr">
                        <a:lnSpc>
                          <a:spcPts val="95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180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0665">
                        <a:lnSpc>
                          <a:spcPts val="95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>
                        <a:lnSpc>
                          <a:spcPts val="95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180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120014"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86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2465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210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330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132715" algn="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210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120014" algn="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330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836">
                <a:tc>
                  <a:txBody>
                    <a:bodyPr/>
                    <a:lstStyle/>
                    <a:p>
                      <a:pPr marR="55244" algn="r">
                        <a:lnSpc>
                          <a:spcPts val="890"/>
                        </a:lnSpc>
                        <a:spcBef>
                          <a:spcPts val="70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240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890"/>
                        </a:lnSpc>
                        <a:spcBef>
                          <a:spcPts val="70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300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4135">
                        <a:lnSpc>
                          <a:spcPts val="89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240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31445">
                        <a:lnSpc>
                          <a:spcPts val="89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300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17804">
                        <a:lnSpc>
                          <a:spcPts val="894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270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3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880"/>
                        </a:lnSpc>
                      </a:pPr>
                      <a:r>
                        <a:rPr sz="800" spc="-10" dirty="0">
                          <a:latin typeface="Times New Roman"/>
                          <a:cs typeface="Times New Roman"/>
                        </a:rPr>
                        <a:t>270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81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44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650" dirty="0">
                          <a:latin typeface="Times New Roman"/>
                          <a:cs typeface="Times New Roman"/>
                        </a:rPr>
                        <a:t>i</a:t>
                      </a:r>
                      <a:endParaRPr sz="6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520065">
                        <a:lnSpc>
                          <a:spcPts val="1085"/>
                        </a:lnSpc>
                        <a:spcBef>
                          <a:spcPts val="80"/>
                        </a:spcBef>
                      </a:pPr>
                      <a:r>
                        <a:rPr sz="1050" dirty="0">
                          <a:latin typeface="Symbol"/>
                          <a:cs typeface="Symbol"/>
                        </a:rPr>
                        <a:t></a:t>
                      </a:r>
                      <a:endParaRPr sz="1050">
                        <a:latin typeface="Symbol"/>
                        <a:cs typeface="Symbol"/>
                      </a:endParaRPr>
                    </a:p>
                    <a:p>
                      <a:pPr marR="243204" algn="r">
                        <a:lnSpc>
                          <a:spcPts val="905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i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1940">
                <a:tc>
                  <a:txBody>
                    <a:bodyPr/>
                    <a:lstStyle/>
                    <a:p>
                      <a:pPr marR="64769" algn="ctr">
                        <a:lnSpc>
                          <a:spcPts val="819"/>
                        </a:lnSpc>
                        <a:spcBef>
                          <a:spcPts val="275"/>
                        </a:spcBef>
                      </a:pPr>
                      <a:r>
                        <a:rPr sz="85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8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8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dirty="0">
                          <a:latin typeface="Times New Roman"/>
                          <a:cs typeface="Times New Roman"/>
                        </a:rPr>
                        <a:t>2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819"/>
                        </a:lnSpc>
                        <a:spcBef>
                          <a:spcPts val="275"/>
                        </a:spcBef>
                      </a:pPr>
                      <a:r>
                        <a:rPr sz="850" spc="-10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850" spc="-10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8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8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spc="-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850" spc="-5" dirty="0">
                          <a:latin typeface="Times New Roman"/>
                          <a:cs typeface="Times New Roman"/>
                        </a:rPr>
                        <a:t>104</a:t>
                      </a:r>
                      <a:r>
                        <a:rPr sz="850" spc="-10" dirty="0">
                          <a:latin typeface="Times New Roman"/>
                          <a:cs typeface="Times New Roman"/>
                        </a:rPr>
                        <a:t> deg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ts val="819"/>
                        </a:lnSpc>
                        <a:spcBef>
                          <a:spcPts val="275"/>
                        </a:spcBef>
                      </a:pPr>
                      <a:r>
                        <a:rPr sz="850" spc="-5" dirty="0">
                          <a:latin typeface="Times New Roman"/>
                          <a:cs typeface="Times New Roman"/>
                        </a:rPr>
                        <a:t>d1</a:t>
                      </a:r>
                      <a:r>
                        <a:rPr sz="8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8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spc="-5" dirty="0">
                          <a:latin typeface="Times New Roman"/>
                          <a:cs typeface="Times New Roman"/>
                        </a:rPr>
                        <a:t>0.3</a:t>
                      </a:r>
                      <a:r>
                        <a:rPr sz="8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50" dirty="0">
                          <a:latin typeface="Symbol"/>
                          <a:cs typeface="Symbol"/>
                        </a:rPr>
                        <a:t></a:t>
                      </a:r>
                      <a:endParaRPr sz="850">
                        <a:latin typeface="Symbol"/>
                        <a:cs typeface="Symbol"/>
                      </a:endParaRPr>
                    </a:p>
                  </a:txBody>
                  <a:tcPr marL="0" marR="0" marT="3492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16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50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6680" algn="r">
                        <a:lnSpc>
                          <a:spcPts val="965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965"/>
                        </a:lnSpc>
                      </a:pPr>
                      <a:r>
                        <a:rPr sz="900" spc="-5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9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180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deg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ts val="965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d2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0.6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Symbol"/>
                          <a:cs typeface="Symbol"/>
                        </a:rPr>
                        <a:t>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1435862" y="4482972"/>
            <a:ext cx="50800" cy="117475"/>
          </a:xfrm>
          <a:custGeom>
            <a:avLst/>
            <a:gdLst/>
            <a:ahLst/>
            <a:cxnLst/>
            <a:rect l="l" t="t" r="r" b="b"/>
            <a:pathLst>
              <a:path w="50800" h="117475">
                <a:moveTo>
                  <a:pt x="50292" y="0"/>
                </a:moveTo>
                <a:lnTo>
                  <a:pt x="0" y="0"/>
                </a:lnTo>
                <a:lnTo>
                  <a:pt x="0" y="1524"/>
                </a:lnTo>
                <a:lnTo>
                  <a:pt x="0" y="117348"/>
                </a:lnTo>
                <a:lnTo>
                  <a:pt x="12192" y="117348"/>
                </a:lnTo>
                <a:lnTo>
                  <a:pt x="50292" y="117348"/>
                </a:lnTo>
                <a:lnTo>
                  <a:pt x="50292" y="1524"/>
                </a:lnTo>
                <a:lnTo>
                  <a:pt x="50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32681" y="4482985"/>
            <a:ext cx="52069" cy="117475"/>
          </a:xfrm>
          <a:custGeom>
            <a:avLst/>
            <a:gdLst/>
            <a:ahLst/>
            <a:cxnLst/>
            <a:rect l="l" t="t" r="r" b="b"/>
            <a:pathLst>
              <a:path w="52070" h="117475">
                <a:moveTo>
                  <a:pt x="51803" y="0"/>
                </a:moveTo>
                <a:lnTo>
                  <a:pt x="0" y="0"/>
                </a:lnTo>
                <a:lnTo>
                  <a:pt x="0" y="4559"/>
                </a:lnTo>
                <a:lnTo>
                  <a:pt x="0" y="117335"/>
                </a:lnTo>
                <a:lnTo>
                  <a:pt x="50279" y="117335"/>
                </a:lnTo>
                <a:lnTo>
                  <a:pt x="51803" y="117335"/>
                </a:lnTo>
                <a:lnTo>
                  <a:pt x="51803" y="4559"/>
                </a:lnTo>
                <a:lnTo>
                  <a:pt x="51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125461" y="3342259"/>
            <a:ext cx="850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Times New Roman"/>
                <a:cs typeface="Times New Roman"/>
              </a:rPr>
              <a:t>Total</a:t>
            </a:r>
            <a:r>
              <a:rPr sz="900" spc="-2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field</a:t>
            </a:r>
            <a:r>
              <a:rPr sz="900" spc="-1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pattern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69201" y="4346828"/>
            <a:ext cx="501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Times New Roman"/>
                <a:cs typeface="Times New Roman"/>
              </a:rPr>
              <a:t>.</a:t>
            </a:r>
            <a:endParaRPr sz="800">
              <a:latin typeface="Times New Roman"/>
              <a:cs typeface="Times New Roman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6264402" y="3518477"/>
          <a:ext cx="2472690" cy="2028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784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marR="12065" algn="ctr">
                        <a:lnSpc>
                          <a:spcPts val="844"/>
                        </a:lnSpc>
                      </a:pPr>
                      <a:r>
                        <a:rPr sz="800" spc="-10" dirty="0">
                          <a:latin typeface="Times New Roman"/>
                          <a:cs typeface="Times New Roman"/>
                        </a:rPr>
                        <a:t>90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40">
                <a:tc>
                  <a:txBody>
                    <a:bodyPr/>
                    <a:lstStyle/>
                    <a:p>
                      <a:pPr marR="261620" algn="r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120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5770">
                        <a:lnSpc>
                          <a:spcPts val="930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60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673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8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401">
                <a:tc>
                  <a:txBody>
                    <a:bodyPr/>
                    <a:lstStyle/>
                    <a:p>
                      <a:pPr marR="12573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150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6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30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234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827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4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45">
                <a:tc>
                  <a:txBody>
                    <a:bodyPr/>
                    <a:lstStyle/>
                    <a:p>
                      <a:pPr marL="127000" marR="21590">
                        <a:lnSpc>
                          <a:spcPct val="100000"/>
                        </a:lnSpc>
                        <a:spcBef>
                          <a:spcPts val="55"/>
                        </a:spcBef>
                        <a:tabLst>
                          <a:tab pos="1268095" algn="l"/>
                        </a:tabLst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Ef</a:t>
                      </a:r>
                      <a:r>
                        <a:rPr sz="7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25" baseline="-11695" dirty="0">
                          <a:latin typeface="Times New Roman"/>
                          <a:cs typeface="Times New Roman"/>
                        </a:rPr>
                        <a:t>i 	</a:t>
                      </a:r>
                      <a:r>
                        <a:rPr sz="1425" spc="-22" baseline="-11695" dirty="0">
                          <a:latin typeface="Times New Roman"/>
                          <a:cs typeface="Times New Roman"/>
                        </a:rPr>
                        <a:t>                                             </a:t>
                      </a:r>
                      <a:r>
                        <a:rPr sz="1425" spc="112" baseline="-116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2" baseline="-10416" dirty="0">
                          <a:latin typeface="Times New Roman"/>
                          <a:cs typeface="Times New Roman"/>
                        </a:rPr>
                        <a:t>0</a:t>
                      </a:r>
                      <a:endParaRPr sz="1200" baseline="-10416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950"/>
                        </a:lnSpc>
                        <a:spcBef>
                          <a:spcPts val="350"/>
                        </a:spcBef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393">
                <a:tc>
                  <a:txBody>
                    <a:bodyPr/>
                    <a:lstStyle/>
                    <a:p>
                      <a:pPr marL="377825">
                        <a:lnSpc>
                          <a:spcPts val="785"/>
                        </a:lnSpc>
                        <a:tabLst>
                          <a:tab pos="1306195" algn="l"/>
                        </a:tabLst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180 	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0014" algn="r">
                        <a:lnSpc>
                          <a:spcPts val="785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066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2573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210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20014" algn="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330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410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74320" algn="r">
                        <a:lnSpc>
                          <a:spcPts val="89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240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421640">
                        <a:lnSpc>
                          <a:spcPts val="89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300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212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5"/>
                        </a:lnSpc>
                      </a:pPr>
                      <a:r>
                        <a:rPr sz="800" spc="5" dirty="0">
                          <a:latin typeface="Times New Roman"/>
                          <a:cs typeface="Times New Roman"/>
                        </a:rPr>
                        <a:t>270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6452361" y="5519688"/>
            <a:ext cx="1898650" cy="8083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79730" algn="ctr">
              <a:lnSpc>
                <a:spcPct val="100000"/>
              </a:lnSpc>
              <a:spcBef>
                <a:spcPts val="420"/>
              </a:spcBef>
            </a:pPr>
            <a:r>
              <a:rPr sz="800" spc="-10" dirty="0">
                <a:latin typeface="Symbol"/>
                <a:cs typeface="Symbol"/>
              </a:rPr>
              <a:t></a:t>
            </a:r>
            <a:r>
              <a:rPr sz="1725" spc="-15" baseline="-12077" dirty="0">
                <a:latin typeface="Times New Roman"/>
                <a:cs typeface="Times New Roman"/>
              </a:rPr>
              <a:t>i</a:t>
            </a:r>
            <a:endParaRPr sz="1725" baseline="-12077">
              <a:latin typeface="Times New Roman"/>
              <a:cs typeface="Times New Roman"/>
            </a:endParaRPr>
          </a:p>
          <a:p>
            <a:pPr marL="38100" marR="30480">
              <a:lnSpc>
                <a:spcPts val="1040"/>
              </a:lnSpc>
              <a:spcBef>
                <a:spcPts val="320"/>
              </a:spcBef>
            </a:pPr>
            <a:r>
              <a:rPr sz="900" spc="-5" dirty="0">
                <a:latin typeface="Microsoft Sans Serif"/>
                <a:cs typeface="Microsoft Sans Serif"/>
              </a:rPr>
              <a:t>Total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pattern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of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two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primary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sources </a:t>
            </a:r>
            <a:r>
              <a:rPr sz="900" spc="-220" dirty="0">
                <a:latin typeface="Microsoft Sans Serif"/>
                <a:cs typeface="Microsoft Sans Serif"/>
              </a:rPr>
              <a:t> </a:t>
            </a:r>
            <a:r>
              <a:rPr sz="900" dirty="0">
                <a:latin typeface="Microsoft Sans Serif"/>
                <a:cs typeface="Microsoft Sans Serif"/>
              </a:rPr>
              <a:t>(each</a:t>
            </a:r>
            <a:r>
              <a:rPr sz="900" spc="-5" dirty="0">
                <a:latin typeface="Microsoft Sans Serif"/>
                <a:cs typeface="Microsoft Sans Serif"/>
              </a:rPr>
              <a:t> an array</a:t>
            </a:r>
            <a:r>
              <a:rPr sz="900" dirty="0">
                <a:latin typeface="Microsoft Sans Serif"/>
                <a:cs typeface="Microsoft Sans Serif"/>
              </a:rPr>
              <a:t> of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two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isotropic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sources)</a:t>
            </a:r>
            <a:r>
              <a:rPr sz="900" spc="-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replacing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two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isotropic 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sources (4</a:t>
            </a:r>
            <a:r>
              <a:rPr sz="900" spc="15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sources</a:t>
            </a:r>
            <a:r>
              <a:rPr sz="90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in</a:t>
            </a:r>
            <a:r>
              <a:rPr sz="900" spc="10" dirty="0">
                <a:latin typeface="Microsoft Sans Serif"/>
                <a:cs typeface="Microsoft Sans Serif"/>
              </a:rPr>
              <a:t> </a:t>
            </a:r>
            <a:r>
              <a:rPr sz="900" spc="-5" dirty="0">
                <a:latin typeface="Microsoft Sans Serif"/>
                <a:cs typeface="Microsoft Sans Serif"/>
              </a:rPr>
              <a:t>total).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854" y="819658"/>
            <a:ext cx="588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Patterns from</a:t>
            </a:r>
            <a:r>
              <a:rPr sz="2400" b="1" dirty="0">
                <a:latin typeface="Arial"/>
                <a:cs typeface="Arial"/>
              </a:rPr>
              <a:t> line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and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area</a:t>
            </a:r>
            <a:r>
              <a:rPr sz="2400" b="1" dirty="0">
                <a:latin typeface="Arial"/>
                <a:cs typeface="Arial"/>
              </a:rPr>
              <a:t> distributions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9153" y="1563370"/>
            <a:ext cx="6805930" cy="14357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4765" marR="5080" algn="just">
              <a:lnSpc>
                <a:spcPct val="95900"/>
              </a:lnSpc>
              <a:spcBef>
                <a:spcPts val="185"/>
              </a:spcBef>
              <a:buSzPct val="94444"/>
              <a:buChar char="•"/>
              <a:tabLst>
                <a:tab pos="106045" algn="l"/>
              </a:tabLst>
            </a:pPr>
            <a:r>
              <a:rPr sz="1800" dirty="0">
                <a:latin typeface="Microsoft Sans Serif"/>
                <a:cs typeface="Microsoft Sans Serif"/>
              </a:rPr>
              <a:t>When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number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of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discrete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elements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</a:t>
            </a:r>
            <a:r>
              <a:rPr sz="1800" spc="-5" dirty="0">
                <a:latin typeface="Microsoft Sans Serif"/>
                <a:cs typeface="Microsoft Sans Serif"/>
              </a:rPr>
              <a:t> an</a:t>
            </a:r>
            <a:r>
              <a:rPr sz="1800" spc="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array</a:t>
            </a:r>
            <a:r>
              <a:rPr sz="1800" spc="47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becomes 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large,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it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may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easier</a:t>
            </a:r>
            <a:r>
              <a:rPr sz="1800" dirty="0">
                <a:latin typeface="Microsoft Sans Serif"/>
                <a:cs typeface="Microsoft Sans Serif"/>
              </a:rPr>
              <a:t> to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consider</a:t>
            </a:r>
            <a:r>
              <a:rPr sz="1800" dirty="0">
                <a:latin typeface="Microsoft Sans Serif"/>
                <a:cs typeface="Microsoft Sans Serif"/>
              </a:rPr>
              <a:t> the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line</a:t>
            </a:r>
            <a:r>
              <a:rPr sz="1800" spc="-5" dirty="0">
                <a:latin typeface="Microsoft Sans Serif"/>
                <a:cs typeface="Microsoft Sans Serif"/>
              </a:rPr>
              <a:t> or</a:t>
            </a:r>
            <a:r>
              <a:rPr sz="1800" dirty="0">
                <a:latin typeface="Microsoft Sans Serif"/>
                <a:cs typeface="Microsoft Sans Serif"/>
              </a:rPr>
              <a:t> the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aperture 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distribution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continuous.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Microsoft Sans Serif"/>
              <a:buChar char="•"/>
            </a:pPr>
            <a:endParaRPr sz="2300">
              <a:latin typeface="Microsoft Sans Serif"/>
              <a:cs typeface="Microsoft Sans Serif"/>
            </a:endParaRPr>
          </a:p>
          <a:p>
            <a:pPr marL="156210" indent="-144145" algn="just">
              <a:lnSpc>
                <a:spcPct val="100000"/>
              </a:lnSpc>
              <a:buSzPct val="94444"/>
              <a:buChar char="•"/>
              <a:tabLst>
                <a:tab pos="156845" algn="l"/>
              </a:tabLst>
            </a:pPr>
            <a:r>
              <a:rPr sz="1800" spc="-15" dirty="0">
                <a:latin typeface="Microsoft Sans Serif"/>
                <a:cs typeface="Microsoft Sans Serif"/>
              </a:rPr>
              <a:t>line </a:t>
            </a:r>
            <a:r>
              <a:rPr sz="1800" spc="-5" dirty="0">
                <a:latin typeface="Microsoft Sans Serif"/>
                <a:cs typeface="Microsoft Sans Serif"/>
              </a:rPr>
              <a:t>source: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59153" y="3009745"/>
          <a:ext cx="7081520" cy="693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45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09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70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7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</a:t>
                      </a:r>
                      <a:endParaRPr sz="1700">
                        <a:latin typeface="Symbol"/>
                        <a:cs typeface="Symbol"/>
                      </a:endParaRPr>
                    </a:p>
                  </a:txBody>
                  <a:tcPr marL="0" marR="0" marT="123189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700" i="1" u="sng" spc="-22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l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121285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150" spc="-5" dirty="0">
                          <a:latin typeface="Symbol"/>
                          <a:cs typeface="Symbol"/>
                        </a:rPr>
                        <a:t>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700" i="1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700" i="1" spc="-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700" spc="-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i="1" spc="-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i="1" baseline="38194" dirty="0">
                          <a:latin typeface="Times New Roman"/>
                          <a:cs typeface="Times New Roman"/>
                        </a:rPr>
                        <a:t>jux</a:t>
                      </a:r>
                      <a:r>
                        <a:rPr sz="1700" i="1" dirty="0">
                          <a:latin typeface="Times New Roman"/>
                          <a:cs typeface="Times New Roman"/>
                        </a:rPr>
                        <a:t>dx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700" spc="-30" dirty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17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-20" dirty="0">
                          <a:latin typeface="Symbol"/>
                          <a:cs typeface="Symbol"/>
                        </a:rPr>
                        <a:t></a:t>
                      </a:r>
                      <a:endParaRPr sz="1700">
                        <a:latin typeface="Symbol"/>
                        <a:cs typeface="Symbol"/>
                      </a:endParaRPr>
                    </a:p>
                  </a:txBody>
                  <a:tcPr marL="0" marR="0" marT="123189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u="sng" spc="-95" dirty="0">
                          <a:uFill>
                            <a:solidFill>
                              <a:srgbClr val="000000"/>
                            </a:solidFill>
                          </a:uFill>
                          <a:latin typeface="Symbol"/>
                          <a:cs typeface="Symbol"/>
                        </a:rPr>
                        <a:t></a:t>
                      </a:r>
                      <a:r>
                        <a:rPr sz="1700" i="1" u="sng" spc="-9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l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64769" marB="0"/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si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7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Symbol"/>
                          <a:cs typeface="Symbol"/>
                        </a:rPr>
                        <a:t>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7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7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en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gt</a:t>
                      </a:r>
                      <a:r>
                        <a:rPr sz="1700" spc="1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7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Symbol"/>
                          <a:cs typeface="Symbol"/>
                        </a:rPr>
                        <a:t>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spc="1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ngl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700" spc="10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spc="1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7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no</a:t>
                      </a:r>
                      <a:r>
                        <a:rPr sz="1700" spc="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700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7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7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latin typeface="Times New Roman"/>
                          <a:cs typeface="Times New Roman"/>
                        </a:rPr>
                        <a:t>line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11048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2000"/>
                        </a:lnSpc>
                        <a:spcBef>
                          <a:spcPts val="145"/>
                        </a:spcBef>
                      </a:pPr>
                      <a:r>
                        <a:rPr sz="17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120"/>
                        </a:lnSpc>
                        <a:spcBef>
                          <a:spcPts val="1025"/>
                        </a:spcBef>
                      </a:pPr>
                      <a:r>
                        <a:rPr sz="10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0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2100"/>
                        </a:lnSpc>
                        <a:spcBef>
                          <a:spcPts val="45"/>
                        </a:spcBef>
                      </a:pPr>
                      <a:r>
                        <a:rPr sz="1800" dirty="0">
                          <a:latin typeface="Symbol"/>
                          <a:cs typeface="Symbol"/>
                        </a:rPr>
                        <a:t>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359153" y="3853617"/>
            <a:ext cx="4958080" cy="177800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1800" spc="-5" dirty="0">
                <a:latin typeface="Microsoft Sans Serif"/>
                <a:cs typeface="Microsoft Sans Serif"/>
              </a:rPr>
              <a:t>•2-D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aperture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source: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812800">
              <a:lnSpc>
                <a:spcPct val="100000"/>
              </a:lnSpc>
            </a:pPr>
            <a:r>
              <a:rPr sz="2400" i="1" spc="-20" dirty="0">
                <a:latin typeface="Times New Roman"/>
                <a:cs typeface="Times New Roman"/>
              </a:rPr>
              <a:t>E</a:t>
            </a:r>
            <a:r>
              <a:rPr sz="3200" spc="-20" dirty="0">
                <a:latin typeface="Symbol"/>
                <a:cs typeface="Symbol"/>
              </a:rPr>
              <a:t></a:t>
            </a:r>
            <a:r>
              <a:rPr sz="2500" spc="-20" dirty="0">
                <a:latin typeface="Symbol"/>
                <a:cs typeface="Symbol"/>
              </a:rPr>
              <a:t></a:t>
            </a:r>
            <a:r>
              <a:rPr sz="2400" spc="-20" dirty="0">
                <a:latin typeface="Times New Roman"/>
                <a:cs typeface="Times New Roman"/>
              </a:rPr>
              <a:t>,</a:t>
            </a:r>
            <a:r>
              <a:rPr sz="2500" spc="-20" dirty="0">
                <a:latin typeface="Symbol"/>
                <a:cs typeface="Symbol"/>
              </a:rPr>
              <a:t></a:t>
            </a:r>
            <a:r>
              <a:rPr sz="3200" spc="-20" dirty="0">
                <a:latin typeface="Symbol"/>
                <a:cs typeface="Symbol"/>
              </a:rPr>
              <a:t></a:t>
            </a:r>
            <a:r>
              <a:rPr sz="2400" spc="-20" dirty="0">
                <a:latin typeface="Symbol"/>
                <a:cs typeface="Symbol"/>
              </a:rPr>
              <a:t>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</a:t>
            </a:r>
            <a:r>
              <a:rPr sz="185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f</a:t>
            </a:r>
            <a:r>
              <a:rPr sz="1350" i="1" spc="12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(</a:t>
            </a:r>
            <a:r>
              <a:rPr sz="1350" i="1" spc="-5" dirty="0">
                <a:latin typeface="Times New Roman"/>
                <a:cs typeface="Times New Roman"/>
              </a:rPr>
              <a:t>x</a:t>
            </a:r>
            <a:r>
              <a:rPr sz="1350" spc="-5" dirty="0">
                <a:latin typeface="Times New Roman"/>
                <a:cs typeface="Times New Roman"/>
              </a:rPr>
              <a:t>,</a:t>
            </a:r>
            <a:r>
              <a:rPr sz="1350" spc="1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y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i="1" dirty="0">
                <a:latin typeface="Times New Roman"/>
                <a:cs typeface="Times New Roman"/>
              </a:rPr>
              <a:t>e</a:t>
            </a:r>
            <a:r>
              <a:rPr sz="1350" i="1" spc="114" dirty="0">
                <a:latin typeface="Times New Roman"/>
                <a:cs typeface="Times New Roman"/>
              </a:rPr>
              <a:t> </a:t>
            </a:r>
            <a:r>
              <a:rPr sz="900" i="1" spc="-20" dirty="0">
                <a:latin typeface="Times New Roman"/>
                <a:cs typeface="Times New Roman"/>
              </a:rPr>
              <a:t>j</a:t>
            </a:r>
            <a:r>
              <a:rPr sz="950" spc="-20" dirty="0">
                <a:latin typeface="Symbol"/>
                <a:cs typeface="Symbol"/>
              </a:rPr>
              <a:t></a:t>
            </a:r>
            <a:r>
              <a:rPr sz="950" spc="509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sin</a:t>
            </a:r>
            <a:r>
              <a:rPr sz="1100" spc="-10" dirty="0">
                <a:latin typeface="Symbol"/>
                <a:cs typeface="Symbol"/>
              </a:rPr>
              <a:t></a:t>
            </a:r>
            <a:r>
              <a:rPr sz="950" spc="-10" dirty="0">
                <a:latin typeface="Symbol"/>
                <a:cs typeface="Symbol"/>
              </a:rPr>
              <a:t></a:t>
            </a:r>
            <a:r>
              <a:rPr sz="950" spc="48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</a:t>
            </a:r>
            <a:r>
              <a:rPr sz="900" i="1" dirty="0">
                <a:latin typeface="Times New Roman"/>
                <a:cs typeface="Times New Roman"/>
              </a:rPr>
              <a:t>x  </a:t>
            </a:r>
            <a:r>
              <a:rPr sz="900" i="1" spc="4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cos</a:t>
            </a:r>
            <a:r>
              <a:rPr sz="1100" spc="-10" dirty="0">
                <a:latin typeface="Symbol"/>
                <a:cs typeface="Symbol"/>
              </a:rPr>
              <a:t></a:t>
            </a:r>
            <a:r>
              <a:rPr sz="950" spc="-10" dirty="0">
                <a:latin typeface="Symbol"/>
                <a:cs typeface="Symbol"/>
              </a:rPr>
              <a:t></a:t>
            </a:r>
            <a:r>
              <a:rPr sz="950" spc="4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</a:t>
            </a:r>
            <a:r>
              <a:rPr sz="900" dirty="0">
                <a:latin typeface="Symbol"/>
                <a:cs typeface="Symbol"/>
              </a:rPr>
              <a:t></a:t>
            </a:r>
            <a:r>
              <a:rPr sz="900" dirty="0">
                <a:latin typeface="Times New Roman"/>
                <a:cs typeface="Times New Roman"/>
              </a:rPr>
              <a:t>  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i="1" dirty="0">
                <a:latin typeface="Times New Roman"/>
                <a:cs typeface="Times New Roman"/>
              </a:rPr>
              <a:t>y  </a:t>
            </a:r>
            <a:r>
              <a:rPr sz="900" i="1" spc="5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sin</a:t>
            </a:r>
            <a:r>
              <a:rPr sz="1100" spc="-10" dirty="0">
                <a:latin typeface="Symbol"/>
                <a:cs typeface="Symbol"/>
              </a:rPr>
              <a:t></a:t>
            </a:r>
            <a:r>
              <a:rPr sz="950" spc="-10" dirty="0">
                <a:latin typeface="Symbol"/>
                <a:cs typeface="Symbol"/>
              </a:rPr>
              <a:t></a:t>
            </a:r>
            <a:r>
              <a:rPr sz="950" spc="47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Symbol"/>
                <a:cs typeface="Symbol"/>
              </a:rPr>
              <a:t></a:t>
            </a:r>
            <a:r>
              <a:rPr sz="1350" i="1" dirty="0">
                <a:latin typeface="Times New Roman"/>
                <a:cs typeface="Times New Roman"/>
              </a:rPr>
              <a:t>dx</a:t>
            </a:r>
            <a:r>
              <a:rPr sz="1350" i="1" spc="-2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dy</a:t>
            </a:r>
            <a:endParaRPr sz="1350">
              <a:latin typeface="Times New Roman"/>
              <a:cs typeface="Times New Roman"/>
            </a:endParaRPr>
          </a:p>
          <a:p>
            <a:pPr marR="1064260" algn="ctr">
              <a:lnSpc>
                <a:spcPct val="100000"/>
              </a:lnSpc>
              <a:spcBef>
                <a:spcPts val="480"/>
              </a:spcBef>
            </a:pPr>
            <a:r>
              <a:rPr sz="1100" i="1" dirty="0">
                <a:latin typeface="Times New Roman"/>
                <a:cs typeface="Times New Roman"/>
              </a:rPr>
              <a:t>aperture</a:t>
            </a:r>
            <a:endParaRPr sz="1100">
              <a:latin typeface="Times New Roman"/>
              <a:cs typeface="Times New Roman"/>
            </a:endParaRPr>
          </a:p>
          <a:p>
            <a:pPr marL="850900">
              <a:lnSpc>
                <a:spcPct val="100000"/>
              </a:lnSpc>
              <a:spcBef>
                <a:spcPts val="550"/>
              </a:spcBef>
            </a:pPr>
            <a:r>
              <a:rPr sz="1850" i="1" spc="-5" dirty="0">
                <a:latin typeface="Times New Roman"/>
                <a:cs typeface="Times New Roman"/>
              </a:rPr>
              <a:t>f</a:t>
            </a:r>
            <a:r>
              <a:rPr sz="1850" i="1" spc="5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(</a:t>
            </a:r>
            <a:r>
              <a:rPr sz="1850" i="1" spc="-5" dirty="0">
                <a:latin typeface="Times New Roman"/>
                <a:cs typeface="Times New Roman"/>
              </a:rPr>
              <a:t>x</a:t>
            </a:r>
            <a:r>
              <a:rPr sz="1850" spc="-5" dirty="0">
                <a:latin typeface="Times New Roman"/>
                <a:cs typeface="Times New Roman"/>
              </a:rPr>
              <a:t>,</a:t>
            </a:r>
            <a:r>
              <a:rPr sz="1850" spc="10" dirty="0">
                <a:latin typeface="Times New Roman"/>
                <a:cs typeface="Times New Roman"/>
              </a:rPr>
              <a:t> </a:t>
            </a:r>
            <a:r>
              <a:rPr sz="1850" i="1" spc="-5" dirty="0">
                <a:latin typeface="Times New Roman"/>
                <a:cs typeface="Times New Roman"/>
              </a:rPr>
              <a:t>y</a:t>
            </a:r>
            <a:r>
              <a:rPr sz="1850" spc="-5" dirty="0">
                <a:latin typeface="Times New Roman"/>
                <a:cs typeface="Times New Roman"/>
              </a:rPr>
              <a:t>)</a:t>
            </a:r>
            <a:r>
              <a:rPr sz="185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Symbol"/>
                <a:cs typeface="Symbol"/>
              </a:rPr>
              <a:t></a:t>
            </a:r>
            <a:r>
              <a:rPr sz="1850" spc="1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aperture</a:t>
            </a:r>
            <a:r>
              <a:rPr sz="1850" spc="-10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Times New Roman"/>
                <a:cs typeface="Times New Roman"/>
              </a:rPr>
              <a:t>field distributi on</a:t>
            </a:r>
            <a:endParaRPr sz="1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9820" y="1655445"/>
            <a:ext cx="192404" cy="88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649" y="2183763"/>
            <a:ext cx="8233429" cy="403068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2265680" marR="5080" indent="-1891664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Fourier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transform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aperture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illumination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Diffraction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limit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7335" y="1412982"/>
            <a:ext cx="2840355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140"/>
              </a:lnSpc>
              <a:spcBef>
                <a:spcPts val="95"/>
              </a:spcBef>
              <a:tabLst>
                <a:tab pos="939165" algn="l"/>
              </a:tabLst>
            </a:pPr>
            <a:r>
              <a:rPr sz="1700" i="1" dirty="0">
                <a:latin typeface="Times New Roman"/>
                <a:cs typeface="Times New Roman"/>
              </a:rPr>
              <a:t>HPBW</a:t>
            </a:r>
            <a:r>
              <a:rPr sz="1700" i="1" spc="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Symbol"/>
                <a:cs typeface="Symbol"/>
              </a:rPr>
              <a:t></a:t>
            </a:r>
            <a:r>
              <a:rPr sz="1700" dirty="0">
                <a:latin typeface="Times New Roman"/>
                <a:cs typeface="Times New Roman"/>
              </a:rPr>
              <a:t>	</a:t>
            </a:r>
            <a:r>
              <a:rPr sz="1800" spc="-55" dirty="0">
                <a:latin typeface="Symbol"/>
                <a:cs typeface="Symbol"/>
              </a:rPr>
              <a:t>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rough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estimate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only</a:t>
            </a:r>
            <a:endParaRPr sz="1700">
              <a:latin typeface="Times New Roman"/>
              <a:cs typeface="Times New Roman"/>
            </a:endParaRPr>
          </a:p>
          <a:p>
            <a:pPr marL="927100">
              <a:lnSpc>
                <a:spcPts val="2020"/>
              </a:lnSpc>
            </a:pPr>
            <a:r>
              <a:rPr sz="1700" i="1" dirty="0">
                <a:latin typeface="Times New Roman"/>
                <a:cs typeface="Times New Roman"/>
              </a:rPr>
              <a:t>D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349" y="4796134"/>
            <a:ext cx="109855" cy="28384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00" spc="-5" dirty="0">
                <a:latin typeface="Times New Roman"/>
                <a:cs typeface="Times New Roman"/>
              </a:rPr>
              <a:t>er</a:t>
            </a:r>
            <a:r>
              <a:rPr sz="550" spc="-5" dirty="0">
                <a:latin typeface="Times New Roman"/>
                <a:cs typeface="Times New Roman"/>
              </a:rPr>
              <a:t>n</a:t>
            </a:r>
            <a:r>
              <a:rPr sz="550" spc="85" dirty="0">
                <a:latin typeface="Times New Roman"/>
                <a:cs typeface="Times New Roman"/>
              </a:rPr>
              <a:t> </a:t>
            </a:r>
            <a:r>
              <a:rPr sz="550" spc="-5" dirty="0">
                <a:latin typeface="Times New Roman"/>
                <a:cs typeface="Times New Roman"/>
              </a:rPr>
              <a:t>[dB]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7053" y="5107573"/>
            <a:ext cx="145415" cy="531495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850" dirty="0">
                <a:latin typeface="Times New Roman"/>
                <a:cs typeface="Times New Roman"/>
              </a:rPr>
              <a:t>Pow</a:t>
            </a:r>
            <a:r>
              <a:rPr sz="850" spc="36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patter</a:t>
            </a:r>
            <a:endParaRPr sz="8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99541" y="2100833"/>
          <a:ext cx="4920615" cy="16948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001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3070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3070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1.2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5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44675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850" dirty="0">
                          <a:latin typeface="Times New Roman"/>
                          <a:cs typeface="Times New Roman"/>
                        </a:rPr>
                        <a:t>1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850" dirty="0">
                          <a:latin typeface="Times New Roman"/>
                          <a:cs typeface="Times New Roman"/>
                        </a:rPr>
                        <a:t>1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7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30705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0.8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0.8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3070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0.6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0.6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87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Ep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1830705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Ep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3070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0.2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44675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850" dirty="0">
                          <a:latin typeface="Times New Roman"/>
                          <a:cs typeface="Times New Roman"/>
                        </a:rPr>
                        <a:t>0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850" dirty="0">
                          <a:latin typeface="Times New Roman"/>
                          <a:cs typeface="Times New Roman"/>
                        </a:rPr>
                        <a:t>0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7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-15" dirty="0">
                          <a:latin typeface="Times New Roman"/>
                          <a:cs typeface="Times New Roman"/>
                        </a:rPr>
                        <a:t>0.4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11708" y="3822572"/>
            <a:ext cx="4413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0.6</a:t>
            </a:r>
            <a:r>
              <a:rPr sz="900" spc="-45" dirty="0">
                <a:latin typeface="Times New Roman"/>
                <a:cs typeface="Times New Roman"/>
              </a:rPr>
              <a:t> </a:t>
            </a:r>
            <a:r>
              <a:rPr sz="2250" spc="7" baseline="-12962" dirty="0">
                <a:latin typeface="Times New Roman"/>
                <a:cs typeface="Times New Roman"/>
              </a:rPr>
              <a:t>10</a:t>
            </a:r>
            <a:endParaRPr sz="2250" baseline="-12962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8461" y="3935348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43427" y="3935348"/>
            <a:ext cx="82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93489" y="3935348"/>
            <a:ext cx="141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78272" y="3822572"/>
            <a:ext cx="41338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spc="-45" dirty="0">
                <a:latin typeface="Times New Roman"/>
                <a:cs typeface="Times New Roman"/>
              </a:rPr>
              <a:t>0</a:t>
            </a:r>
            <a:r>
              <a:rPr sz="900" spc="-15" dirty="0">
                <a:latin typeface="Times New Roman"/>
                <a:cs typeface="Times New Roman"/>
              </a:rPr>
              <a:t>.</a:t>
            </a:r>
            <a:r>
              <a:rPr sz="900" spc="-45" dirty="0">
                <a:latin typeface="Times New Roman"/>
                <a:cs typeface="Times New Roman"/>
              </a:rPr>
              <a:t>6</a:t>
            </a:r>
            <a:r>
              <a:rPr sz="900" spc="5" dirty="0">
                <a:latin typeface="Times New Roman"/>
                <a:cs typeface="Times New Roman"/>
              </a:rPr>
              <a:t> </a:t>
            </a:r>
            <a:r>
              <a:rPr sz="2250" spc="-82" baseline="-12962" dirty="0">
                <a:latin typeface="Times New Roman"/>
                <a:cs typeface="Times New Roman"/>
              </a:rPr>
              <a:t>10</a:t>
            </a:r>
            <a:endParaRPr sz="2250" baseline="-12962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01010" y="3935348"/>
            <a:ext cx="437515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735" algn="ctr">
              <a:lnSpc>
                <a:spcPts val="105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R="44450" algn="ctr">
              <a:lnSpc>
                <a:spcPts val="1050"/>
              </a:lnSpc>
            </a:pPr>
            <a:r>
              <a:rPr sz="900" spc="-10" dirty="0">
                <a:latin typeface="Times New Roman"/>
                <a:cs typeface="Times New Roman"/>
              </a:rPr>
              <a:t>xp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1000" spc="-35" dirty="0">
                <a:latin typeface="Times New Roman"/>
                <a:cs typeface="Times New Roman"/>
              </a:rPr>
              <a:t>F</a:t>
            </a:r>
            <a:r>
              <a:rPr sz="1000" spc="-25" dirty="0">
                <a:latin typeface="Times New Roman"/>
                <a:cs typeface="Times New Roman"/>
              </a:rPr>
              <a:t>ar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Times New Roman"/>
                <a:cs typeface="Times New Roman"/>
              </a:rPr>
              <a:t>f</a:t>
            </a:r>
            <a:r>
              <a:rPr sz="1000" spc="-25" dirty="0">
                <a:latin typeface="Times New Roman"/>
                <a:cs typeface="Times New Roman"/>
              </a:rPr>
              <a:t>ield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27119" y="4290441"/>
            <a:ext cx="174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Symbol"/>
                <a:cs typeface="Symbol"/>
              </a:rPr>
              <a:t></a:t>
            </a:r>
            <a:r>
              <a:rPr sz="900" dirty="0">
                <a:latin typeface="Times New Roman"/>
                <a:cs typeface="Times New Roman"/>
              </a:rPr>
              <a:t> 3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7108" y="4410251"/>
            <a:ext cx="3742054" cy="201231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190"/>
              </a:spcBef>
            </a:pPr>
            <a:r>
              <a:rPr sz="8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  <a:p>
            <a:pPr marL="68580">
              <a:lnSpc>
                <a:spcPct val="100000"/>
              </a:lnSpc>
              <a:spcBef>
                <a:spcPts val="95"/>
              </a:spcBef>
            </a:pPr>
            <a:r>
              <a:rPr sz="900" dirty="0">
                <a:latin typeface="Times New Roman"/>
                <a:cs typeface="Times New Roman"/>
              </a:rPr>
              <a:t>5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900" spc="-5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900" spc="-55" dirty="0">
                <a:latin typeface="Times New Roman"/>
                <a:cs typeface="Times New Roman"/>
              </a:rPr>
              <a:t>15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spc="-55" dirty="0">
                <a:latin typeface="Times New Roman"/>
                <a:cs typeface="Times New Roman"/>
              </a:rPr>
              <a:t>20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spc="-55" dirty="0">
                <a:latin typeface="Times New Roman"/>
                <a:cs typeface="Times New Roman"/>
              </a:rPr>
              <a:t>25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55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spc="-55" dirty="0">
                <a:latin typeface="Times New Roman"/>
                <a:cs typeface="Times New Roman"/>
              </a:rPr>
              <a:t>35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900" spc="-55" dirty="0">
                <a:latin typeface="Times New Roman"/>
                <a:cs typeface="Times New Roman"/>
              </a:rPr>
              <a:t>40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900" spc="-55" dirty="0">
                <a:latin typeface="Times New Roman"/>
                <a:cs typeface="Times New Roman"/>
              </a:rPr>
              <a:t>45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  <a:tabLst>
                <a:tab pos="252095" algn="l"/>
                <a:tab pos="600710" algn="l"/>
                <a:tab pos="901065" algn="l"/>
                <a:tab pos="1586865" algn="l"/>
                <a:tab pos="1917700" algn="l"/>
                <a:tab pos="2355215" algn="l"/>
                <a:tab pos="2666365" algn="l"/>
                <a:tab pos="3002915" algn="l"/>
                <a:tab pos="3554729" algn="l"/>
              </a:tabLst>
            </a:pPr>
            <a:r>
              <a:rPr sz="900" spc="-55" dirty="0">
                <a:latin typeface="Times New Roman"/>
                <a:cs typeface="Times New Roman"/>
              </a:rPr>
              <a:t>5</a:t>
            </a:r>
            <a:r>
              <a:rPr sz="900" u="sng" spc="-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900" dirty="0">
                <a:latin typeface="Times New Roman"/>
                <a:cs typeface="Times New Roman"/>
              </a:rPr>
              <a:t>	</a:t>
            </a:r>
            <a:r>
              <a:rPr sz="900" spc="5" dirty="0">
                <a:latin typeface="Times New Roman"/>
                <a:cs typeface="Times New Roman"/>
              </a:rPr>
              <a:t>30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24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18</a:t>
            </a:r>
            <a:r>
              <a:rPr sz="900" dirty="0">
                <a:latin typeface="Times New Roman"/>
                <a:cs typeface="Times New Roman"/>
              </a:rPr>
              <a:t>0   </a:t>
            </a:r>
            <a:r>
              <a:rPr sz="900" spc="90" dirty="0">
                <a:latin typeface="Times New Roman"/>
                <a:cs typeface="Times New Roman"/>
              </a:rPr>
              <a:t> </a:t>
            </a:r>
            <a:r>
              <a:rPr sz="900" spc="5" dirty="0">
                <a:latin typeface="Times New Roman"/>
                <a:cs typeface="Times New Roman"/>
              </a:rPr>
              <a:t>12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6</a:t>
            </a:r>
            <a:r>
              <a:rPr sz="900" dirty="0">
                <a:latin typeface="Times New Roman"/>
                <a:cs typeface="Times New Roman"/>
              </a:rPr>
              <a:t>0	0	</a:t>
            </a:r>
            <a:r>
              <a:rPr sz="900" spc="5" dirty="0">
                <a:latin typeface="Times New Roman"/>
                <a:cs typeface="Times New Roman"/>
              </a:rPr>
              <a:t>6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12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18</a:t>
            </a:r>
            <a:r>
              <a:rPr sz="900" dirty="0">
                <a:latin typeface="Times New Roman"/>
                <a:cs typeface="Times New Roman"/>
              </a:rPr>
              <a:t>0 </a:t>
            </a:r>
            <a:r>
              <a:rPr sz="900" spc="-110" dirty="0">
                <a:latin typeface="Times New Roman"/>
                <a:cs typeface="Times New Roman"/>
              </a:rPr>
              <a:t> </a:t>
            </a:r>
            <a:r>
              <a:rPr sz="900" spc="5" dirty="0">
                <a:latin typeface="Times New Roman"/>
                <a:cs typeface="Times New Roman"/>
              </a:rPr>
              <a:t>24</a:t>
            </a:r>
            <a:r>
              <a:rPr sz="900" dirty="0">
                <a:latin typeface="Times New Roman"/>
                <a:cs typeface="Times New Roman"/>
              </a:rPr>
              <a:t>0	</a:t>
            </a:r>
            <a:r>
              <a:rPr sz="900" spc="5" dirty="0">
                <a:latin typeface="Times New Roman"/>
                <a:cs typeface="Times New Roman"/>
              </a:rPr>
              <a:t>300</a:t>
            </a:r>
            <a:endParaRPr sz="900">
              <a:latin typeface="Times New Roman"/>
              <a:cs typeface="Times New Roman"/>
            </a:endParaRPr>
          </a:p>
          <a:p>
            <a:pPr marL="231775" algn="ctr">
              <a:lnSpc>
                <a:spcPct val="100000"/>
              </a:lnSpc>
              <a:spcBef>
                <a:spcPts val="285"/>
              </a:spcBef>
            </a:pPr>
            <a:r>
              <a:rPr sz="900" spc="-20" dirty="0">
                <a:latin typeface="Times New Roman"/>
                <a:cs typeface="Times New Roman"/>
              </a:rPr>
              <a:t>angular</a:t>
            </a:r>
            <a:r>
              <a:rPr sz="900" spc="-25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Times New Roman"/>
                <a:cs typeface="Times New Roman"/>
              </a:rPr>
              <a:t>distance</a:t>
            </a:r>
            <a:r>
              <a:rPr sz="900" spc="-15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Times New Roman"/>
                <a:cs typeface="Times New Roman"/>
              </a:rPr>
              <a:t>[arcsec]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68189" y="6240475"/>
            <a:ext cx="64135" cy="12700"/>
          </a:xfrm>
          <a:custGeom>
            <a:avLst/>
            <a:gdLst/>
            <a:ahLst/>
            <a:cxnLst/>
            <a:rect l="l" t="t" r="r" b="b"/>
            <a:pathLst>
              <a:path w="64135" h="12700">
                <a:moveTo>
                  <a:pt x="64008" y="0"/>
                </a:moveTo>
                <a:lnTo>
                  <a:pt x="0" y="0"/>
                </a:lnTo>
                <a:lnTo>
                  <a:pt x="0" y="12191"/>
                </a:lnTo>
                <a:lnTo>
                  <a:pt x="64008" y="12191"/>
                </a:lnTo>
                <a:lnTo>
                  <a:pt x="640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6090665" y="3910202"/>
          <a:ext cx="272669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919">
                <a:tc>
                  <a:txBody>
                    <a:bodyPr/>
                    <a:lstStyle/>
                    <a:p>
                      <a:pPr marL="127000">
                        <a:lnSpc>
                          <a:spcPts val="980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5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5740" algn="ctr">
                        <a:lnSpc>
                          <a:spcPts val="969"/>
                        </a:lnSpc>
                      </a:pPr>
                      <a:r>
                        <a:rPr sz="850" dirty="0">
                          <a:latin typeface="Times New Roman"/>
                          <a:cs typeface="Times New Roman"/>
                        </a:rPr>
                        <a:t>0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6990" algn="ctr">
                        <a:lnSpc>
                          <a:spcPts val="980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5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0675">
                        <a:lnSpc>
                          <a:spcPts val="980"/>
                        </a:lnSpc>
                      </a:pPr>
                      <a:r>
                        <a:rPr sz="900" spc="5" dirty="0">
                          <a:latin typeface="Times New Roman"/>
                          <a:cs typeface="Times New Roman"/>
                        </a:rPr>
                        <a:t>10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1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spc="-10" dirty="0">
                          <a:latin typeface="Times New Roman"/>
                          <a:cs typeface="Times New Roman"/>
                        </a:rPr>
                        <a:t>xp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9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6375" algn="ctr">
                        <a:lnSpc>
                          <a:spcPts val="1115"/>
                        </a:lnSpc>
                        <a:spcBef>
                          <a:spcPts val="2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fiel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d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005"/>
                        </a:lnSpc>
                        <a:spcBef>
                          <a:spcPts val="360"/>
                        </a:spcBef>
                      </a:pPr>
                      <a:r>
                        <a:rPr sz="90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9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3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4978272" y="4410251"/>
            <a:ext cx="3009265" cy="185673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90"/>
              </a:spcBef>
            </a:pPr>
            <a:r>
              <a:rPr sz="850" dirty="0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  <a:spcBef>
                <a:spcPts val="95"/>
              </a:spcBef>
            </a:pPr>
            <a:r>
              <a:rPr sz="900" dirty="0">
                <a:latin typeface="Times New Roman"/>
                <a:cs typeface="Times New Roman"/>
              </a:rPr>
              <a:t>5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15"/>
              </a:spcBef>
            </a:pPr>
            <a:r>
              <a:rPr sz="900" spc="-55" dirty="0">
                <a:latin typeface="Times New Roman"/>
                <a:cs typeface="Times New Roman"/>
              </a:rPr>
              <a:t>10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80"/>
              </a:spcBef>
            </a:pPr>
            <a:r>
              <a:rPr sz="900" spc="-55" dirty="0">
                <a:latin typeface="Times New Roman"/>
                <a:cs typeface="Times New Roman"/>
              </a:rPr>
              <a:t>15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z="900" spc="-55" dirty="0">
                <a:latin typeface="Times New Roman"/>
                <a:cs typeface="Times New Roman"/>
              </a:rPr>
              <a:t>20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z="900" spc="-55" dirty="0">
                <a:latin typeface="Times New Roman"/>
                <a:cs typeface="Times New Roman"/>
              </a:rPr>
              <a:t>25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900" spc="-55" dirty="0">
                <a:latin typeface="Times New Roman"/>
                <a:cs typeface="Times New Roman"/>
              </a:rPr>
              <a:t>30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90"/>
              </a:spcBef>
            </a:pPr>
            <a:r>
              <a:rPr sz="900" spc="-55" dirty="0">
                <a:latin typeface="Times New Roman"/>
                <a:cs typeface="Times New Roman"/>
              </a:rPr>
              <a:t>35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80"/>
              </a:spcBef>
            </a:pPr>
            <a:r>
              <a:rPr sz="900" spc="-55" dirty="0">
                <a:latin typeface="Times New Roman"/>
                <a:cs typeface="Times New Roman"/>
              </a:rPr>
              <a:t>40</a:t>
            </a:r>
            <a:endParaRPr sz="9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95"/>
              </a:spcBef>
            </a:pPr>
            <a:r>
              <a:rPr sz="900" spc="-55" dirty="0">
                <a:latin typeface="Times New Roman"/>
                <a:cs typeface="Times New Roman"/>
              </a:rPr>
              <a:t>45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"/>
              </a:spcBef>
            </a:pPr>
            <a:r>
              <a:rPr sz="1350" spc="-254" baseline="9259" dirty="0">
                <a:latin typeface="Times New Roman"/>
                <a:cs typeface="Times New Roman"/>
              </a:rPr>
              <a:t>5</a:t>
            </a:r>
            <a:r>
              <a:rPr sz="900" spc="-170" dirty="0">
                <a:latin typeface="Times New Roman"/>
                <a:cs typeface="Times New Roman"/>
              </a:rPr>
              <a:t>2</a:t>
            </a:r>
            <a:r>
              <a:rPr sz="1350" spc="-254" baseline="9259" dirty="0">
                <a:latin typeface="Times New Roman"/>
                <a:cs typeface="Times New Roman"/>
              </a:rPr>
              <a:t>0</a:t>
            </a:r>
            <a:r>
              <a:rPr sz="900" spc="-170" dirty="0">
                <a:latin typeface="Times New Roman"/>
                <a:cs typeface="Times New Roman"/>
              </a:rPr>
              <a:t>40</a:t>
            </a:r>
            <a:r>
              <a:rPr sz="1350" spc="-254" baseline="9259" dirty="0">
                <a:latin typeface="Times New Roman"/>
                <a:cs typeface="Times New Roman"/>
              </a:rPr>
              <a:t>3</a:t>
            </a:r>
            <a:r>
              <a:rPr sz="900" spc="-170" dirty="0">
                <a:latin typeface="Times New Roman"/>
                <a:cs typeface="Times New Roman"/>
              </a:rPr>
              <a:t>1</a:t>
            </a:r>
            <a:r>
              <a:rPr sz="1350" spc="-254" baseline="9259" dirty="0">
                <a:latin typeface="Times New Roman"/>
                <a:cs typeface="Times New Roman"/>
              </a:rPr>
              <a:t>0</a:t>
            </a:r>
            <a:r>
              <a:rPr sz="900" spc="-170" dirty="0">
                <a:latin typeface="Times New Roman"/>
                <a:cs typeface="Times New Roman"/>
              </a:rPr>
              <a:t>8</a:t>
            </a:r>
            <a:r>
              <a:rPr sz="1350" spc="-254" baseline="9259" dirty="0">
                <a:latin typeface="Times New Roman"/>
                <a:cs typeface="Times New Roman"/>
              </a:rPr>
              <a:t>0</a:t>
            </a:r>
            <a:r>
              <a:rPr sz="900" spc="-170" dirty="0">
                <a:latin typeface="Times New Roman"/>
                <a:cs typeface="Times New Roman"/>
              </a:rPr>
              <a:t>0</a:t>
            </a:r>
            <a:r>
              <a:rPr sz="900" spc="-16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120</a:t>
            </a:r>
            <a:r>
              <a:rPr sz="900" dirty="0">
                <a:latin typeface="Times New Roman"/>
                <a:cs typeface="Times New Roman"/>
              </a:rPr>
              <a:t> 60 0 60 </a:t>
            </a:r>
            <a:r>
              <a:rPr sz="900" spc="-5" dirty="0">
                <a:latin typeface="Times New Roman"/>
                <a:cs typeface="Times New Roman"/>
              </a:rPr>
              <a:t>120</a:t>
            </a:r>
            <a:r>
              <a:rPr sz="90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180</a:t>
            </a:r>
            <a:r>
              <a:rPr sz="900" spc="1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240</a:t>
            </a:r>
            <a:r>
              <a:rPr sz="90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300</a:t>
            </a:r>
            <a:r>
              <a:rPr sz="900" spc="1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angular</a:t>
            </a:r>
            <a:r>
              <a:rPr sz="900" spc="-1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distance</a:t>
            </a:r>
            <a:r>
              <a:rPr sz="900" spc="-10" dirty="0">
                <a:latin typeface="Times New Roman"/>
                <a:cs typeface="Times New Roman"/>
              </a:rPr>
              <a:t> </a:t>
            </a:r>
            <a:r>
              <a:rPr sz="900" spc="-5" dirty="0">
                <a:latin typeface="Times New Roman"/>
                <a:cs typeface="Times New Roman"/>
              </a:rPr>
              <a:t>[arcsec]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6434" y="888364"/>
            <a:ext cx="2981324" cy="28079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600" y="1573529"/>
            <a:ext cx="2912745" cy="27425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6765" y="3707764"/>
            <a:ext cx="2912744" cy="27425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6388" y="205231"/>
            <a:ext cx="72904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Far</a:t>
            </a:r>
            <a:r>
              <a:rPr sz="2400" spc="20" dirty="0"/>
              <a:t> </a:t>
            </a:r>
            <a:r>
              <a:rPr sz="2400" spc="-10" dirty="0"/>
              <a:t>field</a:t>
            </a:r>
            <a:r>
              <a:rPr sz="2400" spc="20" dirty="0"/>
              <a:t> </a:t>
            </a:r>
            <a:r>
              <a:rPr sz="2400" dirty="0"/>
              <a:t>pattern</a:t>
            </a:r>
            <a:r>
              <a:rPr sz="2400" spc="20" dirty="0"/>
              <a:t> </a:t>
            </a:r>
            <a:r>
              <a:rPr sz="2400" dirty="0"/>
              <a:t>from</a:t>
            </a:r>
            <a:r>
              <a:rPr sz="2400" spc="20" dirty="0"/>
              <a:t> </a:t>
            </a:r>
            <a:r>
              <a:rPr sz="2400" spc="-5" dirty="0"/>
              <a:t>FFT</a:t>
            </a:r>
            <a:r>
              <a:rPr sz="2400" spc="20" dirty="0"/>
              <a:t> </a:t>
            </a:r>
            <a:r>
              <a:rPr sz="2400" dirty="0"/>
              <a:t>of</a:t>
            </a:r>
            <a:r>
              <a:rPr sz="2400" spc="30" dirty="0"/>
              <a:t> </a:t>
            </a:r>
            <a:r>
              <a:rPr sz="2400" spc="-5" dirty="0"/>
              <a:t>Aperture</a:t>
            </a:r>
            <a:r>
              <a:rPr sz="2400" spc="20" dirty="0"/>
              <a:t> </a:t>
            </a:r>
            <a:r>
              <a:rPr sz="2400" spc="-10" dirty="0"/>
              <a:t>field</a:t>
            </a:r>
            <a:r>
              <a:rPr sz="2400" spc="25" dirty="0"/>
              <a:t> </a:t>
            </a:r>
            <a:r>
              <a:rPr sz="2400" spc="-5" dirty="0"/>
              <a:t>distribution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6226302" y="863853"/>
            <a:ext cx="2031364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Predicted </a:t>
            </a:r>
            <a:r>
              <a:rPr sz="800" spc="-10" dirty="0">
                <a:latin typeface="Times New Roman"/>
                <a:cs typeface="Times New Roman"/>
              </a:rPr>
              <a:t>power</a:t>
            </a:r>
            <a:r>
              <a:rPr sz="800" spc="-5" dirty="0">
                <a:latin typeface="Times New Roman"/>
                <a:cs typeface="Times New Roman"/>
              </a:rPr>
              <a:t> pattern</a:t>
            </a:r>
            <a:r>
              <a:rPr sz="800" spc="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-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SEST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1.3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mm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-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on axis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191" y="1546605"/>
            <a:ext cx="24091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Predicted </a:t>
            </a:r>
            <a:r>
              <a:rPr sz="800" spc="-10" dirty="0">
                <a:latin typeface="Times New Roman"/>
                <a:cs typeface="Times New Roman"/>
              </a:rPr>
              <a:t>power</a:t>
            </a:r>
            <a:r>
              <a:rPr sz="8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pattern</a:t>
            </a:r>
            <a:r>
              <a:rPr sz="800" spc="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-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SEST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1.3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mm</a:t>
            </a:r>
            <a:r>
              <a:rPr sz="800" spc="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- </a:t>
            </a:r>
            <a:r>
              <a:rPr sz="800" spc="-5" dirty="0">
                <a:latin typeface="Times New Roman"/>
                <a:cs typeface="Times New Roman"/>
              </a:rPr>
              <a:t>off</a:t>
            </a:r>
            <a:r>
              <a:rPr sz="8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axis 130 </a:t>
            </a:r>
            <a:r>
              <a:rPr sz="800" dirty="0">
                <a:latin typeface="Times New Roman"/>
                <a:cs typeface="Times New Roman"/>
              </a:rPr>
              <a:t>mm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36619" y="3680840"/>
            <a:ext cx="1759585" cy="257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1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Predicted </a:t>
            </a:r>
            <a:r>
              <a:rPr sz="800" spc="-10" dirty="0">
                <a:latin typeface="Times New Roman"/>
                <a:cs typeface="Times New Roman"/>
              </a:rPr>
              <a:t>power</a:t>
            </a:r>
            <a:r>
              <a:rPr sz="8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pattern</a:t>
            </a:r>
            <a:r>
              <a:rPr sz="800" spc="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-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flat</a:t>
            </a:r>
            <a:r>
              <a:rPr sz="8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illumination</a:t>
            </a:r>
            <a:endParaRPr sz="800">
              <a:latin typeface="Times New Roman"/>
              <a:cs typeface="Times New Roman"/>
            </a:endParaRPr>
          </a:p>
          <a:p>
            <a:pPr marR="5080" algn="r">
              <a:lnSpc>
                <a:spcPts val="910"/>
              </a:lnSpc>
            </a:pPr>
            <a:r>
              <a:rPr sz="800" spc="-5" dirty="0">
                <a:latin typeface="Times New Roman"/>
                <a:cs typeface="Times New Roman"/>
              </a:rPr>
              <a:t>EFN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92061" y="3968876"/>
            <a:ext cx="539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Microsoft Sans Serif"/>
                <a:cs typeface="Microsoft Sans Serif"/>
              </a:rPr>
              <a:t>.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2391" y="4402073"/>
            <a:ext cx="2165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imes New Roman"/>
                <a:cs typeface="Times New Roman"/>
              </a:rPr>
              <a:t>E</a:t>
            </a:r>
            <a:r>
              <a:rPr sz="800" spc="-15" dirty="0">
                <a:latin typeface="Times New Roman"/>
                <a:cs typeface="Times New Roman"/>
              </a:rPr>
              <a:t>F</a:t>
            </a:r>
            <a:r>
              <a:rPr sz="80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4988" y="4581905"/>
            <a:ext cx="539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Microsoft Sans Serif"/>
                <a:cs typeface="Microsoft Sans Serif"/>
              </a:rPr>
              <a:t>.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4827" y="6537451"/>
            <a:ext cx="2165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imes New Roman"/>
                <a:cs typeface="Times New Roman"/>
              </a:rPr>
              <a:t>E</a:t>
            </a:r>
            <a:r>
              <a:rPr sz="800" spc="-15" dirty="0">
                <a:latin typeface="Times New Roman"/>
                <a:cs typeface="Times New Roman"/>
              </a:rPr>
              <a:t>F</a:t>
            </a:r>
            <a:r>
              <a:rPr sz="80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25595" y="6715759"/>
            <a:ext cx="539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Microsoft Sans Serif"/>
                <a:cs typeface="Microsoft Sans Serif"/>
              </a:rPr>
              <a:t>.</a:t>
            </a:r>
            <a:endParaRPr sz="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43712" y="2094230"/>
          <a:ext cx="7754620" cy="342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3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6299">
                <a:tc>
                  <a:txBody>
                    <a:bodyPr/>
                    <a:lstStyle/>
                    <a:p>
                      <a:pPr marL="9461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Predicted power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pattern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-8dB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taper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7439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Predicted power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pattern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-16dB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taper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725" y="3130957"/>
            <a:ext cx="7345429" cy="239671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38042" y="819658"/>
            <a:ext cx="286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Effect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edge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taper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7108" y="5648655"/>
            <a:ext cx="2647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EFN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39080" y="5648655"/>
            <a:ext cx="2647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EFN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3870" y="5872683"/>
            <a:ext cx="609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55970" y="5872683"/>
            <a:ext cx="609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870" y="3427095"/>
            <a:ext cx="2384955" cy="31197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1319" y="743458"/>
            <a:ext cx="2262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dBi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versus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dBd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5353" y="1455166"/>
            <a:ext cx="6576059" cy="169798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93345" indent="-81280">
              <a:lnSpc>
                <a:spcPct val="100000"/>
              </a:lnSpc>
              <a:spcBef>
                <a:spcPts val="265"/>
              </a:spcBef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spc="-5" dirty="0">
                <a:latin typeface="Arial"/>
                <a:cs typeface="Arial"/>
              </a:rPr>
              <a:t>dBi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indicates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gain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vs.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isotropic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  <a:p>
            <a:pPr marL="533400" marR="1903095" lvl="1" indent="-64135">
              <a:lnSpc>
                <a:spcPts val="2030"/>
              </a:lnSpc>
              <a:spcBef>
                <a:spcPts val="345"/>
              </a:spcBef>
              <a:buSzPct val="94444"/>
              <a:buChar char="•"/>
              <a:tabLst>
                <a:tab pos="55118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Isotropic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radiates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equally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well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in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all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directions,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spherical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pattern</a:t>
            </a:r>
            <a:endParaRPr sz="1800">
              <a:latin typeface="Microsoft Sans Serif"/>
              <a:cs typeface="Microsoft Sans Serif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Microsoft Sans Serif"/>
              <a:buChar char="•"/>
            </a:pPr>
            <a:endParaRPr sz="1800">
              <a:latin typeface="Microsoft Sans Serif"/>
              <a:cs typeface="Microsoft Sans Serif"/>
            </a:endParaRPr>
          </a:p>
          <a:p>
            <a:pPr marL="93345" indent="-81280">
              <a:lnSpc>
                <a:spcPct val="100000"/>
              </a:lnSpc>
              <a:buSzPct val="94444"/>
              <a:buFont typeface="Microsoft Sans Serif"/>
              <a:buChar char="•"/>
              <a:tabLst>
                <a:tab pos="93980" algn="l"/>
              </a:tabLst>
            </a:pPr>
            <a:r>
              <a:rPr sz="1800" b="1" dirty="0">
                <a:latin typeface="Arial"/>
                <a:cs typeface="Arial"/>
              </a:rPr>
              <a:t>dBd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indicates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gain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vs.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reference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half-wavelength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dipole</a:t>
            </a:r>
            <a:endParaRPr sz="1800">
              <a:latin typeface="Microsoft Sans Serif"/>
              <a:cs typeface="Microsoft Sans Serif"/>
            </a:endParaRPr>
          </a:p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1750" spc="-10" dirty="0">
                <a:latin typeface="Microsoft Sans Serif"/>
                <a:cs typeface="Microsoft Sans Serif"/>
              </a:rPr>
              <a:t>•Dipole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has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doughnut</a:t>
            </a:r>
            <a:r>
              <a:rPr sz="1750" spc="4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shaped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pattern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with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gain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of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2.15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dBi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6034" y="4299584"/>
            <a:ext cx="2580005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i="1" spc="-5" dirty="0">
                <a:latin typeface="Times New Roman"/>
                <a:cs typeface="Times New Roman"/>
              </a:rPr>
              <a:t>dBi</a:t>
            </a:r>
            <a:r>
              <a:rPr sz="2450" i="1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Symbol"/>
                <a:cs typeface="Symbol"/>
              </a:rPr>
              <a:t></a:t>
            </a:r>
            <a:r>
              <a:rPr sz="2450" spc="-10" dirty="0">
                <a:latin typeface="Times New Roman"/>
                <a:cs typeface="Times New Roman"/>
              </a:rPr>
              <a:t> </a:t>
            </a:r>
            <a:r>
              <a:rPr sz="2450" i="1" spc="-5" dirty="0">
                <a:latin typeface="Times New Roman"/>
                <a:cs typeface="Times New Roman"/>
              </a:rPr>
              <a:t>dBd</a:t>
            </a:r>
            <a:r>
              <a:rPr sz="2450" i="1" spc="-10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Symbol"/>
                <a:cs typeface="Symbol"/>
              </a:rPr>
              <a:t></a:t>
            </a:r>
            <a:r>
              <a:rPr sz="2450" spc="-5" dirty="0">
                <a:latin typeface="Times New Roman"/>
                <a:cs typeface="Times New Roman"/>
              </a:rPr>
              <a:t> 2.15</a:t>
            </a:r>
            <a:r>
              <a:rPr sz="2450" spc="-10" dirty="0">
                <a:latin typeface="Times New Roman"/>
                <a:cs typeface="Times New Roman"/>
              </a:rPr>
              <a:t> </a:t>
            </a:r>
            <a:r>
              <a:rPr sz="2450" i="1" spc="-5" dirty="0">
                <a:latin typeface="Times New Roman"/>
                <a:cs typeface="Times New Roman"/>
              </a:rPr>
              <a:t>dB</a:t>
            </a:r>
            <a:endParaRPr sz="2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2867" y="781558"/>
            <a:ext cx="34118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Feed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line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matching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3954" y="1729485"/>
            <a:ext cx="5492115" cy="137604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  <a:buSzPct val="94444"/>
              <a:buChar char="•"/>
              <a:tabLst>
                <a:tab pos="93980" algn="l"/>
              </a:tabLst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impedance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must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matched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by 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line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feeding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it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if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maximum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power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transfer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to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be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achieved</a:t>
            </a:r>
            <a:endParaRPr sz="1800">
              <a:latin typeface="Microsoft Sans Serif"/>
              <a:cs typeface="Microsoft Sans Serif"/>
            </a:endParaRPr>
          </a:p>
          <a:p>
            <a:pPr marL="93345" indent="-81280">
              <a:lnSpc>
                <a:spcPts val="2020"/>
              </a:lnSpc>
              <a:buSzPct val="94444"/>
              <a:buChar char="•"/>
              <a:tabLst>
                <a:tab pos="93980" algn="l"/>
              </a:tabLst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line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impedance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should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then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be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complex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2135"/>
              </a:lnSpc>
            </a:pPr>
            <a:r>
              <a:rPr sz="1800" spc="-5" dirty="0">
                <a:latin typeface="Microsoft Sans Serif"/>
                <a:cs typeface="Microsoft Sans Serif"/>
              </a:rPr>
              <a:t>conjugate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of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that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the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  <a:p>
            <a:pPr marL="93345" indent="-8128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1800" dirty="0">
                <a:latin typeface="Microsoft Sans Serif"/>
                <a:cs typeface="Microsoft Sans Serif"/>
              </a:rPr>
              <a:t>Most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feed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line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essentially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resistive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7704" y="3264534"/>
            <a:ext cx="406609" cy="4066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5150" y="3264534"/>
            <a:ext cx="406609" cy="4066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9725" y="4940934"/>
            <a:ext cx="777891" cy="4755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68800" y="4940934"/>
            <a:ext cx="101600" cy="406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45100" y="4932679"/>
            <a:ext cx="1014313" cy="40763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66596" y="362203"/>
            <a:ext cx="5831205" cy="1348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16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Signal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transmission,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radar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echo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559435" indent="-547370">
              <a:lnSpc>
                <a:spcPct val="100000"/>
              </a:lnSpc>
              <a:spcBef>
                <a:spcPts val="1960"/>
              </a:spcBef>
              <a:buChar char="•"/>
              <a:tabLst>
                <a:tab pos="559435" algn="l"/>
                <a:tab pos="560070" algn="l"/>
                <a:tab pos="283337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Transmitting</a:t>
            </a:r>
            <a:r>
              <a:rPr sz="1800" spc="5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	</a:t>
            </a:r>
            <a:r>
              <a:rPr sz="1950" i="1" dirty="0">
                <a:latin typeface="Times New Roman"/>
                <a:cs typeface="Times New Roman"/>
              </a:rPr>
              <a:t>A</a:t>
            </a:r>
            <a:r>
              <a:rPr sz="1450" i="1" dirty="0">
                <a:latin typeface="Times New Roman"/>
                <a:cs typeface="Times New Roman"/>
              </a:rPr>
              <a:t>et</a:t>
            </a:r>
            <a:r>
              <a:rPr sz="1450" i="1" spc="1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,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sz="1950" i="1" spc="-5" dirty="0">
                <a:latin typeface="Times New Roman"/>
                <a:cs typeface="Times New Roman"/>
              </a:rPr>
              <a:t>P</a:t>
            </a:r>
            <a:r>
              <a:rPr sz="1450" i="1" spc="-5" dirty="0">
                <a:latin typeface="Times New Roman"/>
                <a:cs typeface="Times New Roman"/>
              </a:rPr>
              <a:t>t</a:t>
            </a:r>
            <a:r>
              <a:rPr sz="1450" i="1" spc="1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,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G</a:t>
            </a:r>
            <a:r>
              <a:rPr sz="1450" i="1" dirty="0">
                <a:latin typeface="Times New Roman"/>
                <a:cs typeface="Times New Roman"/>
              </a:rPr>
              <a:t>t</a:t>
            </a:r>
            <a:r>
              <a:rPr sz="1450" i="1" spc="1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,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2050" spc="-55" dirty="0">
                <a:latin typeface="Symbol"/>
                <a:cs typeface="Symbol"/>
              </a:rPr>
              <a:t>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0312" y="1965705"/>
            <a:ext cx="2474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0230" indent="-558165">
              <a:lnSpc>
                <a:spcPct val="100000"/>
              </a:lnSpc>
              <a:spcBef>
                <a:spcPts val="100"/>
              </a:spcBef>
              <a:buChar char="•"/>
              <a:tabLst>
                <a:tab pos="570230" algn="l"/>
                <a:tab pos="57086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Receiving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20566" y="2475103"/>
            <a:ext cx="41910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i="1" dirty="0">
                <a:latin typeface="Times New Roman"/>
                <a:cs typeface="Times New Roman"/>
              </a:rPr>
              <a:t>G</a:t>
            </a:r>
            <a:r>
              <a:rPr sz="1950" i="1" spc="-80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P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99027" y="1863681"/>
            <a:ext cx="1106805" cy="74739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25"/>
              </a:spcBef>
            </a:pPr>
            <a:r>
              <a:rPr sz="1950" i="1" spc="-200" dirty="0">
                <a:latin typeface="Times New Roman"/>
                <a:cs typeface="Times New Roman"/>
              </a:rPr>
              <a:t>A</a:t>
            </a:r>
            <a:r>
              <a:rPr sz="2850" i="1" spc="-209" baseline="-11695" dirty="0">
                <a:latin typeface="Times New Roman"/>
                <a:cs typeface="Times New Roman"/>
              </a:rPr>
              <a:t>er</a:t>
            </a:r>
            <a:r>
              <a:rPr sz="2850" i="1" spc="-112" baseline="-11695" dirty="0">
                <a:latin typeface="Times New Roman"/>
                <a:cs typeface="Times New Roman"/>
              </a:rPr>
              <a:t> </a:t>
            </a:r>
            <a:r>
              <a:rPr sz="1950" spc="-90" dirty="0">
                <a:latin typeface="Times New Roman"/>
                <a:cs typeface="Times New Roman"/>
              </a:rPr>
              <a:t>,</a:t>
            </a:r>
            <a:r>
              <a:rPr sz="1950" spc="-85" dirty="0">
                <a:latin typeface="Times New Roman"/>
                <a:cs typeface="Times New Roman"/>
              </a:rPr>
              <a:t> </a:t>
            </a:r>
            <a:r>
              <a:rPr sz="1950" i="1" spc="-200" dirty="0">
                <a:latin typeface="Times New Roman"/>
                <a:cs typeface="Times New Roman"/>
              </a:rPr>
              <a:t>P</a:t>
            </a:r>
            <a:r>
              <a:rPr sz="2850" i="1" spc="-202" baseline="-11695" dirty="0">
                <a:latin typeface="Times New Roman"/>
                <a:cs typeface="Times New Roman"/>
              </a:rPr>
              <a:t>r</a:t>
            </a:r>
            <a:r>
              <a:rPr sz="2850" i="1" spc="-97" baseline="-11695" dirty="0">
                <a:latin typeface="Times New Roman"/>
                <a:cs typeface="Times New Roman"/>
              </a:rPr>
              <a:t> </a:t>
            </a:r>
            <a:r>
              <a:rPr sz="1950" spc="-90" dirty="0">
                <a:latin typeface="Times New Roman"/>
                <a:cs typeface="Times New Roman"/>
              </a:rPr>
              <a:t>,</a:t>
            </a:r>
            <a:r>
              <a:rPr sz="1950" spc="-85" dirty="0">
                <a:latin typeface="Times New Roman"/>
                <a:cs typeface="Times New Roman"/>
              </a:rPr>
              <a:t> </a:t>
            </a:r>
            <a:r>
              <a:rPr sz="1950" i="1" spc="-235" dirty="0">
                <a:latin typeface="Times New Roman"/>
                <a:cs typeface="Times New Roman"/>
              </a:rPr>
              <a:t>G</a:t>
            </a:r>
            <a:r>
              <a:rPr sz="2850" i="1" spc="-202" baseline="-11695" dirty="0">
                <a:latin typeface="Times New Roman"/>
                <a:cs typeface="Times New Roman"/>
              </a:rPr>
              <a:t>r</a:t>
            </a:r>
            <a:endParaRPr sz="2850" baseline="-11695">
              <a:latin typeface="Times New Roman"/>
              <a:cs typeface="Times New Roman"/>
            </a:endParaRPr>
          </a:p>
          <a:p>
            <a:pPr marL="215900">
              <a:lnSpc>
                <a:spcPct val="100000"/>
              </a:lnSpc>
              <a:spcBef>
                <a:spcPts val="455"/>
              </a:spcBef>
            </a:pPr>
            <a:r>
              <a:rPr sz="3075" spc="-209" baseline="-35230" dirty="0">
                <a:latin typeface="Symbol"/>
                <a:cs typeface="Symbol"/>
              </a:rPr>
              <a:t></a:t>
            </a:r>
            <a:r>
              <a:rPr sz="1900" spc="-140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1589" y="2449195"/>
            <a:ext cx="18605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i="1" spc="-150" dirty="0">
                <a:latin typeface="Times New Roman"/>
                <a:cs typeface="Times New Roman"/>
              </a:rPr>
              <a:t>G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13680" y="2464716"/>
            <a:ext cx="10490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532765" algn="l"/>
              </a:tabLst>
            </a:pPr>
            <a:r>
              <a:rPr sz="1950" spc="-155" dirty="0">
                <a:latin typeface="Symbol"/>
                <a:cs typeface="Symbol"/>
              </a:rPr>
              <a:t></a:t>
            </a:r>
            <a:r>
              <a:rPr sz="1950" spc="-155" dirty="0">
                <a:latin typeface="Times New Roman"/>
                <a:cs typeface="Times New Roman"/>
              </a:rPr>
              <a:t>	</a:t>
            </a:r>
            <a:r>
              <a:rPr sz="2050" spc="-55" dirty="0">
                <a:latin typeface="Symbol"/>
                <a:cs typeface="Symbol"/>
              </a:rPr>
              <a:t>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</a:t>
            </a:r>
            <a:r>
              <a:rPr sz="1950" spc="-185" dirty="0">
                <a:latin typeface="Times New Roman"/>
                <a:cs typeface="Times New Roman"/>
              </a:rPr>
              <a:t> </a:t>
            </a:r>
            <a:r>
              <a:rPr sz="1650" baseline="-7575" dirty="0">
                <a:latin typeface="Times New Roman"/>
                <a:cs typeface="Times New Roman"/>
              </a:rPr>
              <a:t>2</a:t>
            </a:r>
            <a:endParaRPr sz="1650" baseline="-7575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59735" y="2770758"/>
            <a:ext cx="17018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i="1" dirty="0">
                <a:latin typeface="Times New Roman"/>
                <a:cs typeface="Times New Roman"/>
              </a:rPr>
              <a:t>P </a:t>
            </a:r>
            <a:r>
              <a:rPr sz="800" dirty="0">
                <a:latin typeface="Symbol"/>
                <a:cs typeface="Symbol"/>
              </a:rPr>
              <a:t></a:t>
            </a:r>
            <a:endParaRPr sz="8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98289" y="2770758"/>
            <a:ext cx="11163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3365" algn="l"/>
                <a:tab pos="949325" algn="l"/>
              </a:tabLst>
            </a:pPr>
            <a:r>
              <a:rPr sz="800" dirty="0">
                <a:latin typeface="Symbol"/>
                <a:cs typeface="Symbol"/>
              </a:rPr>
              <a:t>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dirty="0">
                <a:latin typeface="Symbol"/>
                <a:cs typeface="Symbol"/>
              </a:rPr>
              <a:t></a:t>
            </a:r>
            <a:r>
              <a:rPr sz="800" dirty="0">
                <a:latin typeface="Times New Roman"/>
                <a:cs typeface="Times New Roman"/>
              </a:rPr>
              <a:t>  </a:t>
            </a:r>
            <a:r>
              <a:rPr sz="800" spc="95" dirty="0">
                <a:latin typeface="Times New Roman"/>
                <a:cs typeface="Times New Roman"/>
              </a:rPr>
              <a:t> </a:t>
            </a:r>
            <a:r>
              <a:rPr sz="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800" dirty="0">
                <a:latin typeface="Times New Roman"/>
                <a:cs typeface="Times New Roman"/>
              </a:rPr>
              <a:t>    </a:t>
            </a:r>
            <a:r>
              <a:rPr sz="800" spc="-1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Symbol"/>
                <a:cs typeface="Symbol"/>
              </a:rPr>
              <a:t></a:t>
            </a:r>
            <a:endParaRPr sz="8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21729" y="2764662"/>
            <a:ext cx="30162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dirty="0">
                <a:latin typeface="Times New Roman"/>
                <a:cs typeface="Times New Roman"/>
              </a:rPr>
              <a:t>G</a:t>
            </a:r>
            <a:r>
              <a:rPr sz="850" i="1" spc="-45" dirty="0">
                <a:latin typeface="Times New Roman"/>
                <a:cs typeface="Times New Roman"/>
              </a:rPr>
              <a:t> </a:t>
            </a:r>
            <a:r>
              <a:rPr sz="850" i="1" dirty="0">
                <a:latin typeface="Times New Roman"/>
                <a:cs typeface="Times New Roman"/>
              </a:rPr>
              <a:t>G</a:t>
            </a:r>
            <a:r>
              <a:rPr sz="850" i="1" spc="-45" dirty="0">
                <a:latin typeface="Times New Roman"/>
                <a:cs typeface="Times New Roman"/>
              </a:rPr>
              <a:t> </a:t>
            </a:r>
            <a:r>
              <a:rPr sz="850" i="1" dirty="0">
                <a:latin typeface="Times New Roman"/>
                <a:cs typeface="Times New Roman"/>
              </a:rPr>
              <a:t>P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15435" y="2794126"/>
            <a:ext cx="407670" cy="12700"/>
          </a:xfrm>
          <a:custGeom>
            <a:avLst/>
            <a:gdLst/>
            <a:ahLst/>
            <a:cxnLst/>
            <a:rect l="l" t="t" r="r" b="b"/>
            <a:pathLst>
              <a:path w="407670" h="12700">
                <a:moveTo>
                  <a:pt x="12179" y="0"/>
                </a:moveTo>
                <a:lnTo>
                  <a:pt x="0" y="0"/>
                </a:lnTo>
                <a:lnTo>
                  <a:pt x="0" y="12192"/>
                </a:lnTo>
                <a:lnTo>
                  <a:pt x="12179" y="12192"/>
                </a:lnTo>
                <a:lnTo>
                  <a:pt x="12179" y="0"/>
                </a:lnTo>
                <a:close/>
              </a:path>
              <a:path w="407670" h="12700">
                <a:moveTo>
                  <a:pt x="407162" y="0"/>
                </a:moveTo>
                <a:lnTo>
                  <a:pt x="407162" y="0"/>
                </a:lnTo>
                <a:lnTo>
                  <a:pt x="12192" y="0"/>
                </a:lnTo>
                <a:lnTo>
                  <a:pt x="12192" y="12192"/>
                </a:lnTo>
                <a:lnTo>
                  <a:pt x="407162" y="12192"/>
                </a:lnTo>
                <a:lnTo>
                  <a:pt x="4071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365627" y="2756205"/>
            <a:ext cx="786765" cy="63944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75"/>
              </a:spcBef>
              <a:tabLst>
                <a:tab pos="563245" algn="l"/>
              </a:tabLst>
            </a:pPr>
            <a:r>
              <a:rPr sz="6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t</a:t>
            </a:r>
            <a:r>
              <a:rPr sz="650" i="1" u="sng" spc="1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6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650" i="1" u="sng" spc="-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54610">
              <a:lnSpc>
                <a:spcPct val="100000"/>
              </a:lnSpc>
              <a:spcBef>
                <a:spcPts val="409"/>
              </a:spcBef>
            </a:pPr>
            <a:r>
              <a:rPr sz="1950" spc="-55" dirty="0">
                <a:latin typeface="Times New Roman"/>
                <a:cs typeface="Times New Roman"/>
              </a:rPr>
              <a:t>4</a:t>
            </a:r>
            <a:r>
              <a:rPr sz="2050" spc="-100" dirty="0">
                <a:latin typeface="Symbol"/>
                <a:cs typeface="Symbol"/>
              </a:rPr>
              <a:t>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Symbol"/>
                <a:cs typeface="Symbol"/>
              </a:rPr>
              <a:t>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i="1" spc="-25" dirty="0">
                <a:latin typeface="Times New Roman"/>
                <a:cs typeface="Times New Roman"/>
              </a:rPr>
              <a:t>r </a:t>
            </a:r>
            <a:r>
              <a:rPr sz="2850" spc="-75" baseline="38011" dirty="0"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06979" y="3226435"/>
            <a:ext cx="755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i="1" spc="-35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8936" y="3081936"/>
            <a:ext cx="12655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spc="-25" dirty="0">
                <a:latin typeface="Times New Roman"/>
                <a:cs typeface="Times New Roman"/>
              </a:rPr>
              <a:t>4</a:t>
            </a:r>
            <a:r>
              <a:rPr sz="2050" spc="-25" dirty="0">
                <a:latin typeface="Symbol"/>
                <a:cs typeface="Symbol"/>
              </a:rPr>
              <a:t></a:t>
            </a:r>
            <a:r>
              <a:rPr sz="2050" spc="4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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spc="-25" dirty="0">
                <a:latin typeface="Times New Roman"/>
                <a:cs typeface="Times New Roman"/>
              </a:rPr>
              <a:t>4</a:t>
            </a:r>
            <a:r>
              <a:rPr sz="2050" spc="-25" dirty="0">
                <a:latin typeface="Symbol"/>
                <a:cs typeface="Symbol"/>
              </a:rPr>
              <a:t>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</a:t>
            </a:r>
            <a:r>
              <a:rPr sz="1950" spc="-10" dirty="0">
                <a:latin typeface="Times New Roman"/>
                <a:cs typeface="Times New Roman"/>
              </a:rPr>
              <a:t> </a:t>
            </a:r>
            <a:r>
              <a:rPr sz="1950" i="1" dirty="0">
                <a:latin typeface="Times New Roman"/>
                <a:cs typeface="Times New Roman"/>
              </a:rPr>
              <a:t>r</a:t>
            </a:r>
            <a:r>
              <a:rPr sz="1950" i="1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Symbol"/>
                <a:cs typeface="Symbol"/>
              </a:rPr>
              <a:t>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08370" y="3226435"/>
            <a:ext cx="6476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Times New Roman"/>
                <a:cs typeface="Times New Roman"/>
              </a:rPr>
              <a:t>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34505" y="3226435"/>
            <a:ext cx="1892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Times New Roman"/>
                <a:cs typeface="Times New Roman"/>
              </a:rPr>
              <a:t>r</a:t>
            </a:r>
            <a:r>
              <a:rPr sz="1100" i="1" spc="190" dirty="0">
                <a:latin typeface="Times New Roman"/>
                <a:cs typeface="Times New Roman"/>
              </a:rPr>
              <a:t> </a:t>
            </a:r>
            <a:r>
              <a:rPr sz="1100" i="1" dirty="0">
                <a:latin typeface="Times New Roman"/>
                <a:cs typeface="Times New Roman"/>
              </a:rPr>
              <a:t>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72867" y="3679316"/>
            <a:ext cx="3531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Microsoft Sans Serif"/>
                <a:cs typeface="Microsoft Sans Serif"/>
              </a:rPr>
              <a:t>S,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power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density</a:t>
            </a:r>
            <a:r>
              <a:rPr sz="1550" spc="-15" dirty="0">
                <a:latin typeface="Microsoft Sans Serif"/>
                <a:cs typeface="Microsoft Sans Serif"/>
              </a:rPr>
              <a:t>Effective</a:t>
            </a:r>
            <a:r>
              <a:rPr sz="1550" spc="30" dirty="0">
                <a:latin typeface="Microsoft Sans Serif"/>
                <a:cs typeface="Microsoft Sans Serif"/>
              </a:rPr>
              <a:t> </a:t>
            </a:r>
            <a:r>
              <a:rPr sz="1550" spc="-15" dirty="0">
                <a:latin typeface="Microsoft Sans Serif"/>
                <a:cs typeface="Microsoft Sans Serif"/>
              </a:rPr>
              <a:t>receiving</a:t>
            </a:r>
            <a:r>
              <a:rPr sz="1550" spc="30" dirty="0">
                <a:latin typeface="Microsoft Sans Serif"/>
                <a:cs typeface="Microsoft Sans Serif"/>
              </a:rPr>
              <a:t> </a:t>
            </a:r>
            <a:r>
              <a:rPr sz="1550" spc="-15" dirty="0">
                <a:latin typeface="Microsoft Sans Serif"/>
                <a:cs typeface="Microsoft Sans Serif"/>
              </a:rPr>
              <a:t>area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72966" y="4194710"/>
            <a:ext cx="8845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721360" algn="l"/>
              </a:tabLst>
            </a:pPr>
            <a:r>
              <a:rPr sz="1950" i="1" dirty="0">
                <a:latin typeface="Times New Roman"/>
                <a:cs typeface="Times New Roman"/>
              </a:rPr>
              <a:t>G P	</a:t>
            </a:r>
            <a:r>
              <a:rPr sz="2050" spc="-60" dirty="0">
                <a:latin typeface="Symbol"/>
                <a:cs typeface="Symbol"/>
              </a:rPr>
              <a:t>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49036" y="4022216"/>
            <a:ext cx="1346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95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04613" y="4124183"/>
            <a:ext cx="370205" cy="52006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950" i="1" spc="-105" dirty="0">
                <a:latin typeface="Times New Roman"/>
                <a:cs typeface="Times New Roman"/>
              </a:rPr>
              <a:t>G</a:t>
            </a:r>
            <a:r>
              <a:rPr sz="1950" i="1" spc="-55" dirty="0">
                <a:latin typeface="Times New Roman"/>
                <a:cs typeface="Times New Roman"/>
              </a:rPr>
              <a:t> </a:t>
            </a:r>
            <a:r>
              <a:rPr sz="2050" spc="-155" dirty="0">
                <a:latin typeface="Symbol"/>
                <a:cs typeface="Symbol"/>
              </a:rPr>
              <a:t></a:t>
            </a:r>
            <a:endParaRPr sz="2050">
              <a:latin typeface="Symbol"/>
              <a:cs typeface="Symbol"/>
            </a:endParaRPr>
          </a:p>
          <a:p>
            <a:pPr marL="243840">
              <a:lnSpc>
                <a:spcPct val="100000"/>
              </a:lnSpc>
              <a:spcBef>
                <a:spcPts val="130"/>
              </a:spcBef>
            </a:pPr>
            <a:r>
              <a:rPr sz="800" i="1" dirty="0">
                <a:latin typeface="Times New Roman"/>
                <a:cs typeface="Times New Roman"/>
              </a:rPr>
              <a:t>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32554" y="4357497"/>
            <a:ext cx="1841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i="1" dirty="0">
                <a:latin typeface="Times New Roman"/>
                <a:cs typeface="Times New Roman"/>
              </a:rPr>
              <a:t>t</a:t>
            </a:r>
            <a:r>
              <a:rPr sz="800" i="1" spc="40" dirty="0">
                <a:latin typeface="Times New Roman"/>
                <a:cs typeface="Times New Roman"/>
              </a:rPr>
              <a:t> </a:t>
            </a:r>
            <a:r>
              <a:rPr sz="2850" spc="-1200" baseline="-33625" dirty="0">
                <a:latin typeface="Times New Roman"/>
                <a:cs typeface="Times New Roman"/>
              </a:rPr>
              <a:t>2</a:t>
            </a:r>
            <a:r>
              <a:rPr sz="800" i="1" dirty="0"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82953" y="4695825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Radar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return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94301" y="4500753"/>
            <a:ext cx="12890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40" dirty="0"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68879" y="4656482"/>
            <a:ext cx="229743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72110" algn="l"/>
                <a:tab pos="1217930" algn="l"/>
                <a:tab pos="2022475" algn="l"/>
              </a:tabLst>
            </a:pPr>
            <a:r>
              <a:rPr sz="1950" i="1" spc="-90" dirty="0">
                <a:latin typeface="Times New Roman"/>
                <a:cs typeface="Times New Roman"/>
              </a:rPr>
              <a:t>P	</a:t>
            </a:r>
            <a:r>
              <a:rPr sz="2925" spc="-232" baseline="2849" dirty="0">
                <a:latin typeface="Symbol"/>
                <a:cs typeface="Symbol"/>
              </a:rPr>
              <a:t></a:t>
            </a:r>
            <a:r>
              <a:rPr sz="2925" spc="-120" baseline="2849" dirty="0">
                <a:latin typeface="Times New Roman"/>
                <a:cs typeface="Times New Roman"/>
              </a:rPr>
              <a:t> </a:t>
            </a:r>
            <a:r>
              <a:rPr sz="2925" spc="-225" baseline="2849" dirty="0">
                <a:latin typeface="Times New Roman"/>
                <a:cs typeface="Times New Roman"/>
              </a:rPr>
              <a:t>4</a:t>
            </a:r>
            <a:r>
              <a:rPr sz="3075" spc="-307" baseline="2710" dirty="0">
                <a:latin typeface="Symbol"/>
                <a:cs typeface="Symbol"/>
              </a:rPr>
              <a:t></a:t>
            </a:r>
            <a:r>
              <a:rPr sz="3075" spc="-135" baseline="2710" dirty="0">
                <a:latin typeface="Times New Roman"/>
                <a:cs typeface="Times New Roman"/>
              </a:rPr>
              <a:t> </a:t>
            </a:r>
            <a:r>
              <a:rPr sz="2925" spc="-104" baseline="2849" dirty="0">
                <a:latin typeface="Symbol"/>
                <a:cs typeface="Symbol"/>
              </a:rPr>
              <a:t></a:t>
            </a:r>
            <a:r>
              <a:rPr sz="2925" spc="-104" baseline="2849" dirty="0">
                <a:latin typeface="Times New Roman"/>
                <a:cs typeface="Times New Roman"/>
              </a:rPr>
              <a:t> </a:t>
            </a:r>
            <a:r>
              <a:rPr sz="2925" i="1" spc="-157" baseline="2849" dirty="0">
                <a:latin typeface="Times New Roman"/>
                <a:cs typeface="Times New Roman"/>
              </a:rPr>
              <a:t>r</a:t>
            </a:r>
            <a:r>
              <a:rPr sz="2925" i="1" baseline="2849" dirty="0">
                <a:latin typeface="Times New Roman"/>
                <a:cs typeface="Times New Roman"/>
              </a:rPr>
              <a:t>	</a:t>
            </a:r>
            <a:r>
              <a:rPr sz="2925" spc="-225" baseline="2849" dirty="0">
                <a:latin typeface="Times New Roman"/>
                <a:cs typeface="Times New Roman"/>
              </a:rPr>
              <a:t>4</a:t>
            </a:r>
            <a:r>
              <a:rPr sz="3075" spc="-307" baseline="2710" dirty="0">
                <a:latin typeface="Symbol"/>
                <a:cs typeface="Symbol"/>
              </a:rPr>
              <a:t></a:t>
            </a:r>
            <a:r>
              <a:rPr sz="3075" spc="-135" baseline="2710" dirty="0">
                <a:latin typeface="Times New Roman"/>
                <a:cs typeface="Times New Roman"/>
              </a:rPr>
              <a:t> </a:t>
            </a:r>
            <a:r>
              <a:rPr sz="2925" spc="-104" baseline="2849" dirty="0">
                <a:latin typeface="Symbol"/>
                <a:cs typeface="Symbol"/>
              </a:rPr>
              <a:t></a:t>
            </a:r>
            <a:r>
              <a:rPr sz="2925" spc="-104" baseline="2849" dirty="0">
                <a:latin typeface="Times New Roman"/>
                <a:cs typeface="Times New Roman"/>
              </a:rPr>
              <a:t> </a:t>
            </a:r>
            <a:r>
              <a:rPr sz="2925" i="1" spc="-157" baseline="2849" dirty="0">
                <a:latin typeface="Times New Roman"/>
                <a:cs typeface="Times New Roman"/>
              </a:rPr>
              <a:t>r</a:t>
            </a:r>
            <a:r>
              <a:rPr sz="2925" i="1" baseline="2849" dirty="0">
                <a:latin typeface="Times New Roman"/>
                <a:cs typeface="Times New Roman"/>
              </a:rPr>
              <a:t>	</a:t>
            </a:r>
            <a:r>
              <a:rPr sz="1950" spc="5" dirty="0">
                <a:latin typeface="Times New Roman"/>
                <a:cs typeface="Times New Roman"/>
              </a:rPr>
              <a:t>4</a:t>
            </a:r>
            <a:r>
              <a:rPr sz="2050" spc="-55" dirty="0">
                <a:latin typeface="Symbol"/>
                <a:cs typeface="Symbol"/>
              </a:rPr>
              <a:t>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13170" y="4500753"/>
            <a:ext cx="811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59105" algn="l"/>
                <a:tab pos="710565" algn="l"/>
              </a:tabLst>
            </a:pPr>
            <a:r>
              <a:rPr sz="1900" strike="sngStrike" spc="-130" dirty="0">
                <a:latin typeface="Times New Roman"/>
                <a:cs typeface="Times New Roman"/>
              </a:rPr>
              <a:t> 	</a:t>
            </a:r>
            <a:r>
              <a:rPr sz="1900" strike="sngStrike" spc="-260" dirty="0">
                <a:latin typeface="Times New Roman"/>
                <a:cs typeface="Times New Roman"/>
              </a:rPr>
              <a:t>3	4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49189" y="3926450"/>
            <a:ext cx="1878964" cy="107061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60475">
              <a:lnSpc>
                <a:spcPct val="100000"/>
              </a:lnSpc>
              <a:spcBef>
                <a:spcPts val="1080"/>
              </a:spcBef>
            </a:pPr>
            <a:r>
              <a:rPr sz="4050" spc="-60" baseline="-11316" dirty="0">
                <a:latin typeface="Symbol"/>
                <a:cs typeface="Symbol"/>
              </a:rPr>
              <a:t></a:t>
            </a:r>
            <a:r>
              <a:rPr sz="1450" spc="-40" dirty="0"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45"/>
              </a:spcBef>
              <a:tabLst>
                <a:tab pos="1456690" algn="l"/>
                <a:tab pos="1690370" algn="l"/>
              </a:tabLst>
            </a:pPr>
            <a:r>
              <a:rPr sz="2925" baseline="-2849" dirty="0">
                <a:latin typeface="Symbol"/>
                <a:cs typeface="Symbol"/>
              </a:rPr>
              <a:t></a:t>
            </a:r>
            <a:r>
              <a:rPr sz="2925" spc="-7" baseline="-2849" dirty="0">
                <a:latin typeface="Times New Roman"/>
                <a:cs typeface="Times New Roman"/>
              </a:rPr>
              <a:t> </a:t>
            </a:r>
            <a:r>
              <a:rPr sz="2925" i="1" baseline="-2849" dirty="0">
                <a:latin typeface="Times New Roman"/>
                <a:cs typeface="Times New Roman"/>
              </a:rPr>
              <a:t>P</a:t>
            </a:r>
            <a:r>
              <a:rPr sz="2925" i="1" spc="7" baseline="-2849" dirty="0">
                <a:latin typeface="Times New Roman"/>
                <a:cs typeface="Times New Roman"/>
              </a:rPr>
              <a:t> </a:t>
            </a:r>
            <a:r>
              <a:rPr sz="2925" i="1" baseline="-2849" dirty="0">
                <a:latin typeface="Times New Roman"/>
                <a:cs typeface="Times New Roman"/>
              </a:rPr>
              <a:t>G</a:t>
            </a:r>
            <a:r>
              <a:rPr sz="2925" i="1" spc="-15" baseline="-2849" dirty="0">
                <a:latin typeface="Times New Roman"/>
                <a:cs typeface="Times New Roman"/>
              </a:rPr>
              <a:t> </a:t>
            </a:r>
            <a:r>
              <a:rPr sz="2925" i="1" baseline="-2849" dirty="0">
                <a:latin typeface="Times New Roman"/>
                <a:cs typeface="Times New Roman"/>
              </a:rPr>
              <a:t>G</a:t>
            </a:r>
            <a:r>
              <a:rPr sz="2925" i="1" spc="-67" baseline="-2849" dirty="0">
                <a:latin typeface="Times New Roman"/>
                <a:cs typeface="Times New Roman"/>
              </a:rPr>
              <a:t> </a:t>
            </a:r>
            <a:r>
              <a:rPr sz="2550" spc="-275" dirty="0">
                <a:latin typeface="Symbol"/>
                <a:cs typeface="Symbol"/>
              </a:rPr>
              <a:t></a:t>
            </a:r>
            <a:r>
              <a:rPr sz="1950" spc="-275" dirty="0">
                <a:latin typeface="Times New Roman"/>
                <a:cs typeface="Times New Roman"/>
              </a:rPr>
              <a:t>4</a:t>
            </a:r>
            <a:r>
              <a:rPr sz="2050" spc="-275" dirty="0">
                <a:latin typeface="Symbol"/>
                <a:cs typeface="Symbol"/>
              </a:rPr>
              <a:t></a:t>
            </a:r>
            <a:r>
              <a:rPr sz="2050" spc="-150" dirty="0">
                <a:latin typeface="Times New Roman"/>
                <a:cs typeface="Times New Roman"/>
              </a:rPr>
              <a:t> </a:t>
            </a:r>
            <a:r>
              <a:rPr sz="2550" spc="-225" dirty="0">
                <a:latin typeface="Symbol"/>
                <a:cs typeface="Symbol"/>
              </a:rPr>
              <a:t></a:t>
            </a:r>
            <a:r>
              <a:rPr sz="2550" spc="-225" dirty="0">
                <a:latin typeface="Times New Roman"/>
                <a:cs typeface="Times New Roman"/>
              </a:rPr>
              <a:t>	</a:t>
            </a:r>
            <a:r>
              <a:rPr sz="1950" i="1" spc="-200" dirty="0">
                <a:latin typeface="Times New Roman"/>
                <a:cs typeface="Times New Roman"/>
              </a:rPr>
              <a:t>r	</a:t>
            </a:r>
            <a:r>
              <a:rPr sz="3075" spc="-89" baseline="-2710" dirty="0">
                <a:latin typeface="Symbol"/>
                <a:cs typeface="Symbol"/>
              </a:rPr>
              <a:t></a:t>
            </a:r>
            <a:endParaRPr sz="3075" baseline="-2710">
              <a:latin typeface="Symbol"/>
              <a:cs typeface="Symbo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79927" y="4632337"/>
            <a:ext cx="1893570" cy="12700"/>
          </a:xfrm>
          <a:custGeom>
            <a:avLst/>
            <a:gdLst/>
            <a:ahLst/>
            <a:cxnLst/>
            <a:rect l="l" t="t" r="r" b="b"/>
            <a:pathLst>
              <a:path w="1893570" h="12700">
                <a:moveTo>
                  <a:pt x="152387" y="0"/>
                </a:moveTo>
                <a:lnTo>
                  <a:pt x="140208" y="0"/>
                </a:lnTo>
                <a:lnTo>
                  <a:pt x="0" y="0"/>
                </a:lnTo>
                <a:lnTo>
                  <a:pt x="0" y="12179"/>
                </a:lnTo>
                <a:lnTo>
                  <a:pt x="140208" y="12179"/>
                </a:lnTo>
                <a:lnTo>
                  <a:pt x="152387" y="12179"/>
                </a:lnTo>
                <a:lnTo>
                  <a:pt x="152387" y="0"/>
                </a:lnTo>
                <a:close/>
              </a:path>
              <a:path w="1893570" h="12700">
                <a:moveTo>
                  <a:pt x="647687" y="0"/>
                </a:moveTo>
                <a:lnTo>
                  <a:pt x="635508" y="0"/>
                </a:lnTo>
                <a:lnTo>
                  <a:pt x="152400" y="0"/>
                </a:lnTo>
                <a:lnTo>
                  <a:pt x="152400" y="12179"/>
                </a:lnTo>
                <a:lnTo>
                  <a:pt x="635508" y="12179"/>
                </a:lnTo>
                <a:lnTo>
                  <a:pt x="647687" y="12179"/>
                </a:lnTo>
                <a:lnTo>
                  <a:pt x="647687" y="0"/>
                </a:lnTo>
                <a:close/>
              </a:path>
              <a:path w="1893570" h="12700">
                <a:moveTo>
                  <a:pt x="1054849" y="0"/>
                </a:moveTo>
                <a:lnTo>
                  <a:pt x="1042720" y="0"/>
                </a:lnTo>
                <a:lnTo>
                  <a:pt x="685800" y="0"/>
                </a:lnTo>
                <a:lnTo>
                  <a:pt x="685800" y="12179"/>
                </a:lnTo>
                <a:lnTo>
                  <a:pt x="1042670" y="12179"/>
                </a:lnTo>
                <a:lnTo>
                  <a:pt x="1054849" y="12179"/>
                </a:lnTo>
                <a:lnTo>
                  <a:pt x="1054849" y="0"/>
                </a:lnTo>
                <a:close/>
              </a:path>
              <a:path w="1893570" h="12700">
                <a:moveTo>
                  <a:pt x="1347470" y="0"/>
                </a:moveTo>
                <a:lnTo>
                  <a:pt x="1054862" y="0"/>
                </a:lnTo>
                <a:lnTo>
                  <a:pt x="1054862" y="12179"/>
                </a:lnTo>
                <a:lnTo>
                  <a:pt x="1347470" y="12179"/>
                </a:lnTo>
                <a:lnTo>
                  <a:pt x="1347470" y="0"/>
                </a:lnTo>
                <a:close/>
              </a:path>
              <a:path w="1893570" h="12700">
                <a:moveTo>
                  <a:pt x="1512049" y="0"/>
                </a:moveTo>
                <a:lnTo>
                  <a:pt x="1499870" y="0"/>
                </a:lnTo>
                <a:lnTo>
                  <a:pt x="1385570" y="0"/>
                </a:lnTo>
                <a:lnTo>
                  <a:pt x="1385570" y="12179"/>
                </a:lnTo>
                <a:lnTo>
                  <a:pt x="1499870" y="12179"/>
                </a:lnTo>
                <a:lnTo>
                  <a:pt x="1512049" y="12179"/>
                </a:lnTo>
                <a:lnTo>
                  <a:pt x="1512049" y="0"/>
                </a:lnTo>
                <a:close/>
              </a:path>
              <a:path w="1893570" h="12700">
                <a:moveTo>
                  <a:pt x="1893062" y="0"/>
                </a:moveTo>
                <a:lnTo>
                  <a:pt x="1524254" y="0"/>
                </a:lnTo>
                <a:lnTo>
                  <a:pt x="1512062" y="0"/>
                </a:lnTo>
                <a:lnTo>
                  <a:pt x="1512062" y="12179"/>
                </a:lnTo>
                <a:lnTo>
                  <a:pt x="1524254" y="12179"/>
                </a:lnTo>
                <a:lnTo>
                  <a:pt x="1893062" y="12179"/>
                </a:lnTo>
                <a:lnTo>
                  <a:pt x="18930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150235" y="4954904"/>
            <a:ext cx="9715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latin typeface="Times New Roman"/>
                <a:cs typeface="Times New Roman"/>
              </a:rPr>
              <a:t>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41289" y="4954904"/>
            <a:ext cx="68008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4995" algn="l"/>
              </a:tabLst>
            </a:pPr>
            <a:r>
              <a:rPr sz="1450" i="1" dirty="0">
                <a:latin typeface="Times New Roman"/>
                <a:cs typeface="Times New Roman"/>
              </a:rPr>
              <a:t>t  t	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57145" y="5433771"/>
            <a:ext cx="15284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Sans Serif"/>
                <a:cs typeface="Microsoft Sans Serif"/>
              </a:rPr>
              <a:t>S,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power density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62527" y="5357621"/>
            <a:ext cx="127952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Microsoft Sans Serif"/>
                <a:cs typeface="Microsoft Sans Serif"/>
              </a:rPr>
              <a:t>Reflected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power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density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86780" y="5357621"/>
            <a:ext cx="20866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Microsoft Sans Serif"/>
                <a:cs typeface="Microsoft Sans Serif"/>
              </a:rPr>
              <a:t>Effective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receiving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area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80945" y="6217107"/>
            <a:ext cx="2689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Symbol"/>
                <a:cs typeface="Symbol"/>
              </a:rPr>
              <a:t>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radar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cross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section (area)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308" y="1600200"/>
            <a:ext cx="7774697" cy="44847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1628" y="174751"/>
            <a:ext cx="5866130" cy="1332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45"/>
              </a:lnSpc>
              <a:spcBef>
                <a:spcPts val="100"/>
              </a:spcBef>
            </a:pPr>
            <a:r>
              <a:rPr spc="-5" dirty="0"/>
              <a:t>Example:</a:t>
            </a:r>
            <a:r>
              <a:rPr spc="35" dirty="0"/>
              <a:t> </a:t>
            </a:r>
            <a:r>
              <a:rPr dirty="0"/>
              <a:t>a</a:t>
            </a:r>
            <a:r>
              <a:rPr spc="35" dirty="0"/>
              <a:t> </a:t>
            </a:r>
            <a:r>
              <a:rPr dirty="0"/>
              <a:t>short</a:t>
            </a:r>
            <a:r>
              <a:rPr spc="15" dirty="0"/>
              <a:t> </a:t>
            </a:r>
            <a:r>
              <a:rPr spc="-10" dirty="0"/>
              <a:t>dipole</a:t>
            </a:r>
          </a:p>
          <a:p>
            <a:pPr marL="3135630">
              <a:lnSpc>
                <a:spcPts val="5145"/>
              </a:lnSpc>
            </a:pPr>
            <a:r>
              <a:rPr spc="-5" dirty="0"/>
              <a:t>on</a:t>
            </a:r>
            <a:r>
              <a:rPr spc="10" dirty="0"/>
              <a:t> </a:t>
            </a:r>
            <a:r>
              <a:rPr spc="-5" dirty="0"/>
              <a:t>z-axis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4042" y="5992909"/>
            <a:ext cx="1426210" cy="516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855"/>
              </a:spcBef>
            </a:pPr>
            <a:r>
              <a:rPr sz="1400" dirty="0">
                <a:latin typeface="Microsoft Sans Serif"/>
                <a:cs typeface="Microsoft Sans Serif"/>
              </a:rPr>
              <a:t>30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600" y="3766423"/>
            <a:ext cx="4354499" cy="16005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6791" y="743458"/>
            <a:ext cx="3090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Antenna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temperature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540" y="2014855"/>
            <a:ext cx="6393815" cy="6203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52425" marR="5080" indent="-340360">
              <a:lnSpc>
                <a:spcPts val="2280"/>
              </a:lnSpc>
              <a:spcBef>
                <a:spcPts val="28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Power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received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from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from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black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body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or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radiation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resitance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temperature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Ta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8083" y="2793619"/>
            <a:ext cx="20777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-30" dirty="0"/>
              <a:t> </a:t>
            </a:r>
            <a:r>
              <a:rPr dirty="0"/>
              <a:t>end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5195" y="1522730"/>
            <a:ext cx="3723004" cy="4953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345" y="333502"/>
            <a:ext cx="528002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Lecture</a:t>
            </a:r>
            <a:r>
              <a:rPr sz="4350" spc="20" dirty="0"/>
              <a:t> </a:t>
            </a:r>
            <a:r>
              <a:rPr sz="4350" spc="-5" dirty="0"/>
              <a:t>10:</a:t>
            </a:r>
            <a:r>
              <a:rPr sz="4350" spc="10" dirty="0"/>
              <a:t> </a:t>
            </a:r>
            <a:r>
              <a:rPr sz="4350" u="heavy" dirty="0">
                <a:uFill>
                  <a:solidFill>
                    <a:srgbClr val="000000"/>
                  </a:solidFill>
                </a:uFill>
              </a:rPr>
              <a:t>Antennas</a:t>
            </a:r>
            <a:endParaRPr sz="4350"/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3690" y="2316479"/>
            <a:ext cx="275196" cy="654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1025" y="4137659"/>
            <a:ext cx="2060575" cy="18961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4965" y="4814570"/>
            <a:ext cx="2626540" cy="16764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73453" y="322833"/>
            <a:ext cx="58991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Radiation fundamentals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391027" y="2376200"/>
          <a:ext cx="5755005" cy="427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554">
                <a:tc>
                  <a:txBody>
                    <a:bodyPr/>
                    <a:lstStyle/>
                    <a:p>
                      <a:pPr marL="127000">
                        <a:lnSpc>
                          <a:spcPts val="2715"/>
                        </a:lnSpc>
                      </a:pPr>
                      <a:r>
                        <a:rPr sz="13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ra</a:t>
                      </a:r>
                      <a:r>
                        <a:rPr sz="13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 </a:t>
                      </a:r>
                      <a:r>
                        <a:rPr sz="13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850" spc="-1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125" baseline="-12121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4125" spc="-547" baseline="-1212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50" i="1" spc="-1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</a:t>
                      </a:r>
                      <a:r>
                        <a:rPr sz="1850" spc="-1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850" i="1" spc="-1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18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ds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(10.2.1)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56691" y="1634997"/>
            <a:ext cx="7218680" cy="296608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spc="-10" dirty="0">
                <a:latin typeface="Microsoft Sans Serif"/>
                <a:cs typeface="Microsoft Sans Serif"/>
              </a:rPr>
              <a:t>Recall,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that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using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Poynting‘s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theorem,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total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power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radiated</a:t>
            </a:r>
            <a:r>
              <a:rPr sz="1800" spc="5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from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source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can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found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Microsoft Sans Serif"/>
              <a:cs typeface="Microsoft Sans Serif"/>
            </a:endParaRPr>
          </a:p>
          <a:p>
            <a:pPr marL="426720" algn="ctr">
              <a:lnSpc>
                <a:spcPct val="100000"/>
              </a:lnSpc>
            </a:pPr>
            <a:r>
              <a:rPr sz="1450" i="1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450">
              <a:latin typeface="Times New Roman"/>
              <a:cs typeface="Times New Roman"/>
            </a:endParaRPr>
          </a:p>
          <a:p>
            <a:pPr marL="12700" marR="59690">
              <a:lnSpc>
                <a:spcPts val="2030"/>
              </a:lnSpc>
              <a:spcBef>
                <a:spcPts val="1265"/>
              </a:spcBef>
            </a:pPr>
            <a:r>
              <a:rPr sz="1800" spc="-5" dirty="0">
                <a:latin typeface="Microsoft Sans Serif"/>
                <a:cs typeface="Microsoft Sans Serif"/>
              </a:rPr>
              <a:t>Which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suggests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that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both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electric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magnetic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energy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will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radiated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from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region.</a:t>
            </a:r>
            <a:endParaRPr sz="1800">
              <a:latin typeface="Microsoft Sans Serif"/>
              <a:cs typeface="Microsoft Sans Serif"/>
            </a:endParaRPr>
          </a:p>
          <a:p>
            <a:pPr marL="12700" marR="290195">
              <a:lnSpc>
                <a:spcPts val="2039"/>
              </a:lnSpc>
              <a:spcBef>
                <a:spcPts val="265"/>
              </a:spcBef>
            </a:pPr>
            <a:r>
              <a:rPr sz="1800" dirty="0">
                <a:latin typeface="Microsoft Sans Serif"/>
                <a:cs typeface="Microsoft Sans Serif"/>
              </a:rPr>
              <a:t>A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stationary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charge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will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NOT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radiate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EM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waves,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since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zero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current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flow </a:t>
            </a:r>
            <a:r>
              <a:rPr sz="1800" spc="-15" dirty="0">
                <a:latin typeface="Microsoft Sans Serif"/>
                <a:cs typeface="Microsoft Sans Serif"/>
              </a:rPr>
              <a:t>will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cause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no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magnetic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field.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800" dirty="0">
                <a:latin typeface="Microsoft Sans Serif"/>
                <a:cs typeface="Microsoft Sans Serif"/>
              </a:rPr>
              <a:t>In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case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uniformly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moving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charge,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static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field: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0691" y="4590669"/>
            <a:ext cx="2116455" cy="478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ts val="3225"/>
              </a:lnSpc>
              <a:spcBef>
                <a:spcPts val="95"/>
              </a:spcBef>
              <a:tabLst>
                <a:tab pos="927100" algn="l"/>
                <a:tab pos="1599565" algn="l"/>
              </a:tabLst>
            </a:pPr>
            <a:r>
              <a:rPr sz="3150" i="1" baseline="-264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150" i="1" spc="7" baseline="-26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baseline="-264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u="sng" spc="100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Q	</a:t>
            </a:r>
            <a:r>
              <a:rPr sz="2100" i="1" spc="-1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1</a:t>
            </a:r>
            <a:r>
              <a:rPr sz="2100" spc="1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125" i="1" spc="-7" baseline="303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endParaRPr sz="4125" baseline="3030">
              <a:latin typeface="Times New Roman"/>
              <a:cs typeface="Times New Roman"/>
            </a:endParaRPr>
          </a:p>
          <a:p>
            <a:pPr marL="598170">
              <a:lnSpc>
                <a:spcPts val="550"/>
              </a:lnSpc>
            </a:pPr>
            <a:r>
              <a:rPr sz="100" spc="-5" dirty="0">
                <a:solidFill>
                  <a:srgbClr val="FFFF00"/>
                </a:solidFill>
                <a:latin typeface="Times New Roman"/>
                <a:cs typeface="Times New Roman"/>
              </a:rPr>
              <a:t>2   2</a:t>
            </a:r>
            <a:endParaRPr sz="100">
              <a:latin typeface="Times New Roman"/>
              <a:cs typeface="Times New Roman"/>
            </a:endParaRPr>
          </a:p>
          <a:p>
            <a:pPr marL="584835">
              <a:lnSpc>
                <a:spcPts val="340"/>
              </a:lnSpc>
              <a:tabLst>
                <a:tab pos="2006600" algn="l"/>
              </a:tabLst>
            </a:pPr>
            <a:r>
              <a:rPr sz="100" spc="-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00" spc="-5" dirty="0">
                <a:solidFill>
                  <a:srgbClr val="FFFF00"/>
                </a:solidFill>
                <a:latin typeface="Symbol"/>
                <a:cs typeface="Symbol"/>
              </a:rPr>
              <a:t></a:t>
            </a:r>
            <a:r>
              <a:rPr sz="1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0" spc="-5" dirty="0">
                <a:solidFill>
                  <a:srgbClr val="FFFF00"/>
                </a:solidFill>
                <a:latin typeface="Symbol"/>
                <a:cs typeface="Symbol"/>
              </a:rPr>
              <a:t></a:t>
            </a:r>
            <a:r>
              <a:rPr sz="100" spc="5" dirty="0">
                <a:solidFill>
                  <a:srgbClr val="FFFF00"/>
                </a:solidFill>
                <a:latin typeface="Times New Roman"/>
                <a:cs typeface="Times New Roman"/>
              </a:rPr>
              <a:t>   </a:t>
            </a:r>
            <a:r>
              <a:rPr sz="10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1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x	</a:t>
            </a:r>
            <a:r>
              <a:rPr sz="1875" spc="-44" baseline="-51111" dirty="0">
                <a:solidFill>
                  <a:srgbClr val="FFFF00"/>
                </a:solidFill>
                <a:latin typeface="Symbol"/>
                <a:cs typeface="Symbol"/>
              </a:rPr>
              <a:t></a:t>
            </a:r>
            <a:endParaRPr sz="1875" baseline="-51111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8246" y="4999101"/>
            <a:ext cx="6794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" spc="-5" dirty="0">
                <a:latin typeface="Microsoft Sans Serif"/>
                <a:cs typeface="Microsoft Sans Serif"/>
              </a:rPr>
              <a:t>(</a:t>
            </a:r>
            <a:r>
              <a:rPr sz="100" spc="-15" dirty="0">
                <a:latin typeface="Microsoft Sans Serif"/>
                <a:cs typeface="Microsoft Sans Serif"/>
              </a:rPr>
              <a:t>10</a:t>
            </a:r>
            <a:r>
              <a:rPr sz="100" spc="-5" dirty="0">
                <a:latin typeface="Microsoft Sans Serif"/>
                <a:cs typeface="Microsoft Sans Serif"/>
              </a:rPr>
              <a:t>.</a:t>
            </a:r>
            <a:r>
              <a:rPr sz="100" spc="-20" dirty="0">
                <a:latin typeface="Microsoft Sans Serif"/>
                <a:cs typeface="Microsoft Sans Serif"/>
              </a:rPr>
              <a:t> </a:t>
            </a:r>
            <a:r>
              <a:rPr sz="100" spc="-15" dirty="0">
                <a:latin typeface="Microsoft Sans Serif"/>
                <a:cs typeface="Microsoft Sans Serif"/>
              </a:rPr>
              <a:t>2</a:t>
            </a:r>
            <a:r>
              <a:rPr sz="100" spc="-5" dirty="0">
                <a:latin typeface="Microsoft Sans Serif"/>
                <a:cs typeface="Microsoft Sans Serif"/>
              </a:rPr>
              <a:t>.</a:t>
            </a:r>
            <a:r>
              <a:rPr sz="100" spc="-20" dirty="0">
                <a:latin typeface="Microsoft Sans Serif"/>
                <a:cs typeface="Microsoft Sans Serif"/>
              </a:rPr>
              <a:t> </a:t>
            </a:r>
            <a:r>
              <a:rPr sz="100" spc="-15" dirty="0">
                <a:latin typeface="Microsoft Sans Serif"/>
                <a:cs typeface="Microsoft Sans Serif"/>
              </a:rPr>
              <a:t>2</a:t>
            </a:r>
            <a:r>
              <a:rPr sz="100" spc="-5" dirty="0">
                <a:latin typeface="Microsoft Sans Serif"/>
                <a:cs typeface="Microsoft Sans Serif"/>
              </a:rPr>
              <a:t>)</a:t>
            </a:r>
            <a:endParaRPr sz="1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691" y="5444438"/>
            <a:ext cx="2185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magnetic field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110" y="1078230"/>
            <a:ext cx="1198880" cy="133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0108" y="39116"/>
            <a:ext cx="3391535" cy="774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4370">
              <a:lnSpc>
                <a:spcPts val="2860"/>
              </a:lnSpc>
              <a:spcBef>
                <a:spcPts val="95"/>
              </a:spcBef>
              <a:tabLst>
                <a:tab pos="1668145" algn="l"/>
              </a:tabLst>
            </a:pPr>
            <a:r>
              <a:rPr sz="3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Q	</a:t>
            </a:r>
            <a:r>
              <a:rPr sz="3100" spc="-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3100">
              <a:latin typeface="Times New Roman"/>
              <a:cs typeface="Times New Roman"/>
            </a:endParaRPr>
          </a:p>
          <a:p>
            <a:pPr marL="25400">
              <a:lnSpc>
                <a:spcPts val="3040"/>
              </a:lnSpc>
              <a:tabLst>
                <a:tab pos="958215" algn="l"/>
                <a:tab pos="1864995" algn="l"/>
              </a:tabLst>
            </a:pPr>
            <a:r>
              <a:rPr sz="1950" i="1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1950" i="1" spc="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650" spc="-7" baseline="-12544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4650" baseline="-1254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4875" spc="-127" baseline="-1196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4875" spc="-52" baseline="-119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875" spc="-120" baseline="-11965" dirty="0">
                <a:solidFill>
                  <a:srgbClr val="FFFF00"/>
                </a:solidFill>
                <a:latin typeface="Symbol"/>
                <a:cs typeface="Symbol"/>
              </a:rPr>
              <a:t></a:t>
            </a:r>
            <a:r>
              <a:rPr sz="2775" spc="-7" baseline="-12012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775" baseline="-12012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4650" spc="-7" baseline="-12544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4650" spc="-419" baseline="-1254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650" i="1" baseline="-12544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2775" spc="-7" baseline="-12012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775" spc="22" baseline="-1201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950" i="1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sz="19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5" dirty="0">
                <a:solidFill>
                  <a:srgbClr val="FFFF00"/>
                </a:solidFill>
                <a:latin typeface="Symbol"/>
                <a:cs typeface="Symbol"/>
              </a:rPr>
              <a:t></a:t>
            </a:r>
            <a:r>
              <a:rPr sz="19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2925" spc="-89" baseline="-11396" dirty="0">
                <a:solidFill>
                  <a:srgbClr val="FFFF00"/>
                </a:solidFill>
                <a:latin typeface="Symbol"/>
                <a:cs typeface="Symbol"/>
              </a:rPr>
              <a:t></a:t>
            </a:r>
            <a:r>
              <a:rPr sz="2925" spc="-7" baseline="-1139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3030" y="967485"/>
            <a:ext cx="6178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Microsoft Sans Serif"/>
                <a:cs typeface="Microsoft Sans Serif"/>
              </a:rPr>
              <a:t>(10</a:t>
            </a:r>
            <a:r>
              <a:rPr sz="1350" spc="-20" dirty="0">
                <a:latin typeface="Microsoft Sans Serif"/>
                <a:cs typeface="Microsoft Sans Serif"/>
              </a:rPr>
              <a:t>.</a:t>
            </a:r>
            <a:r>
              <a:rPr sz="1350" dirty="0">
                <a:latin typeface="Microsoft Sans Serif"/>
                <a:cs typeface="Microsoft Sans Serif"/>
              </a:rPr>
              <a:t>2.3)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3453" y="322833"/>
            <a:ext cx="58991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Radiation fundamentals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991" y="1563370"/>
            <a:ext cx="7458709" cy="151955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5400" marR="17780">
              <a:lnSpc>
                <a:spcPct val="103499"/>
              </a:lnSpc>
              <a:spcBef>
                <a:spcPts val="30"/>
              </a:spcBef>
            </a:pP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situation,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Poynting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does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not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point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radial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direction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 represent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flow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rate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electrostatic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energy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445" dirty="0">
                <a:solidFill>
                  <a:srgbClr val="FFFF00"/>
                </a:solidFill>
                <a:latin typeface="Microsoft Sans Serif"/>
                <a:cs typeface="Microsoft Sans Serif"/>
              </a:rPr>
              <a:t>–</a:t>
            </a:r>
            <a:r>
              <a:rPr sz="17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does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not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contribute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radiation!</a:t>
            </a:r>
            <a:endParaRPr sz="1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charge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accelerated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EM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waves.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  <a:p>
            <a:pPr marL="705485" algn="ctr">
              <a:lnSpc>
                <a:spcPct val="100000"/>
              </a:lnSpc>
              <a:spcBef>
                <a:spcPts val="509"/>
              </a:spcBef>
            </a:pPr>
            <a:r>
              <a:rPr sz="3150" i="1" spc="-89" baseline="-1719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000" i="1" spc="-37" baseline="-31944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000" i="1" spc="15" baseline="-3194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spc="-82" baseline="-1719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150" spc="367" baseline="-17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spc="-220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r>
              <a:rPr sz="2100" i="1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220" dirty="0">
                <a:solidFill>
                  <a:srgbClr val="FFFF00"/>
                </a:solidFill>
                <a:latin typeface="Symbol"/>
                <a:cs typeface="Symbol"/>
              </a:rPr>
              <a:t></a:t>
            </a:r>
            <a:r>
              <a:rPr sz="22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-202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3000" spc="-60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100" dirty="0">
                <a:solidFill>
                  <a:srgbClr val="FFFF00"/>
                </a:solidFill>
                <a:latin typeface="Times New Roman"/>
                <a:cs typeface="Times New Roman"/>
              </a:rPr>
              <a:t>[</a:t>
            </a:r>
            <a:r>
              <a:rPr sz="210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spc="-14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100" spc="-90" dirty="0">
                <a:solidFill>
                  <a:srgbClr val="FFFF00"/>
                </a:solidFill>
                <a:latin typeface="Times New Roman"/>
                <a:cs typeface="Times New Roman"/>
              </a:rPr>
              <a:t>]</a:t>
            </a:r>
            <a:r>
              <a:rPr sz="2100" spc="-12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100" spc="-8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100" spc="-15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10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20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13140" y="3031363"/>
            <a:ext cx="41973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(10.3.1)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89527" y="3095891"/>
            <a:ext cx="1334135" cy="12700"/>
          </a:xfrm>
          <a:custGeom>
            <a:avLst/>
            <a:gdLst/>
            <a:ahLst/>
            <a:cxnLst/>
            <a:rect l="l" t="t" r="r" b="b"/>
            <a:pathLst>
              <a:path w="1334135" h="12700">
                <a:moveTo>
                  <a:pt x="241033" y="0"/>
                </a:moveTo>
                <a:lnTo>
                  <a:pt x="228904" y="0"/>
                </a:lnTo>
                <a:lnTo>
                  <a:pt x="0" y="0"/>
                </a:lnTo>
                <a:lnTo>
                  <a:pt x="0" y="12179"/>
                </a:lnTo>
                <a:lnTo>
                  <a:pt x="228854" y="12179"/>
                </a:lnTo>
                <a:lnTo>
                  <a:pt x="241033" y="12179"/>
                </a:lnTo>
                <a:lnTo>
                  <a:pt x="241033" y="0"/>
                </a:lnTo>
                <a:close/>
              </a:path>
              <a:path w="1334135" h="12700">
                <a:moveTo>
                  <a:pt x="1333754" y="0"/>
                </a:moveTo>
                <a:lnTo>
                  <a:pt x="241046" y="0"/>
                </a:lnTo>
                <a:lnTo>
                  <a:pt x="241046" y="12179"/>
                </a:lnTo>
                <a:lnTo>
                  <a:pt x="1333754" y="12179"/>
                </a:lnTo>
                <a:lnTo>
                  <a:pt x="133375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1291" y="3069272"/>
            <a:ext cx="7823200" cy="201930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866775" algn="ctr">
              <a:lnSpc>
                <a:spcPct val="100000"/>
              </a:lnSpc>
              <a:spcBef>
                <a:spcPts val="590"/>
              </a:spcBef>
            </a:pPr>
            <a:r>
              <a:rPr sz="2100" spc="-2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200" spc="-2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2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2100">
              <a:latin typeface="Times New Roman"/>
              <a:cs typeface="Times New Roman"/>
            </a:endParaRPr>
          </a:p>
          <a:p>
            <a:pPr marL="38100" marR="30480">
              <a:lnSpc>
                <a:spcPct val="99200"/>
              </a:lnSpc>
              <a:spcBef>
                <a:spcPts val="42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90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angle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point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observation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velocity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accelerated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charge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[a]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acceleration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earliest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time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(retarded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acceleration).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charge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moving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vacuum,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found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using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wave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vacuum:</a:t>
            </a:r>
            <a:endParaRPr sz="1800">
              <a:latin typeface="Microsoft Sans Serif"/>
              <a:cs typeface="Microsoft Sans Serif"/>
            </a:endParaRPr>
          </a:p>
          <a:p>
            <a:pPr marL="415925" algn="ctr">
              <a:lnSpc>
                <a:spcPct val="100000"/>
              </a:lnSpc>
              <a:spcBef>
                <a:spcPts val="810"/>
              </a:spcBef>
              <a:tabLst>
                <a:tab pos="770890" algn="l"/>
              </a:tabLst>
            </a:pPr>
            <a:r>
              <a:rPr sz="3150" i="1" spc="-7" baseline="-27777" dirty="0">
                <a:solidFill>
                  <a:srgbClr val="FFFF00"/>
                </a:solidFill>
                <a:latin typeface="Times New Roman"/>
                <a:cs typeface="Times New Roman"/>
              </a:rPr>
              <a:t>H	</a:t>
            </a:r>
            <a:r>
              <a:rPr sz="3150" spc="-104" baseline="-27777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150" spc="-104" baseline="-2777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spc="-322" baseline="-2777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u="sng" spc="-114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Q</a:t>
            </a:r>
            <a:r>
              <a:rPr sz="2100" u="sng" spc="-5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[</a:t>
            </a:r>
            <a:r>
              <a:rPr sz="2100" u="sng" spc="-3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i="1" u="sng" spc="-8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100" u="sng" spc="-5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]s</a:t>
            </a:r>
            <a:r>
              <a:rPr sz="2100" u="sng" spc="-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2100" u="sng" spc="-7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2100" u="sng" spc="-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00" u="sng" spc="-1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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93683" y="4982336"/>
            <a:ext cx="639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(10.3.2)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24427" y="5154929"/>
            <a:ext cx="6985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46472" y="5178606"/>
            <a:ext cx="608330" cy="363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-8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200" spc="-14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20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spc="-85" dirty="0">
                <a:solidFill>
                  <a:srgbClr val="FFFF00"/>
                </a:solidFill>
                <a:latin typeface="Times New Roman"/>
                <a:cs typeface="Times New Roman"/>
              </a:rPr>
              <a:t>cR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691" y="5509971"/>
            <a:ext cx="5284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Poynting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radially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outward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352927" y="5712591"/>
          <a:ext cx="5794375" cy="989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3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7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49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2150" i="1" spc="-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3075" i="1" spc="-52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3075" i="1" spc="-37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spc="-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2295"/>
                        </a:lnSpc>
                      </a:pPr>
                      <a:r>
                        <a:rPr sz="3150" i="1" baseline="-37037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3150" i="1" spc="-217" baseline="-37037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0" algn="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22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</a:t>
                      </a:r>
                      <a:r>
                        <a:rPr sz="2250" spc="-1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75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3075" spc="-120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2150" spc="-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15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]</a:t>
                      </a:r>
                      <a:r>
                        <a:rPr sz="3075" baseline="392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3075" spc="-104" baseline="392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150" spc="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15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3075" baseline="392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075" baseline="39295">
                        <a:latin typeface="Times New Roman"/>
                        <a:cs typeface="Times New Roman"/>
                      </a:endParaRPr>
                    </a:p>
                  </a:txBody>
                  <a:tcPr marL="0" marR="0" marT="13081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22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endParaRPr sz="2250">
                        <a:latin typeface="Symbol"/>
                        <a:cs typeface="Symbol"/>
                      </a:endParaRPr>
                    </a:p>
                  </a:txBody>
                  <a:tcPr marL="0" marR="0" marT="1517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04470" algn="r">
                        <a:lnSpc>
                          <a:spcPts val="2645"/>
                        </a:lnSpc>
                        <a:spcBef>
                          <a:spcPts val="880"/>
                        </a:spcBef>
                      </a:pPr>
                      <a:r>
                        <a:rPr sz="2150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sz="2250" spc="-2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22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75" baseline="392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3075" spc="7" baseline="392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i="1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cR</a:t>
                      </a:r>
                      <a:r>
                        <a:rPr sz="3075" spc="-15" baseline="392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075" baseline="39295">
                        <a:latin typeface="Times New Roman"/>
                        <a:cs typeface="Times New Roman"/>
                      </a:endParaRPr>
                    </a:p>
                  </a:txBody>
                  <a:tcPr marL="0" marR="0" marT="11176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575"/>
                        </a:lnSpc>
                      </a:pPr>
                      <a:r>
                        <a:rPr sz="1400" spc="-5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(10.3.3)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129" y="4655184"/>
            <a:ext cx="1151889" cy="133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3453" y="408177"/>
            <a:ext cx="58991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Radiation fundamentals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5891" y="1715769"/>
            <a:ext cx="7995920" cy="185038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00" marR="252095" indent="6275070">
              <a:lnSpc>
                <a:spcPts val="2070"/>
              </a:lnSpc>
              <a:spcBef>
                <a:spcPts val="24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time-harmonic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variation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(AC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current)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satisfies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requirement.</a:t>
            </a:r>
            <a:endParaRPr sz="1800">
              <a:latin typeface="Microsoft Sans Serif"/>
              <a:cs typeface="Microsoft Sans Serif"/>
            </a:endParaRPr>
          </a:p>
          <a:p>
            <a:pPr marL="63500">
              <a:lnSpc>
                <a:spcPts val="2030"/>
              </a:lnSpc>
              <a:spcBef>
                <a:spcPts val="1290"/>
              </a:spcBef>
            </a:pPr>
            <a:r>
              <a:rPr sz="175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750" spc="1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92D050"/>
                </a:solidFill>
                <a:latin typeface="Microsoft Sans Serif"/>
                <a:cs typeface="Microsoft Sans Serif"/>
              </a:rPr>
              <a:t>10.1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could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described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ensemble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endParaRPr sz="1750">
              <a:latin typeface="Microsoft Sans Serif"/>
              <a:cs typeface="Microsoft Sans Serif"/>
            </a:endParaRPr>
          </a:p>
          <a:p>
            <a:pPr marL="63500">
              <a:lnSpc>
                <a:spcPts val="2150"/>
              </a:lnSpc>
            </a:pPr>
            <a:r>
              <a:rPr sz="1750" i="1" dirty="0">
                <a:solidFill>
                  <a:srgbClr val="FFFF00"/>
                </a:solidFill>
                <a:latin typeface="Arial"/>
                <a:cs typeface="Arial"/>
              </a:rPr>
              <a:t>N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oscillating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electrons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frequency</a:t>
            </a:r>
            <a:r>
              <a:rPr sz="175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50" spc="-70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18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plane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orthogonal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1750">
              <a:latin typeface="Microsoft Sans Serif"/>
              <a:cs typeface="Microsoft Sans Serif"/>
            </a:endParaRPr>
          </a:p>
          <a:p>
            <a:pPr marL="63500" marR="55880">
              <a:lnSpc>
                <a:spcPct val="84000"/>
              </a:lnSpc>
              <a:spcBef>
                <a:spcPts val="78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distance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expression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3000" spc="-7" baseline="-12500" dirty="0">
                <a:solidFill>
                  <a:srgbClr val="FFFF00"/>
                </a:solidFill>
                <a:latin typeface="Symbol"/>
                <a:cs typeface="Symbol"/>
              </a:rPr>
              <a:t></a:t>
            </a:r>
            <a:r>
              <a:rPr sz="3000" spc="37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would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detected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location.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2589" y="3593972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0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691" y="3791921"/>
            <a:ext cx="44869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10075" algn="l"/>
              </a:tabLst>
            </a:pP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T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ma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x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u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l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w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he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900" spc="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90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	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65572" y="4018515"/>
            <a:ext cx="1285875" cy="5270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81940">
              <a:lnSpc>
                <a:spcPct val="100000"/>
              </a:lnSpc>
              <a:spcBef>
                <a:spcPts val="459"/>
              </a:spcBef>
              <a:tabLst>
                <a:tab pos="655320" algn="l"/>
              </a:tabLst>
            </a:pPr>
            <a:r>
              <a:rPr sz="2200" spc="-60" dirty="0">
                <a:solidFill>
                  <a:srgbClr val="FFFF00"/>
                </a:solidFill>
                <a:latin typeface="Symbol"/>
                <a:cs typeface="Symbol"/>
              </a:rPr>
              <a:t></a:t>
            </a:r>
            <a:r>
              <a:rPr sz="2200" spc="-6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r>
              <a:rPr sz="21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dJ</a:t>
            </a:r>
            <a:r>
              <a:rPr sz="2100" i="1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endParaRPr sz="21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492125" algn="l"/>
                <a:tab pos="1066165" algn="l"/>
                <a:tab pos="1213485" algn="l"/>
              </a:tabLst>
            </a:pPr>
            <a:r>
              <a:rPr sz="1050" u="sng" spc="-7" baseline="1984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0</a:t>
            </a:r>
            <a:r>
              <a:rPr sz="1050" spc="742" baseline="1984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45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4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450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endParaRPr sz="4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1342" y="4316348"/>
            <a:ext cx="58229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i="1" spc="-10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1500" spc="-105" dirty="0">
                <a:solidFill>
                  <a:srgbClr val="FFFF00"/>
                </a:solidFill>
                <a:latin typeface="Symbol"/>
                <a:cs typeface="Symbol"/>
              </a:rPr>
              <a:t></a:t>
            </a:r>
            <a:r>
              <a:rPr sz="1500" spc="1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1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30219" y="4368164"/>
            <a:ext cx="792480" cy="371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30200" algn="l"/>
              </a:tabLst>
            </a:pPr>
            <a:r>
              <a:rPr sz="800" i="1" dirty="0">
                <a:solidFill>
                  <a:srgbClr val="FFFF00"/>
                </a:solidFill>
                <a:latin typeface="Times New Roman"/>
                <a:cs typeface="Times New Roman"/>
              </a:rPr>
              <a:t>NQ	</a:t>
            </a:r>
            <a:r>
              <a:rPr sz="800" spc="-30" dirty="0">
                <a:solidFill>
                  <a:srgbClr val="FFFF00"/>
                </a:solidFill>
                <a:latin typeface="Symbol"/>
                <a:cs typeface="Symbol"/>
              </a:rPr>
              <a:t></a:t>
            </a:r>
            <a:endParaRPr sz="800">
              <a:latin typeface="Symbol"/>
              <a:cs typeface="Symbol"/>
            </a:endParaRPr>
          </a:p>
          <a:p>
            <a:pPr marL="177800">
              <a:lnSpc>
                <a:spcPct val="100000"/>
              </a:lnSpc>
              <a:spcBef>
                <a:spcPts val="75"/>
              </a:spcBef>
              <a:tabLst>
                <a:tab pos="496570" algn="l"/>
              </a:tabLst>
            </a:pPr>
            <a:r>
              <a:rPr sz="1400" spc="-2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400" spc="-2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275" baseline="32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275" spc="262" baseline="326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00" spc="-7" baseline="2777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r>
              <a:rPr sz="1800" spc="-7" baseline="-9259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endParaRPr sz="1800" baseline="-9259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7789" y="4368164"/>
            <a:ext cx="1238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dv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4884" y="4412360"/>
            <a:ext cx="84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2796" y="4538852"/>
            <a:ext cx="1841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10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92159" y="4622672"/>
            <a:ext cx="639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3239" y="4888229"/>
            <a:ext cx="1587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22827" y="4828412"/>
            <a:ext cx="72136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600" i="1" spc="-2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6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75" spc="-22" baseline="-12345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3375" spc="-232" baseline="-123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dt</a:t>
            </a:r>
            <a:r>
              <a:rPr sz="16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75" spc="-22" baseline="-12345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3375" baseline="-12345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64633" y="4867709"/>
            <a:ext cx="1149350" cy="363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-2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200" spc="-2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2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100" i="1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21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dt</a:t>
            </a:r>
            <a:r>
              <a:rPr sz="21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6691" y="5211317"/>
            <a:ext cx="8227695" cy="5880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8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introduce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density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J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NQv</a:t>
            </a:r>
            <a:r>
              <a:rPr sz="1800" i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oscillating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current.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oscillation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orthogonal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plane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x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then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3416934" y="5914737"/>
          <a:ext cx="5730240" cy="763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3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164">
                <a:tc gridSpan="3">
                  <a:txBody>
                    <a:bodyPr/>
                    <a:lstStyle/>
                    <a:p>
                      <a:pPr marL="19050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950" i="1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i="1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2850" i="1" spc="-7" baseline="-116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850" i="1" spc="15" baseline="-116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95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spc="-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</a:t>
                      </a:r>
                      <a:r>
                        <a:rPr sz="1950" i="1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spc="-5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(10.4.2)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636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888">
                <a:tc>
                  <a:txBody>
                    <a:bodyPr/>
                    <a:lstStyle/>
                    <a:p>
                      <a:pPr marL="127000">
                        <a:lnSpc>
                          <a:spcPts val="2305"/>
                        </a:lnSpc>
                        <a:spcBef>
                          <a:spcPts val="545"/>
                        </a:spcBef>
                      </a:pP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950" i="1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950" i="1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950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950">
                        <a:latin typeface="Symbol"/>
                        <a:cs typeface="Symbol"/>
                      </a:endParaRPr>
                    </a:p>
                  </a:txBody>
                  <a:tcPr marL="0" marR="0" marT="69215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ts val="2310"/>
                        </a:lnSpc>
                      </a:pPr>
                      <a:r>
                        <a:rPr sz="1950" i="1" u="sng" spc="-3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dx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ts val="2405"/>
                        </a:lnSpc>
                        <a:spcBef>
                          <a:spcPts val="445"/>
                        </a:spcBef>
                      </a:pP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950" spc="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</a:t>
                      </a:r>
                      <a:r>
                        <a:rPr sz="205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x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co</a:t>
                      </a:r>
                      <a:r>
                        <a:rPr sz="1950" spc="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050" spc="-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</a:t>
                      </a: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56515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620"/>
                        </a:lnSpc>
                        <a:spcBef>
                          <a:spcPts val="1230"/>
                        </a:spcBef>
                      </a:pPr>
                      <a:r>
                        <a:rPr sz="1400" spc="-5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(10.4.3)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62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4179189" y="6670039"/>
            <a:ext cx="17081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dt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27472" y="6624319"/>
            <a:ext cx="1225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6502" y="322833"/>
            <a:ext cx="58991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Radiation fundamentals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691" y="1616709"/>
            <a:ext cx="3302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density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become: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291" y="1809937"/>
            <a:ext cx="5472430" cy="94678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2947670">
              <a:lnSpc>
                <a:spcPct val="100000"/>
              </a:lnSpc>
              <a:spcBef>
                <a:spcPts val="1415"/>
              </a:spcBef>
            </a:pP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2200" i="1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2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0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75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23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r>
              <a:rPr sz="22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075" i="1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075" i="1" spc="44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co</a:t>
            </a:r>
            <a:r>
              <a:rPr sz="2200" spc="3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300" spc="-130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15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Finally,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transverse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6526" y="2981887"/>
            <a:ext cx="3442970" cy="363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100" i="1" spc="1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1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1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70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22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3000" spc="44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NQx</a:t>
            </a:r>
            <a:r>
              <a:rPr sz="15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</a:t>
            </a:r>
            <a:r>
              <a:rPr sz="1500" i="1" spc="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u="sng" spc="-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</a:t>
            </a:r>
            <a:r>
              <a:rPr sz="1500" u="sng" spc="-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1500" spc="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sin </a:t>
            </a:r>
            <a:r>
              <a:rPr sz="2200" spc="-50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2100" i="1" spc="-50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210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023742" y="3310073"/>
          <a:ext cx="2092325" cy="234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9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819">
                <a:tc>
                  <a:txBody>
                    <a:bodyPr/>
                    <a:lstStyle/>
                    <a:p>
                      <a:pPr marL="127000">
                        <a:lnSpc>
                          <a:spcPts val="1365"/>
                        </a:lnSpc>
                        <a:spcBef>
                          <a:spcPts val="375"/>
                        </a:spcBef>
                      </a:pPr>
                      <a:r>
                        <a:rPr sz="12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</a:t>
                      </a:r>
                      <a:endParaRPr sz="1200">
                        <a:latin typeface="Symbol"/>
                        <a:cs typeface="Symbol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30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350" spc="-1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135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56691" y="3845432"/>
            <a:ext cx="6809105" cy="5575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proportional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square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frequency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implying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EM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waves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high-frequency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phenomenon.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96731" y="2139822"/>
            <a:ext cx="6178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(10</a:t>
            </a:r>
            <a:r>
              <a:rPr sz="135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5.1)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96731" y="3136519"/>
            <a:ext cx="6178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(10</a:t>
            </a:r>
            <a:r>
              <a:rPr sz="135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5.2)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5003" y="1630941"/>
            <a:ext cx="5055735" cy="301214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610100" y="5285104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764" y="0"/>
                </a:lnTo>
              </a:path>
            </a:pathLst>
          </a:custGeom>
          <a:ln w="1219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7170" algn="ctr">
              <a:lnSpc>
                <a:spcPts val="5130"/>
              </a:lnSpc>
              <a:spcBef>
                <a:spcPts val="105"/>
              </a:spcBef>
            </a:pPr>
            <a:r>
              <a:rPr sz="4350" spc="-10" dirty="0"/>
              <a:t>Infinitesimal</a:t>
            </a:r>
            <a:r>
              <a:rPr sz="4350" spc="40" dirty="0"/>
              <a:t> </a:t>
            </a:r>
            <a:r>
              <a:rPr sz="4350" spc="-10" dirty="0"/>
              <a:t>electric</a:t>
            </a:r>
            <a:r>
              <a:rPr sz="4350" spc="35" dirty="0"/>
              <a:t> </a:t>
            </a:r>
            <a:r>
              <a:rPr sz="4350" spc="-10" dirty="0"/>
              <a:t>dipole</a:t>
            </a:r>
            <a:endParaRPr sz="4350"/>
          </a:p>
          <a:p>
            <a:pPr marL="217170" algn="ctr">
              <a:lnSpc>
                <a:spcPts val="5190"/>
              </a:lnSpc>
            </a:pPr>
            <a:r>
              <a:rPr spc="-5" dirty="0"/>
              <a:t>antenna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6691" y="1564894"/>
            <a:ext cx="3124200" cy="331977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182245">
              <a:lnSpc>
                <a:spcPct val="97000"/>
              </a:lnSpc>
              <a:spcBef>
                <a:spcPts val="16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signal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frequency</a:t>
            </a:r>
            <a:r>
              <a:rPr sz="1800" spc="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75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1800" i="1" spc="-75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sz="1800" i="1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which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results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time-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harmonic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radiation.</a:t>
            </a:r>
            <a:endParaRPr sz="18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95300"/>
              </a:lnSpc>
              <a:spcBef>
                <a:spcPts val="27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length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antenna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assumed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to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47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much</a:t>
            </a:r>
            <a:r>
              <a:rPr sz="1800" spc="47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less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wavelength:</a:t>
            </a:r>
            <a:endParaRPr sz="1800">
              <a:latin typeface="Microsoft Sans Serif"/>
              <a:cs typeface="Microsoft Sans Serif"/>
            </a:endParaRPr>
          </a:p>
          <a:p>
            <a:pPr marL="660400" algn="just">
              <a:lnSpc>
                <a:spcPts val="2125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Typically: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i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&lt;</a:t>
            </a:r>
            <a:endParaRPr sz="1800">
              <a:latin typeface="Arial"/>
              <a:cs typeface="Arial"/>
            </a:endParaRPr>
          </a:p>
          <a:p>
            <a:pPr marL="12700" marR="539115" algn="just">
              <a:lnSpc>
                <a:spcPts val="2110"/>
              </a:lnSpc>
              <a:spcBef>
                <a:spcPts val="195"/>
              </a:spcBef>
            </a:pP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/50.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also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very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thin:</a:t>
            </a:r>
            <a:endParaRPr sz="1800">
              <a:latin typeface="Microsoft Sans Serif"/>
              <a:cs typeface="Microsoft Sans Serif"/>
            </a:endParaRPr>
          </a:p>
          <a:p>
            <a:pPr marL="724535">
              <a:lnSpc>
                <a:spcPts val="2135"/>
              </a:lnSpc>
              <a:spcBef>
                <a:spcPts val="180"/>
              </a:spcBef>
            </a:pP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12700" algn="just">
              <a:lnSpc>
                <a:spcPts val="2075"/>
              </a:lnSpc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along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691" y="4857369"/>
            <a:ext cx="229806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22500" algn="l"/>
              </a:tabLst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as	: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691" y="5665419"/>
            <a:ext cx="307784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time-harmonic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excitation: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53027" y="4816221"/>
            <a:ext cx="86042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9584" algn="l"/>
              </a:tabLst>
            </a:pPr>
            <a:r>
              <a:rPr sz="2300" i="1" dirty="0">
                <a:solidFill>
                  <a:srgbClr val="FFFF00"/>
                </a:solidFill>
                <a:latin typeface="Times New Roman"/>
                <a:cs typeface="Times New Roman"/>
              </a:rPr>
              <a:t>I </a:t>
            </a:r>
            <a:r>
              <a:rPr sz="23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300" i="1" dirty="0">
                <a:solidFill>
                  <a:srgbClr val="FFFF00"/>
                </a:solidFill>
                <a:latin typeface="Times New Roman"/>
                <a:cs typeface="Times New Roman"/>
              </a:rPr>
              <a:t>dQ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92159" y="5157978"/>
            <a:ext cx="639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(10.6.1)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48227" y="5922597"/>
            <a:ext cx="1700530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0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0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0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0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0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2150" spc="-30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205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r>
              <a:rPr sz="20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0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7107" y="6025083"/>
            <a:ext cx="6178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(10</a:t>
            </a:r>
            <a:r>
              <a:rPr sz="135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6.2)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/>
              <a:t>31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0045" y="473709"/>
            <a:ext cx="43446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Principal</a:t>
            </a:r>
            <a:r>
              <a:rPr spc="20" dirty="0"/>
              <a:t> </a:t>
            </a:r>
            <a:r>
              <a:rPr spc="-5" dirty="0"/>
              <a:t>patterns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9968" y="1798066"/>
            <a:ext cx="6975475" cy="41878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623570" marR="647700" indent="-611505">
              <a:lnSpc>
                <a:spcPct val="98600"/>
              </a:lnSpc>
              <a:spcBef>
                <a:spcPts val="155"/>
              </a:spcBef>
              <a:buChar char="•"/>
              <a:tabLst>
                <a:tab pos="623570" algn="l"/>
                <a:tab pos="624205" algn="l"/>
              </a:tabLst>
            </a:pPr>
            <a:r>
              <a:rPr sz="3150" spc="-10" dirty="0">
                <a:latin typeface="Microsoft Sans Serif"/>
                <a:cs typeface="Microsoft Sans Serif"/>
              </a:rPr>
              <a:t>Principal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patterns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are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the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spc="5" dirty="0">
                <a:latin typeface="Microsoft Sans Serif"/>
                <a:cs typeface="Microsoft Sans Serif"/>
              </a:rPr>
              <a:t>2-D </a:t>
            </a:r>
            <a:r>
              <a:rPr sz="3150" spc="1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patterns</a:t>
            </a:r>
            <a:r>
              <a:rPr sz="3150" spc="1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of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linearly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polarized </a:t>
            </a:r>
            <a:r>
              <a:rPr sz="3150" dirty="0">
                <a:latin typeface="Microsoft Sans Serif"/>
                <a:cs typeface="Microsoft Sans Serif"/>
              </a:rPr>
              <a:t> antennas,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measured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in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2</a:t>
            </a:r>
            <a:r>
              <a:rPr sz="3150" spc="1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planes</a:t>
            </a:r>
            <a:endParaRPr sz="3150">
              <a:latin typeface="Microsoft Sans Serif"/>
              <a:cs typeface="Microsoft Sans Serif"/>
            </a:endParaRPr>
          </a:p>
          <a:p>
            <a:pPr marL="1004569" marR="118745" lvl="1" indent="-535305" algn="just">
              <a:lnSpc>
                <a:spcPct val="96300"/>
              </a:lnSpc>
              <a:spcBef>
                <a:spcPts val="1075"/>
              </a:spcBef>
              <a:buAutoNum type="arabicPeriod"/>
              <a:tabLst>
                <a:tab pos="100520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 </a:t>
            </a:r>
            <a:r>
              <a:rPr sz="2800" b="1" i="1" spc="-5" dirty="0">
                <a:latin typeface="Arial"/>
                <a:cs typeface="Arial"/>
              </a:rPr>
              <a:t>E-plane: </a:t>
            </a:r>
            <a:r>
              <a:rPr sz="2800" spc="-5" dirty="0">
                <a:latin typeface="Microsoft Sans Serif"/>
                <a:cs typeface="Microsoft Sans Serif"/>
              </a:rPr>
              <a:t>a plane </a:t>
            </a:r>
            <a:r>
              <a:rPr sz="2800" spc="-10" dirty="0">
                <a:latin typeface="Microsoft Sans Serif"/>
                <a:cs typeface="Microsoft Sans Serif"/>
              </a:rPr>
              <a:t>parallel </a:t>
            </a:r>
            <a:r>
              <a:rPr sz="2800" spc="-5" dirty="0">
                <a:latin typeface="Microsoft Sans Serif"/>
                <a:cs typeface="Microsoft Sans Serif"/>
              </a:rPr>
              <a:t>to the </a:t>
            </a:r>
            <a:r>
              <a:rPr sz="2800" i="1" spc="-5" dirty="0">
                <a:latin typeface="Arial"/>
                <a:cs typeface="Arial"/>
              </a:rPr>
              <a:t>E </a:t>
            </a:r>
            <a:r>
              <a:rPr sz="2800" i="1" spc="-765" dirty="0">
                <a:latin typeface="Arial"/>
                <a:cs typeface="Arial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vector and </a:t>
            </a:r>
            <a:r>
              <a:rPr sz="2800" spc="-10" dirty="0">
                <a:latin typeface="Microsoft Sans Serif"/>
                <a:cs typeface="Microsoft Sans Serif"/>
              </a:rPr>
              <a:t>containing </a:t>
            </a:r>
            <a:r>
              <a:rPr sz="2800" spc="-5" dirty="0">
                <a:latin typeface="Microsoft Sans Serif"/>
                <a:cs typeface="Microsoft Sans Serif"/>
              </a:rPr>
              <a:t>the direction of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maximum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radiation,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endParaRPr sz="2800">
              <a:latin typeface="Microsoft Sans Serif"/>
              <a:cs typeface="Microsoft Sans Serif"/>
            </a:endParaRPr>
          </a:p>
          <a:p>
            <a:pPr marL="1004569" marR="5080" lvl="1" indent="-535305" algn="just">
              <a:lnSpc>
                <a:spcPct val="96300"/>
              </a:lnSpc>
              <a:spcBef>
                <a:spcPts val="1050"/>
              </a:spcBef>
              <a:buAutoNum type="arabicPeriod"/>
              <a:tabLst>
                <a:tab pos="100520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 </a:t>
            </a:r>
            <a:r>
              <a:rPr sz="2800" b="1" i="1" spc="-5" dirty="0">
                <a:latin typeface="Arial"/>
                <a:cs typeface="Arial"/>
              </a:rPr>
              <a:t>H-plane: </a:t>
            </a:r>
            <a:r>
              <a:rPr sz="2800" spc="-5" dirty="0">
                <a:latin typeface="Microsoft Sans Serif"/>
                <a:cs typeface="Microsoft Sans Serif"/>
              </a:rPr>
              <a:t>a plane </a:t>
            </a:r>
            <a:r>
              <a:rPr sz="2800" spc="-10" dirty="0">
                <a:latin typeface="Microsoft Sans Serif"/>
                <a:cs typeface="Microsoft Sans Serif"/>
              </a:rPr>
              <a:t>parallel </a:t>
            </a:r>
            <a:r>
              <a:rPr sz="2800" spc="-5" dirty="0">
                <a:latin typeface="Microsoft Sans Serif"/>
                <a:cs typeface="Microsoft Sans Serif"/>
              </a:rPr>
              <a:t>to the </a:t>
            </a:r>
            <a:r>
              <a:rPr sz="2800" i="1" spc="-5" dirty="0">
                <a:latin typeface="Arial"/>
                <a:cs typeface="Arial"/>
              </a:rPr>
              <a:t>H </a:t>
            </a:r>
            <a:r>
              <a:rPr sz="2800" i="1" dirty="0">
                <a:latin typeface="Arial"/>
                <a:cs typeface="Arial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vector, orthogonal to the </a:t>
            </a:r>
            <a:r>
              <a:rPr sz="2800" i="1" spc="-5" dirty="0">
                <a:latin typeface="Arial"/>
                <a:cs typeface="Arial"/>
              </a:rPr>
              <a:t>E</a:t>
            </a:r>
            <a:r>
              <a:rPr sz="2800" spc="-5" dirty="0">
                <a:latin typeface="Microsoft Sans Serif"/>
                <a:cs typeface="Microsoft Sans Serif"/>
              </a:rPr>
              <a:t>-plane, and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containing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maximum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2345" y="5965647"/>
            <a:ext cx="1389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Microsoft Sans Serif"/>
                <a:cs typeface="Microsoft Sans Serif"/>
              </a:rPr>
              <a:t>r</a:t>
            </a:r>
            <a:r>
              <a:rPr sz="2800" dirty="0">
                <a:latin typeface="Microsoft Sans Serif"/>
                <a:cs typeface="Microsoft Sans Serif"/>
              </a:rPr>
              <a:t>a</a:t>
            </a:r>
            <a:r>
              <a:rPr sz="2800" spc="-15" dirty="0">
                <a:latin typeface="Microsoft Sans Serif"/>
                <a:cs typeface="Microsoft Sans Serif"/>
              </a:rPr>
              <a:t>d</a:t>
            </a:r>
            <a:r>
              <a:rPr sz="2800" spc="-5" dirty="0">
                <a:latin typeface="Microsoft Sans Serif"/>
                <a:cs typeface="Microsoft Sans Serif"/>
              </a:rPr>
              <a:t>i</a:t>
            </a:r>
            <a:r>
              <a:rPr sz="2800" spc="-10" dirty="0">
                <a:latin typeface="Microsoft Sans Serif"/>
                <a:cs typeface="Microsoft Sans Serif"/>
              </a:rPr>
              <a:t>ation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9761" y="5961075"/>
            <a:ext cx="129857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Times New Roman"/>
                <a:cs typeface="Times New Roman"/>
              </a:rPr>
              <a:t>Source:</a:t>
            </a:r>
            <a:r>
              <a:rPr sz="1150" spc="-35" dirty="0">
                <a:latin typeface="Times New Roman"/>
                <a:cs typeface="Times New Roman"/>
              </a:rPr>
              <a:t> </a:t>
            </a:r>
            <a:r>
              <a:rPr sz="1150" spc="-5" dirty="0">
                <a:latin typeface="Times New Roman"/>
                <a:cs typeface="Times New Roman"/>
              </a:rPr>
              <a:t>NK</a:t>
            </a:r>
            <a:r>
              <a:rPr sz="1150" spc="-35" dirty="0">
                <a:latin typeface="Times New Roman"/>
                <a:cs typeface="Times New Roman"/>
              </a:rPr>
              <a:t> </a:t>
            </a:r>
            <a:r>
              <a:rPr sz="1150" spc="-5" dirty="0">
                <a:latin typeface="Times New Roman"/>
                <a:cs typeface="Times New Roman"/>
              </a:rPr>
              <a:t>Nikolova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559430" y="1900102"/>
          <a:ext cx="3955415" cy="857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836">
                <a:tc rowSpan="3"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855"/>
                        </a:spcBef>
                      </a:pPr>
                      <a:r>
                        <a:rPr sz="3150" baseline="-38359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</a:t>
                      </a:r>
                      <a:r>
                        <a:rPr sz="3150" spc="-202" baseline="-38359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235585" marB="0">
                    <a:lnL w="12700">
                      <a:solidFill>
                        <a:srgbClr val="FF00FF"/>
                      </a:solidFill>
                      <a:prstDash val="solid"/>
                    </a:lnL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2345"/>
                        </a:lnSpc>
                        <a:spcBef>
                          <a:spcPts val="1180"/>
                        </a:spcBef>
                      </a:pPr>
                      <a:r>
                        <a:rPr sz="2100" u="sng" dirty="0">
                          <a:solidFill>
                            <a:srgbClr val="C8FFFF"/>
                          </a:solidFill>
                          <a:uFill>
                            <a:solidFill>
                              <a:srgbClr val="C8FFFF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u="sng" spc="140" dirty="0">
                          <a:solidFill>
                            <a:srgbClr val="C8FFFF"/>
                          </a:solidFill>
                          <a:uFill>
                            <a:solidFill>
                              <a:srgbClr val="C8FFFF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u="sng" dirty="0">
                          <a:solidFill>
                            <a:srgbClr val="C8FFFF"/>
                          </a:solidFill>
                          <a:uFill>
                            <a:solidFill>
                              <a:srgbClr val="C8FFFF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100" spc="-7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</a:t>
                      </a:r>
                      <a:r>
                        <a:rPr sz="3075" baseline="392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075" baseline="39295">
                        <a:latin typeface="Times New Roman"/>
                        <a:cs typeface="Times New Roman"/>
                      </a:endParaRPr>
                    </a:p>
                  </a:txBody>
                  <a:tcPr marL="0" marR="0" marT="149860" marB="0"/>
                </a:tc>
                <a:tc rowSpan="2" gridSpan="2">
                  <a:txBody>
                    <a:bodyPr/>
                    <a:lstStyle/>
                    <a:p>
                      <a:pPr marL="22860">
                        <a:lnSpc>
                          <a:spcPts val="2515"/>
                        </a:lnSpc>
                        <a:spcBef>
                          <a:spcPts val="1375"/>
                        </a:spcBef>
                      </a:pPr>
                      <a:r>
                        <a:rPr sz="2100" i="1" spc="-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100" spc="-10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100" i="1" spc="-11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100" spc="-10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174625" marB="0">
                    <a:lnB w="12700">
                      <a:solidFill>
                        <a:srgbClr val="C8FFFF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100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2200" spc="-1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</a:t>
                      </a:r>
                      <a:r>
                        <a:rPr sz="3075" baseline="-12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3075" spc="-75" baseline="-12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2100" i="1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100" spc="-7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100" i="1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100" spc="-6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spc="-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00FF"/>
                      </a:solidFill>
                      <a:prstDash val="solid"/>
                    </a:lnR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35585" marB="0">
                    <a:lnL w="12700">
                      <a:solidFill>
                        <a:srgbClr val="FF00FF"/>
                      </a:solidFill>
                      <a:prstDash val="solid"/>
                    </a:lnL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8415">
                        <a:lnSpc>
                          <a:spcPts val="2415"/>
                        </a:lnSpc>
                      </a:pP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100" spc="-10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100" i="1" spc="-11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100" spc="-1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2100" i="1" spc="-12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100" spc="-10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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C8FFFF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4625" marB="0">
                    <a:lnB w="12700">
                      <a:solidFill>
                        <a:srgbClr val="C8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R w="12700">
                      <a:solidFill>
                        <a:srgbClr val="FF00FF"/>
                      </a:solidFill>
                      <a:prstDash val="solid"/>
                    </a:lnR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35585" marB="0">
                    <a:lnL w="12700">
                      <a:solidFill>
                        <a:srgbClr val="FF00FF"/>
                      </a:solidFill>
                      <a:prstDash val="solid"/>
                    </a:lnL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950" i="1" spc="-4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950" i="1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4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C8FFFF"/>
                      </a:solidFill>
                      <a:prstDash val="solid"/>
                    </a:lnT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100" spc="-7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</a:t>
                      </a:r>
                      <a:r>
                        <a:rPr sz="2100" i="1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T w="12700">
                      <a:solidFill>
                        <a:srgbClr val="C8FFFF"/>
                      </a:solidFill>
                      <a:prstDash val="solid"/>
                    </a:lnT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6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T w="12700">
                      <a:solidFill>
                        <a:srgbClr val="C8FFFF"/>
                      </a:solidFill>
                      <a:prstDash val="solid"/>
                    </a:lnT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R w="12700">
                      <a:solidFill>
                        <a:srgbClr val="FF00FF"/>
                      </a:solidFill>
                      <a:prstDash val="solid"/>
                    </a:lnR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8940" y="3456940"/>
            <a:ext cx="93345" cy="27559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13050" y="3372104"/>
            <a:ext cx="3454400" cy="835025"/>
            <a:chOff x="2813050" y="3372104"/>
            <a:chExt cx="3454400" cy="835025"/>
          </a:xfrm>
        </p:grpSpPr>
        <p:sp>
          <p:nvSpPr>
            <p:cNvPr id="5" name="object 5"/>
            <p:cNvSpPr/>
            <p:nvPr/>
          </p:nvSpPr>
          <p:spPr>
            <a:xfrm>
              <a:off x="2813050" y="3372485"/>
              <a:ext cx="3454400" cy="834390"/>
            </a:xfrm>
            <a:custGeom>
              <a:avLst/>
              <a:gdLst/>
              <a:ahLst/>
              <a:cxnLst/>
              <a:rect l="l" t="t" r="r" b="b"/>
              <a:pathLst>
                <a:path w="3454400" h="834389">
                  <a:moveTo>
                    <a:pt x="0" y="5714"/>
                  </a:moveTo>
                  <a:lnTo>
                    <a:pt x="3454400" y="5714"/>
                  </a:lnTo>
                </a:path>
                <a:path w="3454400" h="834389">
                  <a:moveTo>
                    <a:pt x="6350" y="0"/>
                  </a:moveTo>
                  <a:lnTo>
                    <a:pt x="6350" y="834389"/>
                  </a:lnTo>
                </a:path>
                <a:path w="3454400" h="834389">
                  <a:moveTo>
                    <a:pt x="0" y="828039"/>
                  </a:moveTo>
                  <a:lnTo>
                    <a:pt x="3454400" y="828039"/>
                  </a:lnTo>
                </a:path>
                <a:path w="3454400" h="834389">
                  <a:moveTo>
                    <a:pt x="3448050" y="0"/>
                  </a:moveTo>
                  <a:lnTo>
                    <a:pt x="3448050" y="834389"/>
                  </a:lnTo>
                </a:path>
              </a:pathLst>
            </a:custGeom>
            <a:ln w="12190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5605" y="4013835"/>
              <a:ext cx="73344" cy="14688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7009" y="5059679"/>
            <a:ext cx="99060" cy="27622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657350" marR="5080" indent="-605790">
              <a:lnSpc>
                <a:spcPts val="4990"/>
              </a:lnSpc>
              <a:spcBef>
                <a:spcPts val="495"/>
              </a:spcBef>
            </a:pPr>
            <a:r>
              <a:rPr spc="-10" dirty="0"/>
              <a:t>Infinitesimal</a:t>
            </a:r>
            <a:r>
              <a:rPr dirty="0"/>
              <a:t> </a:t>
            </a:r>
            <a:r>
              <a:rPr spc="-10" dirty="0"/>
              <a:t>electric </a:t>
            </a:r>
            <a:r>
              <a:rPr spc="-1150" dirty="0"/>
              <a:t> </a:t>
            </a:r>
            <a:r>
              <a:rPr spc="-10" dirty="0"/>
              <a:t>dipole</a:t>
            </a:r>
            <a:r>
              <a:rPr spc="35" dirty="0"/>
              <a:t> </a:t>
            </a:r>
            <a:r>
              <a:rPr dirty="0"/>
              <a:t>antenna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56691" y="1540509"/>
            <a:ext cx="4218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potential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71623" y="1967737"/>
            <a:ext cx="3924935" cy="12700"/>
          </a:xfrm>
          <a:custGeom>
            <a:avLst/>
            <a:gdLst/>
            <a:ahLst/>
            <a:cxnLst/>
            <a:rect l="l" t="t" r="r" b="b"/>
            <a:pathLst>
              <a:path w="3924935" h="12700">
                <a:moveTo>
                  <a:pt x="1275575" y="0"/>
                </a:moveTo>
                <a:lnTo>
                  <a:pt x="1263396" y="0"/>
                </a:lnTo>
                <a:lnTo>
                  <a:pt x="387096" y="0"/>
                </a:lnTo>
                <a:lnTo>
                  <a:pt x="374904" y="0"/>
                </a:lnTo>
                <a:lnTo>
                  <a:pt x="0" y="0"/>
                </a:lnTo>
                <a:lnTo>
                  <a:pt x="0" y="12192"/>
                </a:lnTo>
                <a:lnTo>
                  <a:pt x="374904" y="12192"/>
                </a:lnTo>
                <a:lnTo>
                  <a:pt x="387096" y="12192"/>
                </a:lnTo>
                <a:lnTo>
                  <a:pt x="1263396" y="12192"/>
                </a:lnTo>
                <a:lnTo>
                  <a:pt x="1275575" y="12192"/>
                </a:lnTo>
                <a:lnTo>
                  <a:pt x="1275575" y="0"/>
                </a:lnTo>
                <a:close/>
              </a:path>
              <a:path w="3924935" h="12700">
                <a:moveTo>
                  <a:pt x="1835137" y="0"/>
                </a:moveTo>
                <a:lnTo>
                  <a:pt x="1823008" y="0"/>
                </a:lnTo>
                <a:lnTo>
                  <a:pt x="1275588" y="0"/>
                </a:lnTo>
                <a:lnTo>
                  <a:pt x="1275588" y="12192"/>
                </a:lnTo>
                <a:lnTo>
                  <a:pt x="1822958" y="12192"/>
                </a:lnTo>
                <a:lnTo>
                  <a:pt x="1835137" y="12192"/>
                </a:lnTo>
                <a:lnTo>
                  <a:pt x="1835137" y="0"/>
                </a:lnTo>
                <a:close/>
              </a:path>
              <a:path w="3924935" h="12700">
                <a:moveTo>
                  <a:pt x="2520937" y="0"/>
                </a:moveTo>
                <a:lnTo>
                  <a:pt x="2508758" y="0"/>
                </a:lnTo>
                <a:lnTo>
                  <a:pt x="1835150" y="0"/>
                </a:lnTo>
                <a:lnTo>
                  <a:pt x="1835150" y="12192"/>
                </a:lnTo>
                <a:lnTo>
                  <a:pt x="2508758" y="12192"/>
                </a:lnTo>
                <a:lnTo>
                  <a:pt x="2520937" y="12192"/>
                </a:lnTo>
                <a:lnTo>
                  <a:pt x="2520937" y="0"/>
                </a:lnTo>
                <a:close/>
              </a:path>
              <a:path w="3924935" h="12700">
                <a:moveTo>
                  <a:pt x="3924808" y="0"/>
                </a:moveTo>
                <a:lnTo>
                  <a:pt x="2520950" y="0"/>
                </a:lnTo>
                <a:lnTo>
                  <a:pt x="2520950" y="12192"/>
                </a:lnTo>
                <a:lnTo>
                  <a:pt x="3924808" y="12192"/>
                </a:lnTo>
                <a:lnTo>
                  <a:pt x="3924808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6691" y="2861241"/>
            <a:ext cx="5789930" cy="92011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solution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found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form:</a:t>
            </a:r>
            <a:endParaRPr sz="1800">
              <a:latin typeface="Microsoft Sans Serif"/>
              <a:cs typeface="Microsoft Sans Serif"/>
            </a:endParaRPr>
          </a:p>
          <a:p>
            <a:pPr marL="2392045">
              <a:lnSpc>
                <a:spcPct val="100000"/>
              </a:lnSpc>
              <a:spcBef>
                <a:spcPts val="865"/>
              </a:spcBef>
            </a:pPr>
            <a:r>
              <a:rPr sz="1950" i="1" spc="5" dirty="0">
                <a:solidFill>
                  <a:srgbClr val="C8FFFF"/>
                </a:solidFill>
                <a:latin typeface="Times New Roman"/>
                <a:cs typeface="Times New Roman"/>
              </a:rPr>
              <a:t>A</a:t>
            </a:r>
            <a:r>
              <a:rPr sz="1950" spc="5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1950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i="1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19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C8FFFF"/>
                </a:solidFill>
                <a:latin typeface="Times New Roman"/>
                <a:cs typeface="Times New Roman"/>
              </a:rPr>
              <a:t>,</a:t>
            </a:r>
            <a:r>
              <a:rPr sz="195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i="1" dirty="0">
                <a:solidFill>
                  <a:srgbClr val="C8FFFF"/>
                </a:solidFill>
                <a:latin typeface="Times New Roman"/>
                <a:cs typeface="Times New Roman"/>
              </a:rPr>
              <a:t>t </a:t>
            </a:r>
            <a:r>
              <a:rPr sz="1950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r>
              <a:rPr sz="1950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spc="-14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1950" u="sng" spc="12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u="sng" spc="-3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</a:t>
            </a:r>
            <a:r>
              <a:rPr sz="1450" u="sng" spc="-3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1450" spc="6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C8FFFF"/>
                </a:solidFill>
                <a:latin typeface="Symbol"/>
                <a:cs typeface="Symbol"/>
              </a:rPr>
              <a:t></a:t>
            </a:r>
            <a:r>
              <a:rPr sz="2900" u="sng" spc="-1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J</a:t>
            </a:r>
            <a:r>
              <a:rPr sz="1950" i="1" u="sng" spc="-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( </a:t>
            </a:r>
            <a:r>
              <a:rPr sz="19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1950" i="1" u="sng" spc="-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spc="-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',</a:t>
            </a:r>
            <a:r>
              <a:rPr sz="1950" u="sng" spc="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u="sng" spc="-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</a:t>
            </a:r>
            <a:r>
              <a:rPr sz="1950" u="sng" spc="-1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R </a:t>
            </a:r>
            <a:r>
              <a:rPr sz="1950" i="1" u="sng" spc="-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950" u="sng" spc="-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95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i="1" dirty="0">
                <a:solidFill>
                  <a:srgbClr val="C8FFFF"/>
                </a:solidFill>
                <a:latin typeface="Times New Roman"/>
                <a:cs typeface="Times New Roman"/>
              </a:rPr>
              <a:t>dv</a:t>
            </a:r>
            <a:r>
              <a:rPr sz="19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C8FFFF"/>
                </a:solidFill>
                <a:latin typeface="Times New Roman"/>
                <a:cs typeface="Times New Roman"/>
              </a:rPr>
              <a:t>'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36034" y="3775815"/>
            <a:ext cx="312420" cy="3708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2250" spc="-6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79772" y="3904869"/>
            <a:ext cx="1155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v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17389" y="3796665"/>
            <a:ext cx="188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i="1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691" y="4540377"/>
            <a:ext cx="435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time-harmonic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density: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6691" y="4910330"/>
            <a:ext cx="7540625" cy="12350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1006475" algn="r">
              <a:lnSpc>
                <a:spcPts val="1714"/>
              </a:lnSpc>
              <a:spcBef>
                <a:spcPts val="110"/>
              </a:spcBef>
            </a:pP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05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2050" i="1" spc="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3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150" spc="-35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2050" i="1" spc="-3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050" i="1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050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k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50">
              <a:latin typeface="Times New Roman"/>
              <a:cs typeface="Times New Roman"/>
            </a:endParaRPr>
          </a:p>
          <a:p>
            <a:pPr marL="10795" algn="ctr">
              <a:lnSpc>
                <a:spcPts val="2435"/>
              </a:lnSpc>
            </a:pP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21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spc="-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15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',</a:t>
            </a:r>
            <a:r>
              <a:rPr sz="2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15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1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1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21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spc="-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750" spc="-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21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15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')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2150">
              <a:latin typeface="Times New Roman"/>
              <a:cs typeface="Times New Roman"/>
            </a:endParaRPr>
          </a:p>
          <a:p>
            <a:pPr marL="12700" marR="5080">
              <a:lnSpc>
                <a:spcPts val="2060"/>
              </a:lnSpc>
              <a:spcBef>
                <a:spcPts val="128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distance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center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i="1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i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k</a:t>
            </a:r>
            <a:r>
              <a:rPr sz="1800" i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wave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number.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volume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dv’</a:t>
            </a:r>
            <a:r>
              <a:rPr sz="1800" i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Lds’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83016" y="2350135"/>
            <a:ext cx="639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(10.7.1)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83016" y="3633596"/>
            <a:ext cx="639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(10.7.2)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95207" y="5186934"/>
            <a:ext cx="6178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(10</a:t>
            </a:r>
            <a:r>
              <a:rPr sz="135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7.3)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79675" marR="5080" indent="-2249805">
              <a:lnSpc>
                <a:spcPts val="5100"/>
              </a:lnSpc>
              <a:spcBef>
                <a:spcPts val="385"/>
              </a:spcBef>
            </a:pPr>
            <a:r>
              <a:rPr spc="-10" dirty="0"/>
              <a:t>Infinitesimal</a:t>
            </a:r>
            <a:r>
              <a:rPr spc="35" dirty="0"/>
              <a:t> </a:t>
            </a:r>
            <a:r>
              <a:rPr spc="-10" dirty="0"/>
              <a:t>electric</a:t>
            </a:r>
            <a:r>
              <a:rPr spc="40" dirty="0"/>
              <a:t> </a:t>
            </a:r>
            <a:r>
              <a:rPr spc="-10" dirty="0"/>
              <a:t>dipole </a:t>
            </a:r>
            <a:r>
              <a:rPr spc="-1150" dirty="0"/>
              <a:t> </a:t>
            </a:r>
            <a:r>
              <a:rPr spc="-5"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691" y="1711197"/>
            <a:ext cx="6479540" cy="5575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mentioned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assumptions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simplifications,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potential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becomes: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3028" y="2250574"/>
            <a:ext cx="79883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u="heavy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</a:t>
            </a:r>
            <a:r>
              <a:rPr sz="1950" spc="3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i="1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IL</a:t>
            </a:r>
            <a:r>
              <a:rPr sz="1850" i="1" u="heavy" spc="-1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50" u="heavy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</a:t>
            </a:r>
            <a:r>
              <a:rPr sz="18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95696" y="2129155"/>
            <a:ext cx="44386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0" indent="-178435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91135" algn="l"/>
              </a:tabLst>
            </a:pPr>
            <a:r>
              <a:rPr sz="17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700" i="1" dirty="0">
                <a:solidFill>
                  <a:srgbClr val="FFFF00"/>
                </a:solidFill>
                <a:latin typeface="Times New Roman"/>
                <a:cs typeface="Times New Roman"/>
              </a:rPr>
              <a:t>kr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5334" y="2411094"/>
            <a:ext cx="137160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275715" algn="l"/>
              </a:tabLst>
            </a:pPr>
            <a:r>
              <a:rPr sz="2150" i="1" spc="-8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150" spc="-8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1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7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150" i="1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6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1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9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7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075" i="1" spc="-104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z	</a:t>
            </a:r>
            <a:r>
              <a:rPr sz="1350" u="sng" baseline="3086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0</a:t>
            </a:r>
            <a:endParaRPr sz="1350" baseline="3086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6992" y="2543683"/>
            <a:ext cx="990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93683" y="2555875"/>
            <a:ext cx="639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(10.8.1)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06289" y="2713354"/>
            <a:ext cx="495300" cy="12700"/>
          </a:xfrm>
          <a:custGeom>
            <a:avLst/>
            <a:gdLst/>
            <a:ahLst/>
            <a:cxnLst/>
            <a:rect l="l" t="t" r="r" b="b"/>
            <a:pathLst>
              <a:path w="495300" h="12700">
                <a:moveTo>
                  <a:pt x="495300" y="0"/>
                </a:moveTo>
                <a:lnTo>
                  <a:pt x="0" y="0"/>
                </a:lnTo>
                <a:lnTo>
                  <a:pt x="0" y="12192"/>
                </a:lnTo>
                <a:lnTo>
                  <a:pt x="495300" y="12192"/>
                </a:lnTo>
                <a:lnTo>
                  <a:pt x="4953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59604" y="2760577"/>
            <a:ext cx="797560" cy="3708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436245" algn="l"/>
                <a:tab pos="678180" algn="l"/>
              </a:tabLst>
            </a:pPr>
            <a:r>
              <a:rPr sz="215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250" spc="-6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2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1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5296" y="2225167"/>
            <a:ext cx="130175" cy="89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">
              <a:lnSpc>
                <a:spcPts val="2545"/>
              </a:lnSpc>
              <a:spcBef>
                <a:spcPts val="95"/>
              </a:spcBef>
            </a:pPr>
            <a:r>
              <a:rPr sz="2150" spc="-110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2150">
              <a:latin typeface="Symbol"/>
              <a:cs typeface="Symbol"/>
            </a:endParaRPr>
          </a:p>
          <a:p>
            <a:pPr marL="38735">
              <a:lnSpc>
                <a:spcPts val="1760"/>
              </a:lnSpc>
            </a:pPr>
            <a:r>
              <a:rPr sz="150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2575"/>
              </a:lnSpc>
            </a:pP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691" y="3154807"/>
            <a:ext cx="7786370" cy="1624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infinitesimal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IL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also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known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  <a:p>
            <a:pPr marL="1472565">
              <a:lnSpc>
                <a:spcPts val="2125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97800"/>
              </a:lnSpc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 that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distance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observer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much greater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( ),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i.e.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r &gt;&gt; </a:t>
            </a:r>
            <a:r>
              <a:rPr sz="1900" spc="-3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30" dirty="0">
                <a:solidFill>
                  <a:srgbClr val="FFFF00"/>
                </a:solidFill>
                <a:latin typeface="Microsoft Sans Serif"/>
                <a:cs typeface="Microsoft Sans Serif"/>
              </a:rPr>
              <a:t>,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let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find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components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generated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spherical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coordinates: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64534" y="5208549"/>
            <a:ext cx="285115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520065" algn="l"/>
                <a:tab pos="1879600" algn="l"/>
              </a:tabLst>
            </a:pPr>
            <a:r>
              <a:rPr sz="3600" i="1" baseline="1157" dirty="0">
                <a:solidFill>
                  <a:srgbClr val="FFFF00"/>
                </a:solidFill>
                <a:latin typeface="Times New Roman"/>
                <a:cs typeface="Times New Roman"/>
              </a:rPr>
              <a:t>u </a:t>
            </a:r>
            <a:r>
              <a:rPr sz="2625" i="1" baseline="-11111" dirty="0">
                <a:solidFill>
                  <a:srgbClr val="FFFF00"/>
                </a:solidFill>
                <a:latin typeface="Times New Roman"/>
                <a:cs typeface="Times New Roman"/>
              </a:rPr>
              <a:t>z	</a:t>
            </a:r>
            <a:r>
              <a:rPr sz="3525" baseline="1182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525" spc="44" baseline="118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-7" baseline="1157" dirty="0">
                <a:solidFill>
                  <a:srgbClr val="FFFF00"/>
                </a:solidFill>
                <a:latin typeface="Times New Roman"/>
                <a:cs typeface="Times New Roman"/>
              </a:rPr>
              <a:t>cos </a:t>
            </a:r>
            <a:r>
              <a:rPr sz="25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5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1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	</a:t>
            </a:r>
            <a:r>
              <a:rPr sz="3525" spc="-30" baseline="1182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3525" spc="-30" baseline="1182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3675" spc="-30" baseline="1133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3525" i="1" spc="-30" baseline="1182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2775" spc="-30" baseline="1501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2775" baseline="1501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70823" y="5354573"/>
            <a:ext cx="6178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(10</a:t>
            </a:r>
            <a:r>
              <a:rPr sz="135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8.2)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79675" marR="5080" indent="-2249805">
              <a:lnSpc>
                <a:spcPts val="5100"/>
              </a:lnSpc>
              <a:spcBef>
                <a:spcPts val="385"/>
              </a:spcBef>
            </a:pPr>
            <a:r>
              <a:rPr spc="-10" dirty="0"/>
              <a:t>Infinitesimal</a:t>
            </a:r>
            <a:r>
              <a:rPr spc="35" dirty="0"/>
              <a:t> </a:t>
            </a:r>
            <a:r>
              <a:rPr spc="-10" dirty="0"/>
              <a:t>electric</a:t>
            </a:r>
            <a:r>
              <a:rPr spc="35" dirty="0"/>
              <a:t> </a:t>
            </a:r>
            <a:r>
              <a:rPr spc="-10" dirty="0"/>
              <a:t>dipole </a:t>
            </a:r>
            <a:r>
              <a:rPr spc="-1150" dirty="0"/>
              <a:t> </a:t>
            </a:r>
            <a:r>
              <a:rPr spc="-5"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991" y="1664726"/>
            <a:ext cx="4919980" cy="6229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components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potential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are:</a:t>
            </a:r>
            <a:endParaRPr sz="1800">
              <a:latin typeface="Microsoft Sans Serif"/>
              <a:cs typeface="Microsoft Sans Serif"/>
            </a:endParaRPr>
          </a:p>
          <a:p>
            <a:pPr marR="43180" algn="r">
              <a:lnSpc>
                <a:spcPct val="100000"/>
              </a:lnSpc>
              <a:spcBef>
                <a:spcPts val="219"/>
              </a:spcBef>
            </a:pPr>
            <a:r>
              <a:rPr sz="1550" u="sng" spc="-3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</a:t>
            </a:r>
            <a:r>
              <a:rPr sz="15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25" i="1" baseline="-12698" dirty="0">
                <a:solidFill>
                  <a:srgbClr val="FFFF00"/>
                </a:solidFill>
                <a:latin typeface="Times New Roman"/>
                <a:cs typeface="Times New Roman"/>
              </a:rPr>
              <a:t>IL</a:t>
            </a:r>
            <a:r>
              <a:rPr sz="2625" i="1" spc="7" baseline="-1269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25" i="1" baseline="-12698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85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8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850" i="1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8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8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32226" y="2227263"/>
            <a:ext cx="3063240" cy="2260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2259965" algn="l"/>
                <a:tab pos="2694940" algn="l"/>
              </a:tabLst>
            </a:pP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25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250" i="1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2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250" spc="-1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12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cos </a:t>
            </a:r>
            <a:r>
              <a:rPr sz="1300" spc="-3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3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050" u="sng" spc="-60" baseline="31746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50" u="sng" spc="-7" baseline="31746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50" spc="15" baseline="3174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10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300" spc="-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2589" y="2255647"/>
            <a:ext cx="271780" cy="4229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">
              <a:lnSpc>
                <a:spcPts val="815"/>
              </a:lnSpc>
              <a:spcBef>
                <a:spcPts val="95"/>
              </a:spcBef>
            </a:pPr>
            <a:r>
              <a:rPr sz="700" spc="-6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2315"/>
              </a:lnSpc>
            </a:pPr>
            <a:r>
              <a:rPr sz="1850" spc="-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950" spc="-6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3495" y="2220595"/>
            <a:ext cx="6178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(10</a:t>
            </a:r>
            <a:r>
              <a:rPr sz="135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350" dirty="0">
                <a:solidFill>
                  <a:srgbClr val="99CC00"/>
                </a:solidFill>
                <a:latin typeface="Microsoft Sans Serif"/>
                <a:cs typeface="Microsoft Sans Serif"/>
              </a:rPr>
              <a:t>9.1)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75580" y="2373502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50291" y="0"/>
                </a:moveTo>
                <a:lnTo>
                  <a:pt x="0" y="0"/>
                </a:lnTo>
                <a:lnTo>
                  <a:pt x="0" y="12192"/>
                </a:lnTo>
                <a:lnTo>
                  <a:pt x="50291" y="12192"/>
                </a:lnTo>
                <a:lnTo>
                  <a:pt x="5029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84119" y="2404999"/>
            <a:ext cx="5511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83234" algn="l"/>
              </a:tabLst>
            </a:pPr>
            <a:r>
              <a:rPr sz="1100" i="1" dirty="0">
                <a:solidFill>
                  <a:srgbClr val="FFFF00"/>
                </a:solidFill>
                <a:latin typeface="Times New Roman"/>
                <a:cs typeface="Times New Roman"/>
              </a:rPr>
              <a:t>r	z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87136" y="2376043"/>
            <a:ext cx="11239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spc="-4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53304" y="2623954"/>
            <a:ext cx="82423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50" u="sng" spc="-1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</a:t>
            </a:r>
            <a:r>
              <a:rPr sz="1950" spc="3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25" i="1" spc="-37" baseline="-10752" dirty="0">
                <a:solidFill>
                  <a:srgbClr val="FFFF00"/>
                </a:solidFill>
                <a:latin typeface="Times New Roman"/>
                <a:cs typeface="Times New Roman"/>
              </a:rPr>
              <a:t>IL</a:t>
            </a:r>
            <a:r>
              <a:rPr sz="2325" i="1" spc="-22" baseline="-10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25" i="1" spc="-30" baseline="-10752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850" spc="-2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8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8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jkr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57626" y="2792342"/>
            <a:ext cx="1413510" cy="57785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3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3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3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3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3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3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3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13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13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50" spc="-3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3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3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endParaRPr sz="1300">
              <a:latin typeface="Symbol"/>
              <a:cs typeface="Symbol"/>
            </a:endParaRPr>
          </a:p>
          <a:p>
            <a:pPr marL="126364">
              <a:lnSpc>
                <a:spcPct val="100000"/>
              </a:lnSpc>
              <a:spcBef>
                <a:spcPts val="620"/>
              </a:spcBef>
              <a:tabLst>
                <a:tab pos="762000" algn="l"/>
              </a:tabLst>
            </a:pPr>
            <a:r>
              <a:rPr sz="1150" spc="-2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150" spc="-2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100" i="1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73116" y="2882253"/>
            <a:ext cx="1286510" cy="4876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68910">
              <a:lnSpc>
                <a:spcPts val="1450"/>
              </a:lnSpc>
              <a:spcBef>
                <a:spcPts val="114"/>
              </a:spcBef>
              <a:tabLst>
                <a:tab pos="499745" algn="l"/>
                <a:tab pos="946785" algn="l"/>
              </a:tabLst>
            </a:pPr>
            <a:r>
              <a:rPr sz="1125" u="sng" spc="-135" baseline="22222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1125" spc="-135" baseline="22222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125" u="sng" spc="-202" baseline="22222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25" u="sng" spc="-135" baseline="22222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125" spc="-165" baseline="2222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135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1350">
              <a:latin typeface="Symbol"/>
              <a:cs typeface="Symbol"/>
            </a:endParaRPr>
          </a:p>
          <a:p>
            <a:pPr marL="38100">
              <a:lnSpc>
                <a:spcPts val="2170"/>
              </a:lnSpc>
              <a:tabLst>
                <a:tab pos="665480" algn="l"/>
              </a:tabLst>
            </a:pPr>
            <a:r>
              <a:rPr sz="1850" spc="-4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950" spc="-4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950" spc="-4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8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92159" y="2877438"/>
            <a:ext cx="639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(10.9.2)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1291" y="3420417"/>
            <a:ext cx="7176770" cy="1023619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R="1729105" algn="ctr">
              <a:lnSpc>
                <a:spcPct val="100000"/>
              </a:lnSpc>
              <a:spcBef>
                <a:spcPts val="810"/>
              </a:spcBef>
            </a:pPr>
            <a:r>
              <a:rPr sz="1850" i="1" spc="-12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850" spc="-225" baseline="-11695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2850" spc="-75" baseline="-116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spc="-114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85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spc="-11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50">
              <a:latin typeface="Times New Roman"/>
              <a:cs typeface="Times New Roman"/>
            </a:endParaRPr>
          </a:p>
          <a:p>
            <a:pPr marL="38100" marR="30480">
              <a:lnSpc>
                <a:spcPts val="2030"/>
              </a:lnSpc>
              <a:spcBef>
                <a:spcPts val="85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intensity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can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potential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definition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SCS: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92159" y="3613784"/>
            <a:ext cx="639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(10.9.3)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05458" y="4759833"/>
            <a:ext cx="1460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C8FFFF"/>
                </a:solidFill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49347" y="4671441"/>
            <a:ext cx="997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50" spc="-7" baseline="-5847" dirty="0">
                <a:solidFill>
                  <a:srgbClr val="C8FFFF"/>
                </a:solidFill>
                <a:latin typeface="Times New Roman"/>
                <a:cs typeface="Times New Roman"/>
              </a:rPr>
              <a:t>1</a:t>
            </a:r>
            <a:r>
              <a:rPr sz="2850" spc="-284" baseline="-584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00" spc="-150" dirty="0">
                <a:solidFill>
                  <a:srgbClr val="C8FFFF"/>
                </a:solidFill>
                <a:latin typeface="Symbol"/>
                <a:cs typeface="Symbol"/>
              </a:rPr>
              <a:t></a:t>
            </a:r>
            <a:r>
              <a:rPr sz="1900" spc="-8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00" spc="-190" dirty="0">
                <a:solidFill>
                  <a:srgbClr val="C8FFFF"/>
                </a:solidFill>
                <a:latin typeface="Symbol"/>
                <a:cs typeface="Symbol"/>
              </a:rPr>
              <a:t></a:t>
            </a:r>
            <a:r>
              <a:rPr sz="1900" spc="-10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400" spc="-165" dirty="0">
                <a:solidFill>
                  <a:srgbClr val="C8FFFF"/>
                </a:solidFill>
                <a:latin typeface="Symbol"/>
                <a:cs typeface="Symbol"/>
              </a:rPr>
              <a:t></a:t>
            </a:r>
            <a:r>
              <a:rPr sz="1900" i="1" spc="-15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1900" i="1" spc="-254" dirty="0">
                <a:solidFill>
                  <a:srgbClr val="C8FFFF"/>
                </a:solidFill>
                <a:latin typeface="Times New Roman"/>
                <a:cs typeface="Times New Roman"/>
              </a:rPr>
              <a:t>A</a:t>
            </a:r>
            <a:r>
              <a:rPr sz="2850" spc="-359" baseline="-1169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850" spc="-135" baseline="-1169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400" spc="-160" dirty="0">
                <a:solidFill>
                  <a:srgbClr val="C8FFFF"/>
                </a:solidFill>
                <a:latin typeface="Symbol"/>
                <a:cs typeface="Symbol"/>
              </a:rPr>
              <a:t>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91480" y="4684498"/>
            <a:ext cx="415925" cy="77406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900" i="1" spc="-95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1900" i="1" spc="-7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00" spc="-95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1900" spc="-6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00" i="1" spc="-120" dirty="0">
                <a:solidFill>
                  <a:srgbClr val="C8FFFF"/>
                </a:solidFill>
                <a:latin typeface="Times New Roman"/>
                <a:cs typeface="Times New Roman"/>
              </a:rPr>
              <a:t>z</a:t>
            </a:r>
            <a:r>
              <a:rPr sz="1900" spc="-95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endParaRPr sz="19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620"/>
              </a:spcBef>
            </a:pPr>
            <a:r>
              <a:rPr sz="1900" spc="-25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2000" spc="-25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81853" y="4881752"/>
            <a:ext cx="958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5000" y="5025009"/>
            <a:ext cx="6794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1550" i="1" spc="-2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1550" spc="-2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1550" i="1" spc="-3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r>
              <a:rPr sz="155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63954" y="5025009"/>
            <a:ext cx="6013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</a:t>
            </a:r>
            <a:r>
              <a:rPr sz="1550" spc="-3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A</a:t>
            </a:r>
            <a:r>
              <a:rPr sz="1550" i="1" spc="-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69819" y="5025009"/>
            <a:ext cx="10096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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69919" y="5025009"/>
            <a:ext cx="13335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endParaRPr sz="15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32680" y="5029580"/>
            <a:ext cx="548005" cy="243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765"/>
              </a:lnSpc>
              <a:spcBef>
                <a:spcPts val="100"/>
              </a:spcBef>
            </a:pPr>
            <a:r>
              <a:rPr sz="9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900">
              <a:latin typeface="Times New Roman"/>
              <a:cs typeface="Times New Roman"/>
            </a:endParaRPr>
          </a:p>
          <a:p>
            <a:pPr marL="114300">
              <a:lnSpc>
                <a:spcPts val="944"/>
              </a:lnSpc>
            </a:pPr>
            <a:r>
              <a:rPr sz="1575" baseline="-13227" dirty="0">
                <a:solidFill>
                  <a:srgbClr val="C8FFFF"/>
                </a:solidFill>
                <a:latin typeface="Symbol"/>
                <a:cs typeface="Symbol"/>
              </a:rPr>
              <a:t></a:t>
            </a:r>
            <a:r>
              <a:rPr sz="1575" spc="-52" baseline="-1322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i="1" dirty="0">
                <a:solidFill>
                  <a:srgbClr val="C8FFFF"/>
                </a:solidFill>
                <a:latin typeface="Times New Roman"/>
                <a:cs typeface="Times New Roman"/>
              </a:rPr>
              <a:t>u</a:t>
            </a:r>
            <a:r>
              <a:rPr sz="700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700" spc="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10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63034" y="4761357"/>
            <a:ext cx="499745" cy="692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00" u="sng" spc="-6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</a:t>
            </a:r>
            <a:r>
              <a:rPr sz="1900" i="1" u="sng" spc="-6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900" i="1" spc="8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C8FFFF"/>
                </a:solidFill>
                <a:latin typeface="Symbol"/>
                <a:cs typeface="Symbol"/>
              </a:rPr>
              <a:t></a:t>
            </a:r>
            <a:endParaRPr sz="1900">
              <a:latin typeface="Symbol"/>
              <a:cs typeface="Symbol"/>
            </a:endParaRPr>
          </a:p>
          <a:p>
            <a:pPr marL="228600">
              <a:lnSpc>
                <a:spcPct val="100000"/>
              </a:lnSpc>
              <a:spcBef>
                <a:spcPts val="1780"/>
              </a:spcBef>
            </a:pPr>
            <a:r>
              <a:rPr sz="950" spc="-10" dirty="0">
                <a:solidFill>
                  <a:srgbClr val="C8FFFF"/>
                </a:solidFill>
                <a:latin typeface="Symbol"/>
                <a:cs typeface="Symbol"/>
              </a:rPr>
              <a:t></a:t>
            </a:r>
            <a:r>
              <a:rPr sz="1000" spc="-3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0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25" spc="-7" baseline="-11695" dirty="0">
                <a:solidFill>
                  <a:srgbClr val="C8FFFF"/>
                </a:solidFill>
                <a:latin typeface="Symbol"/>
                <a:cs typeface="Symbol"/>
              </a:rPr>
              <a:t></a:t>
            </a:r>
            <a:endParaRPr sz="1425" baseline="-11695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55128" y="5112243"/>
            <a:ext cx="9588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-25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endParaRPr sz="11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81976" y="5075301"/>
            <a:ext cx="81280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180" algn="l"/>
              </a:tabLst>
            </a:pPr>
            <a:r>
              <a:rPr sz="1150" i="1" dirty="0">
                <a:solidFill>
                  <a:srgbClr val="C8FFFF"/>
                </a:solidFill>
                <a:latin typeface="Times New Roman"/>
                <a:cs typeface="Times New Roman"/>
              </a:rPr>
              <a:t>u	</a:t>
            </a:r>
            <a:r>
              <a:rPr sz="11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(10.9.4)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76142" y="5141214"/>
            <a:ext cx="2381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C8FFFF"/>
                </a:solidFill>
                <a:latin typeface="Symbol"/>
                <a:cs typeface="Symbol"/>
              </a:rPr>
              <a:t></a:t>
            </a:r>
            <a:r>
              <a:rPr sz="19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52666" y="5072633"/>
            <a:ext cx="539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10" dirty="0">
                <a:solidFill>
                  <a:srgbClr val="C8FFFF"/>
                </a:solidFill>
                <a:latin typeface="Symbol"/>
                <a:cs typeface="Symbol"/>
              </a:rPr>
              <a:t></a:t>
            </a:r>
            <a:r>
              <a:rPr sz="2400" spc="-18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00" i="1" spc="-80" dirty="0">
                <a:solidFill>
                  <a:srgbClr val="C8FFFF"/>
                </a:solidFill>
                <a:latin typeface="Times New Roman"/>
                <a:cs typeface="Times New Roman"/>
              </a:rPr>
              <a:t>j</a:t>
            </a:r>
            <a:r>
              <a:rPr sz="1900" i="1" spc="-114" dirty="0">
                <a:solidFill>
                  <a:srgbClr val="C8FFFF"/>
                </a:solidFill>
                <a:latin typeface="Times New Roman"/>
                <a:cs typeface="Times New Roman"/>
              </a:rPr>
              <a:t>k</a:t>
            </a:r>
            <a:r>
              <a:rPr sz="1900" i="1" spc="-110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1900" i="1" spc="-6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400" spc="-110" dirty="0">
                <a:solidFill>
                  <a:srgbClr val="C8FFFF"/>
                </a:solidFill>
                <a:latin typeface="Symbol"/>
                <a:cs typeface="Symbol"/>
              </a:rPr>
              <a:t>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81493" y="5101209"/>
            <a:ext cx="869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45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84046" y="5139817"/>
            <a:ext cx="254635" cy="12700"/>
          </a:xfrm>
          <a:custGeom>
            <a:avLst/>
            <a:gdLst/>
            <a:ahLst/>
            <a:cxnLst/>
            <a:rect l="l" t="t" r="r" b="b"/>
            <a:pathLst>
              <a:path w="254635" h="12700">
                <a:moveTo>
                  <a:pt x="254508" y="0"/>
                </a:moveTo>
                <a:lnTo>
                  <a:pt x="0" y="0"/>
                </a:lnTo>
                <a:lnTo>
                  <a:pt x="0" y="12191"/>
                </a:lnTo>
                <a:lnTo>
                  <a:pt x="254508" y="12191"/>
                </a:lnTo>
                <a:lnTo>
                  <a:pt x="254508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38654" y="5139817"/>
            <a:ext cx="367665" cy="12700"/>
          </a:xfrm>
          <a:custGeom>
            <a:avLst/>
            <a:gdLst/>
            <a:ahLst/>
            <a:cxnLst/>
            <a:rect l="l" t="t" r="r" b="b"/>
            <a:pathLst>
              <a:path w="367664" h="12700">
                <a:moveTo>
                  <a:pt x="367588" y="0"/>
                </a:moveTo>
                <a:lnTo>
                  <a:pt x="0" y="0"/>
                </a:lnTo>
                <a:lnTo>
                  <a:pt x="0" y="12191"/>
                </a:lnTo>
                <a:lnTo>
                  <a:pt x="367588" y="12191"/>
                </a:lnTo>
                <a:lnTo>
                  <a:pt x="367588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58719" y="5139829"/>
            <a:ext cx="673735" cy="12700"/>
          </a:xfrm>
          <a:custGeom>
            <a:avLst/>
            <a:gdLst/>
            <a:ahLst/>
            <a:cxnLst/>
            <a:rect l="l" t="t" r="r" b="b"/>
            <a:pathLst>
              <a:path w="673735" h="12700">
                <a:moveTo>
                  <a:pt x="673608" y="0"/>
                </a:moveTo>
                <a:lnTo>
                  <a:pt x="126492" y="0"/>
                </a:lnTo>
                <a:lnTo>
                  <a:pt x="114300" y="0"/>
                </a:lnTo>
                <a:lnTo>
                  <a:pt x="0" y="0"/>
                </a:lnTo>
                <a:lnTo>
                  <a:pt x="0" y="12179"/>
                </a:lnTo>
                <a:lnTo>
                  <a:pt x="114300" y="12179"/>
                </a:lnTo>
                <a:lnTo>
                  <a:pt x="126492" y="12179"/>
                </a:lnTo>
                <a:lnTo>
                  <a:pt x="673608" y="12179"/>
                </a:lnTo>
                <a:lnTo>
                  <a:pt x="673608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91989" y="5139817"/>
            <a:ext cx="419100" cy="12700"/>
          </a:xfrm>
          <a:custGeom>
            <a:avLst/>
            <a:gdLst/>
            <a:ahLst/>
            <a:cxnLst/>
            <a:rect l="l" t="t" r="r" b="b"/>
            <a:pathLst>
              <a:path w="419100" h="12700">
                <a:moveTo>
                  <a:pt x="419100" y="0"/>
                </a:moveTo>
                <a:lnTo>
                  <a:pt x="0" y="0"/>
                </a:lnTo>
                <a:lnTo>
                  <a:pt x="0" y="12191"/>
                </a:lnTo>
                <a:lnTo>
                  <a:pt x="419100" y="12191"/>
                </a:lnTo>
                <a:lnTo>
                  <a:pt x="419100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99961" y="5139817"/>
            <a:ext cx="292735" cy="12700"/>
          </a:xfrm>
          <a:custGeom>
            <a:avLst/>
            <a:gdLst/>
            <a:ahLst/>
            <a:cxnLst/>
            <a:rect l="l" t="t" r="r" b="b"/>
            <a:pathLst>
              <a:path w="292734" h="12700">
                <a:moveTo>
                  <a:pt x="292608" y="0"/>
                </a:moveTo>
                <a:lnTo>
                  <a:pt x="0" y="0"/>
                </a:lnTo>
                <a:lnTo>
                  <a:pt x="0" y="12191"/>
                </a:lnTo>
                <a:lnTo>
                  <a:pt x="292608" y="12191"/>
                </a:lnTo>
                <a:lnTo>
                  <a:pt x="292608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21170" y="5139829"/>
            <a:ext cx="634365" cy="12700"/>
          </a:xfrm>
          <a:custGeom>
            <a:avLst/>
            <a:gdLst/>
            <a:ahLst/>
            <a:cxnLst/>
            <a:rect l="l" t="t" r="r" b="b"/>
            <a:pathLst>
              <a:path w="634365" h="12700">
                <a:moveTo>
                  <a:pt x="633984" y="0"/>
                </a:moveTo>
                <a:lnTo>
                  <a:pt x="569976" y="0"/>
                </a:lnTo>
                <a:lnTo>
                  <a:pt x="557784" y="0"/>
                </a:lnTo>
                <a:lnTo>
                  <a:pt x="0" y="0"/>
                </a:lnTo>
                <a:lnTo>
                  <a:pt x="0" y="12179"/>
                </a:lnTo>
                <a:lnTo>
                  <a:pt x="557784" y="12179"/>
                </a:lnTo>
                <a:lnTo>
                  <a:pt x="569976" y="12179"/>
                </a:lnTo>
                <a:lnTo>
                  <a:pt x="633984" y="12179"/>
                </a:lnTo>
                <a:lnTo>
                  <a:pt x="633984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492250" y="5249125"/>
            <a:ext cx="25717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1200" spc="-30" dirty="0">
                <a:solidFill>
                  <a:srgbClr val="C8FFFF"/>
                </a:solidFill>
                <a:latin typeface="Symbol"/>
                <a:cs typeface="Symbol"/>
              </a:rPr>
              <a:t></a:t>
            </a:r>
            <a:r>
              <a:rPr sz="1200" spc="-2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25" spc="-7" baseline="-11695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endParaRPr sz="1425" baseline="-11695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19451" y="5292090"/>
            <a:ext cx="27813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r>
              <a:rPr sz="800" spc="6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200" i="1" baseline="3472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1200" i="1" spc="-37" baseline="3472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25" spc="-7" baseline="-8771" dirty="0">
                <a:solidFill>
                  <a:srgbClr val="C8FFFF"/>
                </a:solidFill>
                <a:latin typeface="Symbol"/>
                <a:cs typeface="Symbol"/>
              </a:rPr>
              <a:t></a:t>
            </a:r>
            <a:endParaRPr sz="1425" baseline="-8771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41694" y="5282946"/>
            <a:ext cx="28638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25" spc="-7" baseline="-11695" dirty="0">
                <a:solidFill>
                  <a:srgbClr val="C8FFFF"/>
                </a:solidFill>
                <a:latin typeface="Symbol"/>
                <a:cs typeface="Symbol"/>
              </a:rPr>
              <a:t></a:t>
            </a:r>
            <a:r>
              <a:rPr sz="1425" spc="-67" baseline="-1169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9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ikr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20309" y="4762880"/>
            <a:ext cx="2427605" cy="981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6435">
              <a:lnSpc>
                <a:spcPts val="2125"/>
              </a:lnSpc>
              <a:spcBef>
                <a:spcPts val="95"/>
              </a:spcBef>
              <a:tabLst>
                <a:tab pos="951230" algn="l"/>
                <a:tab pos="1739264" algn="l"/>
              </a:tabLst>
            </a:pPr>
            <a:r>
              <a:rPr sz="1900" spc="-5" dirty="0">
                <a:solidFill>
                  <a:srgbClr val="C8FFFF"/>
                </a:solidFill>
                <a:latin typeface="Symbol"/>
                <a:cs typeface="Symbol"/>
              </a:rPr>
              <a:t></a:t>
            </a:r>
            <a:r>
              <a:rPr sz="1900" spc="-5" dirty="0">
                <a:solidFill>
                  <a:srgbClr val="C8FFFF"/>
                </a:solidFill>
                <a:latin typeface="Times New Roman"/>
                <a:cs typeface="Times New Roman"/>
              </a:rPr>
              <a:t>	1	1</a:t>
            </a:r>
            <a:r>
              <a:rPr sz="1900" spc="28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50" spc="-5" dirty="0">
                <a:solidFill>
                  <a:srgbClr val="C8FFFF"/>
                </a:solidFill>
                <a:latin typeface="Symbol"/>
                <a:cs typeface="Symbol"/>
              </a:rPr>
              <a:t></a:t>
            </a:r>
            <a:r>
              <a:rPr sz="1850" spc="24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11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100" i="1" dirty="0">
                <a:solidFill>
                  <a:srgbClr val="C8FFFF"/>
                </a:solidFill>
                <a:latin typeface="Times New Roman"/>
                <a:cs typeface="Times New Roman"/>
              </a:rPr>
              <a:t>jkr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825"/>
              </a:lnSpc>
              <a:tabLst>
                <a:tab pos="321945" algn="l"/>
                <a:tab pos="1143635" algn="l"/>
                <a:tab pos="1962150" algn="l"/>
              </a:tabLst>
            </a:pPr>
            <a:r>
              <a:rPr sz="1650" i="1" dirty="0">
                <a:solidFill>
                  <a:srgbClr val="C8FFFF"/>
                </a:solidFill>
                <a:latin typeface="Times New Roman"/>
                <a:cs typeface="Times New Roman"/>
              </a:rPr>
              <a:t>k	</a:t>
            </a:r>
            <a:r>
              <a:rPr sz="1550" spc="-10" dirty="0">
                <a:solidFill>
                  <a:srgbClr val="C8FFFF"/>
                </a:solidFill>
                <a:latin typeface="Times New Roman"/>
                <a:cs typeface="Times New Roman"/>
              </a:rPr>
              <a:t>sin</a:t>
            </a:r>
            <a:r>
              <a:rPr sz="1600" spc="-1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6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</a:t>
            </a:r>
            <a:r>
              <a:rPr sz="1550" spc="-5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</a:t>
            </a:r>
            <a:r>
              <a:rPr sz="1550" spc="-5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</a:t>
            </a:r>
            <a:r>
              <a:rPr sz="1550" spc="-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endParaRPr sz="1550">
              <a:latin typeface="Times New Roman"/>
              <a:cs typeface="Times New Roman"/>
            </a:endParaRPr>
          </a:p>
          <a:p>
            <a:pPr marL="686435">
              <a:lnSpc>
                <a:spcPct val="100000"/>
              </a:lnSpc>
              <a:spcBef>
                <a:spcPts val="1300"/>
              </a:spcBef>
            </a:pPr>
            <a:r>
              <a:rPr sz="1900" spc="-5" dirty="0">
                <a:solidFill>
                  <a:srgbClr val="C8FFFF"/>
                </a:solidFill>
                <a:latin typeface="Symbol"/>
                <a:cs typeface="Symbol"/>
              </a:rPr>
              <a:t>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69885" y="5212841"/>
            <a:ext cx="118110" cy="53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0"/>
              </a:spcBef>
            </a:pPr>
            <a:r>
              <a:rPr sz="1500" dirty="0">
                <a:solidFill>
                  <a:srgbClr val="C8FFFF"/>
                </a:solidFill>
                <a:latin typeface="Symbol"/>
                <a:cs typeface="Symbol"/>
              </a:rPr>
              <a:t></a:t>
            </a:r>
            <a:endParaRPr sz="1500">
              <a:latin typeface="Symbol"/>
              <a:cs typeface="Symbol"/>
            </a:endParaRPr>
          </a:p>
          <a:p>
            <a:pPr marL="12700">
              <a:lnSpc>
                <a:spcPts val="2230"/>
              </a:lnSpc>
            </a:pPr>
            <a:r>
              <a:rPr sz="1900" spc="-5" dirty="0">
                <a:solidFill>
                  <a:srgbClr val="C8FFFF"/>
                </a:solidFill>
                <a:latin typeface="Symbol"/>
                <a:cs typeface="Symbol"/>
              </a:rPr>
              <a:t></a:t>
            </a:r>
            <a:endParaRPr sz="19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79675" marR="5080" indent="-2249805">
              <a:lnSpc>
                <a:spcPts val="5100"/>
              </a:lnSpc>
              <a:spcBef>
                <a:spcPts val="385"/>
              </a:spcBef>
            </a:pPr>
            <a:r>
              <a:rPr spc="-10" dirty="0"/>
              <a:t>Infinitesimal</a:t>
            </a:r>
            <a:r>
              <a:rPr spc="35" dirty="0"/>
              <a:t> </a:t>
            </a:r>
            <a:r>
              <a:rPr spc="-10" dirty="0"/>
              <a:t>electric</a:t>
            </a:r>
            <a:r>
              <a:rPr spc="35" dirty="0"/>
              <a:t> </a:t>
            </a:r>
            <a:r>
              <a:rPr spc="-10" dirty="0"/>
              <a:t>dipole </a:t>
            </a:r>
            <a:r>
              <a:rPr spc="-1150" dirty="0"/>
              <a:t> </a:t>
            </a:r>
            <a:r>
              <a:rPr spc="-5"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691" y="1616709"/>
            <a:ext cx="2653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Which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rewritten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00719" y="2208402"/>
            <a:ext cx="738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(10.10.1)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97630" y="1947938"/>
            <a:ext cx="2272665" cy="1137285"/>
          </a:xfrm>
          <a:custGeom>
            <a:avLst/>
            <a:gdLst/>
            <a:ahLst/>
            <a:cxnLst/>
            <a:rect l="l" t="t" r="r" b="b"/>
            <a:pathLst>
              <a:path w="2272665" h="1137285">
                <a:moveTo>
                  <a:pt x="12179" y="12255"/>
                </a:moveTo>
                <a:lnTo>
                  <a:pt x="0" y="12255"/>
                </a:lnTo>
                <a:lnTo>
                  <a:pt x="0" y="491096"/>
                </a:lnTo>
                <a:lnTo>
                  <a:pt x="0" y="808088"/>
                </a:lnTo>
                <a:lnTo>
                  <a:pt x="0" y="820280"/>
                </a:lnTo>
                <a:lnTo>
                  <a:pt x="0" y="1027544"/>
                </a:lnTo>
                <a:lnTo>
                  <a:pt x="0" y="1137272"/>
                </a:lnTo>
                <a:lnTo>
                  <a:pt x="12179" y="1137272"/>
                </a:lnTo>
                <a:lnTo>
                  <a:pt x="12179" y="1027544"/>
                </a:lnTo>
                <a:lnTo>
                  <a:pt x="12179" y="820280"/>
                </a:lnTo>
                <a:lnTo>
                  <a:pt x="12179" y="808088"/>
                </a:lnTo>
                <a:lnTo>
                  <a:pt x="12179" y="491096"/>
                </a:lnTo>
                <a:lnTo>
                  <a:pt x="12179" y="12255"/>
                </a:lnTo>
                <a:close/>
              </a:path>
              <a:path w="2272665" h="1137285">
                <a:moveTo>
                  <a:pt x="12179" y="0"/>
                </a:moveTo>
                <a:lnTo>
                  <a:pt x="0" y="0"/>
                </a:lnTo>
                <a:lnTo>
                  <a:pt x="0" y="12179"/>
                </a:lnTo>
                <a:lnTo>
                  <a:pt x="12179" y="12179"/>
                </a:lnTo>
                <a:lnTo>
                  <a:pt x="12179" y="0"/>
                </a:lnTo>
                <a:close/>
              </a:path>
              <a:path w="2272665" h="1137285">
                <a:moveTo>
                  <a:pt x="1161529" y="0"/>
                </a:moveTo>
                <a:lnTo>
                  <a:pt x="1149400" y="0"/>
                </a:lnTo>
                <a:lnTo>
                  <a:pt x="12192" y="0"/>
                </a:lnTo>
                <a:lnTo>
                  <a:pt x="12192" y="12179"/>
                </a:lnTo>
                <a:lnTo>
                  <a:pt x="1149350" y="12179"/>
                </a:lnTo>
                <a:lnTo>
                  <a:pt x="1161529" y="12179"/>
                </a:lnTo>
                <a:lnTo>
                  <a:pt x="1161529" y="0"/>
                </a:lnTo>
                <a:close/>
              </a:path>
              <a:path w="2272665" h="1137285">
                <a:moveTo>
                  <a:pt x="1211821" y="0"/>
                </a:moveTo>
                <a:lnTo>
                  <a:pt x="1199642" y="0"/>
                </a:lnTo>
                <a:lnTo>
                  <a:pt x="1161542" y="0"/>
                </a:lnTo>
                <a:lnTo>
                  <a:pt x="1161542" y="12179"/>
                </a:lnTo>
                <a:lnTo>
                  <a:pt x="1199642" y="12179"/>
                </a:lnTo>
                <a:lnTo>
                  <a:pt x="1211821" y="12179"/>
                </a:lnTo>
                <a:lnTo>
                  <a:pt x="1211821" y="0"/>
                </a:lnTo>
                <a:close/>
              </a:path>
              <a:path w="2272665" h="1137285">
                <a:moveTo>
                  <a:pt x="2272538" y="12255"/>
                </a:moveTo>
                <a:lnTo>
                  <a:pt x="2260346" y="12255"/>
                </a:lnTo>
                <a:lnTo>
                  <a:pt x="2260346" y="491096"/>
                </a:lnTo>
                <a:lnTo>
                  <a:pt x="2260346" y="808088"/>
                </a:lnTo>
                <a:lnTo>
                  <a:pt x="2260346" y="820280"/>
                </a:lnTo>
                <a:lnTo>
                  <a:pt x="2260346" y="1027544"/>
                </a:lnTo>
                <a:lnTo>
                  <a:pt x="2260346" y="1137272"/>
                </a:lnTo>
                <a:lnTo>
                  <a:pt x="2272538" y="1137272"/>
                </a:lnTo>
                <a:lnTo>
                  <a:pt x="2272538" y="1027544"/>
                </a:lnTo>
                <a:lnTo>
                  <a:pt x="2272538" y="820280"/>
                </a:lnTo>
                <a:lnTo>
                  <a:pt x="2272538" y="808088"/>
                </a:lnTo>
                <a:lnTo>
                  <a:pt x="2272538" y="491096"/>
                </a:lnTo>
                <a:lnTo>
                  <a:pt x="2272538" y="12255"/>
                </a:lnTo>
                <a:close/>
              </a:path>
              <a:path w="2272665" h="1137285">
                <a:moveTo>
                  <a:pt x="2272538" y="0"/>
                </a:moveTo>
                <a:lnTo>
                  <a:pt x="2260346" y="0"/>
                </a:lnTo>
                <a:lnTo>
                  <a:pt x="1682750" y="0"/>
                </a:lnTo>
                <a:lnTo>
                  <a:pt x="1670558" y="0"/>
                </a:lnTo>
                <a:lnTo>
                  <a:pt x="1211834" y="0"/>
                </a:lnTo>
                <a:lnTo>
                  <a:pt x="1211834" y="12179"/>
                </a:lnTo>
                <a:lnTo>
                  <a:pt x="1670558" y="12179"/>
                </a:lnTo>
                <a:lnTo>
                  <a:pt x="1682750" y="12179"/>
                </a:lnTo>
                <a:lnTo>
                  <a:pt x="2260346" y="12179"/>
                </a:lnTo>
                <a:lnTo>
                  <a:pt x="2272538" y="12179"/>
                </a:lnTo>
                <a:lnTo>
                  <a:pt x="2272538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62146" y="2609166"/>
            <a:ext cx="55562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0"/>
              </a:spcBef>
            </a:pPr>
            <a:r>
              <a:rPr sz="2050" i="1" spc="-105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3150" spc="-187" baseline="-11904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3150" spc="-67" baseline="-11904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50" spc="-90" dirty="0">
                <a:solidFill>
                  <a:srgbClr val="C8FFFF"/>
                </a:solidFill>
                <a:latin typeface="Symbol"/>
                <a:cs typeface="Symbol"/>
              </a:rPr>
              <a:t>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2146" y="2081911"/>
            <a:ext cx="1617345" cy="684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2410"/>
              </a:lnSpc>
              <a:spcBef>
                <a:spcPts val="100"/>
              </a:spcBef>
              <a:tabLst>
                <a:tab pos="442595" algn="l"/>
              </a:tabLst>
            </a:pPr>
            <a:r>
              <a:rPr sz="20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3000" i="1" spc="-7" baseline="-12500" dirty="0">
                <a:solidFill>
                  <a:srgbClr val="C8FFFF"/>
                </a:solidFill>
                <a:latin typeface="Times New Roman"/>
                <a:cs typeface="Times New Roman"/>
              </a:rPr>
              <a:t>r	</a:t>
            </a:r>
            <a:r>
              <a:rPr sz="205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2050" spc="-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endParaRPr sz="2050">
              <a:latin typeface="Times New Roman"/>
              <a:cs typeface="Times New Roman"/>
            </a:endParaRPr>
          </a:p>
          <a:p>
            <a:pPr marL="588645">
              <a:lnSpc>
                <a:spcPts val="2770"/>
              </a:lnSpc>
            </a:pPr>
            <a:r>
              <a:rPr sz="2050" i="1" u="sng" spc="-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jkIL</a:t>
            </a:r>
            <a:r>
              <a:rPr sz="2050" i="1" spc="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i="1" u="sng" spc="-1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15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</a:t>
            </a:r>
            <a:r>
              <a:rPr sz="115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u="sng" spc="-6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i="1" u="sng" spc="-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j</a:t>
            </a:r>
            <a:r>
              <a:rPr sz="11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kr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6289" y="2630173"/>
            <a:ext cx="453390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solidFill>
                  <a:srgbClr val="C8FFFF"/>
                </a:solidFill>
                <a:latin typeface="Times New Roman"/>
                <a:cs typeface="Times New Roman"/>
              </a:rPr>
              <a:t>si</a:t>
            </a:r>
            <a:r>
              <a:rPr sz="2050" spc="5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2150" spc="-5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0719" y="2744851"/>
            <a:ext cx="738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0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3534" y="2739900"/>
            <a:ext cx="585470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470534" algn="l"/>
              </a:tabLst>
            </a:pPr>
            <a:r>
              <a:rPr sz="3075" spc="7" baseline="1355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3225" spc="-82" baseline="1291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r>
              <a:rPr sz="3225" baseline="1291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2050" i="1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2146" y="3121230"/>
            <a:ext cx="78867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0"/>
              </a:spcBef>
            </a:pPr>
            <a:r>
              <a:rPr sz="2050" i="1" spc="-30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3150" spc="-44" baseline="-11904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3150" spc="-75" baseline="-11904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2050" spc="-3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0719" y="3249295"/>
            <a:ext cx="738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0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.3)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7630" y="3085210"/>
            <a:ext cx="2272665" cy="408940"/>
          </a:xfrm>
          <a:custGeom>
            <a:avLst/>
            <a:gdLst/>
            <a:ahLst/>
            <a:cxnLst/>
            <a:rect l="l" t="t" r="r" b="b"/>
            <a:pathLst>
              <a:path w="2272665" h="408939">
                <a:moveTo>
                  <a:pt x="12179" y="0"/>
                </a:moveTo>
                <a:lnTo>
                  <a:pt x="0" y="0"/>
                </a:lnTo>
                <a:lnTo>
                  <a:pt x="0" y="396240"/>
                </a:lnTo>
                <a:lnTo>
                  <a:pt x="0" y="408432"/>
                </a:lnTo>
                <a:lnTo>
                  <a:pt x="12179" y="408432"/>
                </a:lnTo>
                <a:lnTo>
                  <a:pt x="12179" y="396240"/>
                </a:lnTo>
                <a:lnTo>
                  <a:pt x="12179" y="0"/>
                </a:lnTo>
                <a:close/>
              </a:path>
              <a:path w="2272665" h="408939">
                <a:moveTo>
                  <a:pt x="1152385" y="396240"/>
                </a:moveTo>
                <a:lnTo>
                  <a:pt x="1149400" y="396240"/>
                </a:lnTo>
                <a:lnTo>
                  <a:pt x="1140206" y="396240"/>
                </a:lnTo>
                <a:lnTo>
                  <a:pt x="12192" y="396240"/>
                </a:lnTo>
                <a:lnTo>
                  <a:pt x="12192" y="408432"/>
                </a:lnTo>
                <a:lnTo>
                  <a:pt x="1140206" y="408432"/>
                </a:lnTo>
                <a:lnTo>
                  <a:pt x="1149400" y="408432"/>
                </a:lnTo>
                <a:lnTo>
                  <a:pt x="1152385" y="408432"/>
                </a:lnTo>
                <a:lnTo>
                  <a:pt x="1152385" y="396240"/>
                </a:lnTo>
                <a:close/>
              </a:path>
              <a:path w="2272665" h="408939">
                <a:moveTo>
                  <a:pt x="1202677" y="396240"/>
                </a:moveTo>
                <a:lnTo>
                  <a:pt x="1199642" y="396240"/>
                </a:lnTo>
                <a:lnTo>
                  <a:pt x="1190498" y="396240"/>
                </a:lnTo>
                <a:lnTo>
                  <a:pt x="1152398" y="396240"/>
                </a:lnTo>
                <a:lnTo>
                  <a:pt x="1152398" y="408432"/>
                </a:lnTo>
                <a:lnTo>
                  <a:pt x="1190498" y="408432"/>
                </a:lnTo>
                <a:lnTo>
                  <a:pt x="1199642" y="408432"/>
                </a:lnTo>
                <a:lnTo>
                  <a:pt x="1202677" y="408432"/>
                </a:lnTo>
                <a:lnTo>
                  <a:pt x="1202677" y="396240"/>
                </a:lnTo>
                <a:close/>
              </a:path>
              <a:path w="2272665" h="408939">
                <a:moveTo>
                  <a:pt x="2272538" y="0"/>
                </a:moveTo>
                <a:lnTo>
                  <a:pt x="2260346" y="0"/>
                </a:lnTo>
                <a:lnTo>
                  <a:pt x="2260346" y="396240"/>
                </a:lnTo>
                <a:lnTo>
                  <a:pt x="1673606" y="396240"/>
                </a:lnTo>
                <a:lnTo>
                  <a:pt x="1670558" y="396240"/>
                </a:lnTo>
                <a:lnTo>
                  <a:pt x="1661414" y="396240"/>
                </a:lnTo>
                <a:lnTo>
                  <a:pt x="1202690" y="396240"/>
                </a:lnTo>
                <a:lnTo>
                  <a:pt x="1202690" y="408432"/>
                </a:lnTo>
                <a:lnTo>
                  <a:pt x="2272538" y="408432"/>
                </a:lnTo>
                <a:lnTo>
                  <a:pt x="2272538" y="396240"/>
                </a:lnTo>
                <a:lnTo>
                  <a:pt x="2272538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6691" y="3606165"/>
            <a:ext cx="8268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Note: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equations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above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derived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assumptions.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Maxwell‘s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equations: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21154" y="4442840"/>
            <a:ext cx="200278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15135" algn="l"/>
              </a:tabLst>
            </a:pPr>
            <a:r>
              <a:rPr sz="2000" dirty="0">
                <a:solidFill>
                  <a:srgbClr val="C8FFFF"/>
                </a:solidFill>
                <a:latin typeface="Times New Roman"/>
                <a:cs typeface="Times New Roman"/>
              </a:rPr>
              <a:t>1	1</a:t>
            </a:r>
            <a:r>
              <a:rPr sz="2000" spc="-1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8FFFF"/>
                </a:solidFill>
                <a:latin typeface="Symbol"/>
                <a:cs typeface="Symbol"/>
              </a:rPr>
              <a:t>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72380" y="4288917"/>
            <a:ext cx="28803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893570" algn="l"/>
              </a:tabLst>
            </a:pPr>
            <a:r>
              <a:rPr sz="3000" baseline="-5555" dirty="0">
                <a:solidFill>
                  <a:srgbClr val="C8FFFF"/>
                </a:solidFill>
                <a:latin typeface="Times New Roman"/>
                <a:cs typeface="Times New Roman"/>
              </a:rPr>
              <a:t>1</a:t>
            </a:r>
            <a:r>
              <a:rPr sz="3000" spc="-7" baseline="-555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200" dirty="0">
                <a:solidFill>
                  <a:srgbClr val="C8FFFF"/>
                </a:solidFill>
                <a:latin typeface="Symbol"/>
                <a:cs typeface="Symbol"/>
              </a:rPr>
              <a:t></a:t>
            </a:r>
            <a:r>
              <a:rPr sz="2000" spc="-10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000" spc="-200" dirty="0">
                <a:solidFill>
                  <a:srgbClr val="C8FFFF"/>
                </a:solidFill>
                <a:latin typeface="Symbol"/>
                <a:cs typeface="Symbol"/>
              </a:rPr>
              <a:t></a:t>
            </a:r>
            <a:r>
              <a:rPr sz="3000" spc="-35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i="1" spc="-300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2000" i="1" spc="-1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000" spc="-382" baseline="-11111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3000" spc="-120" baseline="-11111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140" dirty="0">
                <a:solidFill>
                  <a:srgbClr val="C8FFFF"/>
                </a:solidFill>
                <a:latin typeface="Times New Roman"/>
                <a:cs typeface="Times New Roman"/>
              </a:rPr>
              <a:t>si</a:t>
            </a:r>
            <a:r>
              <a:rPr sz="2000" spc="-200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2100" spc="-26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100" spc="-1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000" spc="-200" dirty="0">
                <a:solidFill>
                  <a:srgbClr val="C8FFFF"/>
                </a:solidFill>
                <a:latin typeface="Symbol"/>
                <a:cs typeface="Symbol"/>
              </a:rPr>
              <a:t></a:t>
            </a:r>
            <a:r>
              <a:rPr sz="300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2000" spc="-105" dirty="0">
                <a:solidFill>
                  <a:srgbClr val="C8FFFF"/>
                </a:solidFill>
                <a:latin typeface="Times New Roman"/>
                <a:cs typeface="Times New Roman"/>
              </a:rPr>
              <a:t>1</a:t>
            </a:r>
            <a:r>
              <a:rPr sz="2000" spc="-5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105" dirty="0">
                <a:solidFill>
                  <a:srgbClr val="C8FFFF"/>
                </a:solidFill>
                <a:latin typeface="Symbol"/>
                <a:cs typeface="Symbol"/>
              </a:rPr>
              <a:t></a:t>
            </a:r>
            <a:r>
              <a:rPr sz="3000" spc="-100" dirty="0">
                <a:solidFill>
                  <a:srgbClr val="C8FFFF"/>
                </a:solidFill>
                <a:latin typeface="Symbol"/>
                <a:cs typeface="Symbol"/>
              </a:rPr>
              <a:t></a:t>
            </a:r>
            <a:r>
              <a:rPr sz="2000" i="1" spc="-90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2000" i="1" spc="-150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3000" spc="-240" baseline="-11111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3000" spc="-60" baseline="-11111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000" spc="-100" dirty="0">
                <a:solidFill>
                  <a:srgbClr val="C8FFFF"/>
                </a:solidFill>
                <a:latin typeface="Symbol"/>
                <a:cs typeface="Symbol"/>
              </a:rPr>
              <a:t></a:t>
            </a:r>
            <a:endParaRPr sz="30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8712" y="4592192"/>
            <a:ext cx="51631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307465" algn="l"/>
                <a:tab pos="3034030" algn="l"/>
                <a:tab pos="3805554" algn="l"/>
                <a:tab pos="5038725" algn="l"/>
              </a:tabLst>
            </a:pPr>
            <a:r>
              <a:rPr sz="2000" i="1" spc="-200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r>
              <a:rPr sz="2000" i="1" spc="-7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110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2000" spc="-6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i="1" spc="-130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2000" i="1" spc="-7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110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r>
              <a:rPr sz="2000" spc="-7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2000" u="sng" spc="-2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000" spc="-114" dirty="0">
                <a:solidFill>
                  <a:srgbClr val="C8FFFF"/>
                </a:solidFill>
                <a:latin typeface="Symbol"/>
                <a:cs typeface="Symbol"/>
              </a:rPr>
              <a:t></a:t>
            </a:r>
            <a:r>
              <a:rPr sz="2000" spc="-5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i="1" spc="-150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2000" i="1" spc="-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70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2000" spc="-2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i="1" spc="-8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2000" i="1" spc="-5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70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r>
              <a:rPr sz="2000" spc="-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11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2000" u="sng" spc="1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baseline="-9259" dirty="0">
                <a:solidFill>
                  <a:srgbClr val="C8FFFF"/>
                </a:solidFill>
                <a:latin typeface="Symbol"/>
                <a:cs typeface="Symbol"/>
              </a:rPr>
              <a:t></a:t>
            </a:r>
            <a:r>
              <a:rPr sz="1800" spc="202" baseline="-9259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00" u="sng" baseline="-9259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800" spc="-254" baseline="-9259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00" u="sng" baseline="-9259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950" i="1" spc="-7" baseline="-10683" dirty="0">
                <a:solidFill>
                  <a:srgbClr val="C8FFFF"/>
                </a:solidFill>
                <a:latin typeface="Times New Roman"/>
                <a:cs typeface="Times New Roman"/>
              </a:rPr>
              <a:t>u</a:t>
            </a:r>
            <a:endParaRPr sz="1950" baseline="-1068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85964" y="4442840"/>
            <a:ext cx="328930" cy="1064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>
              <a:lnSpc>
                <a:spcPts val="2250"/>
              </a:lnSpc>
              <a:spcBef>
                <a:spcPts val="100"/>
              </a:spcBef>
            </a:pPr>
            <a:r>
              <a:rPr sz="2000" dirty="0">
                <a:solidFill>
                  <a:srgbClr val="C8FFFF"/>
                </a:solidFill>
                <a:latin typeface="Symbol"/>
                <a:cs typeface="Symbol"/>
              </a:rPr>
              <a:t></a:t>
            </a:r>
            <a:endParaRPr sz="2000">
              <a:latin typeface="Symbol"/>
              <a:cs typeface="Symbol"/>
            </a:endParaRPr>
          </a:p>
          <a:p>
            <a:pPr marL="12700">
              <a:lnSpc>
                <a:spcPts val="1270"/>
              </a:lnSpc>
            </a:pPr>
            <a:r>
              <a:rPr sz="13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u</a:t>
            </a:r>
            <a:r>
              <a:rPr sz="1300" i="1" spc="26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C8FFFF"/>
                </a:solidFill>
                <a:latin typeface="Symbol"/>
                <a:cs typeface="Symbol"/>
              </a:rPr>
              <a:t></a:t>
            </a:r>
            <a:endParaRPr sz="1200">
              <a:latin typeface="Symbol"/>
              <a:cs typeface="Symbol"/>
            </a:endParaRPr>
          </a:p>
          <a:p>
            <a:pPr marL="105410">
              <a:lnSpc>
                <a:spcPts val="2255"/>
              </a:lnSpc>
            </a:pPr>
            <a:r>
              <a:rPr sz="1200" spc="-2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2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8FFFF"/>
                </a:solidFill>
                <a:latin typeface="Symbol"/>
                <a:cs typeface="Symbol"/>
              </a:rPr>
              <a:t></a:t>
            </a:r>
            <a:endParaRPr sz="2000">
              <a:latin typeface="Symbol"/>
              <a:cs typeface="Symbol"/>
            </a:endParaRPr>
          </a:p>
          <a:p>
            <a:pPr marL="217804">
              <a:lnSpc>
                <a:spcPts val="2395"/>
              </a:lnSpc>
            </a:pPr>
            <a:r>
              <a:rPr sz="2000" dirty="0">
                <a:solidFill>
                  <a:srgbClr val="C8FFFF"/>
                </a:solidFill>
                <a:latin typeface="Symbol"/>
                <a:cs typeface="Symbol"/>
              </a:rPr>
              <a:t>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57107" y="4711065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(10.10.4)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55394" y="4858844"/>
            <a:ext cx="518159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i="1" spc="15" dirty="0">
                <a:solidFill>
                  <a:srgbClr val="C8FFFF"/>
                </a:solidFill>
                <a:latin typeface="Times New Roman"/>
                <a:cs typeface="Times New Roman"/>
              </a:rPr>
              <a:t>j</a:t>
            </a:r>
            <a:r>
              <a:rPr sz="2100" spc="-105" dirty="0">
                <a:solidFill>
                  <a:srgbClr val="C8FFFF"/>
                </a:solidFill>
                <a:latin typeface="Symbol"/>
                <a:cs typeface="Symbol"/>
              </a:rPr>
              <a:t></a:t>
            </a:r>
            <a:r>
              <a:rPr sz="2100" spc="-45" dirty="0">
                <a:solidFill>
                  <a:srgbClr val="C8FFFF"/>
                </a:solidFill>
                <a:latin typeface="Symbol"/>
                <a:cs typeface="Symbol"/>
              </a:rPr>
              <a:t></a:t>
            </a:r>
            <a:r>
              <a:rPr sz="2100" spc="-2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62878" y="4595240"/>
            <a:ext cx="1219835" cy="608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90"/>
              </a:lnSpc>
              <a:spcBef>
                <a:spcPts val="100"/>
              </a:spcBef>
              <a:tabLst>
                <a:tab pos="1206500" algn="l"/>
              </a:tabLst>
            </a:pPr>
            <a:r>
              <a:rPr sz="2000" spc="-145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2000" spc="3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u="sng" spc="-6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	</a:t>
            </a:r>
            <a:endParaRPr sz="2000">
              <a:latin typeface="Times New Roman"/>
              <a:cs typeface="Times New Roman"/>
            </a:endParaRPr>
          </a:p>
          <a:p>
            <a:pPr marL="215265">
              <a:lnSpc>
                <a:spcPts val="2290"/>
              </a:lnSpc>
              <a:tabLst>
                <a:tab pos="570230" algn="l"/>
              </a:tabLst>
            </a:pPr>
            <a:r>
              <a:rPr sz="2000" i="1" dirty="0">
                <a:solidFill>
                  <a:srgbClr val="C8FFFF"/>
                </a:solidFill>
                <a:latin typeface="Times New Roman"/>
                <a:cs typeface="Times New Roman"/>
              </a:rPr>
              <a:t>r	</a:t>
            </a:r>
            <a:r>
              <a:rPr sz="2000" spc="-5" dirty="0">
                <a:solidFill>
                  <a:srgbClr val="C8FFFF"/>
                </a:solidFill>
                <a:latin typeface="Symbol"/>
                <a:cs typeface="Symbol"/>
              </a:rPr>
              <a:t></a:t>
            </a:r>
            <a:r>
              <a:rPr sz="20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45890" y="4858844"/>
            <a:ext cx="2120900" cy="6483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2505"/>
              </a:lnSpc>
              <a:spcBef>
                <a:spcPts val="110"/>
              </a:spcBef>
              <a:tabLst>
                <a:tab pos="1824355" algn="l"/>
              </a:tabLst>
            </a:pPr>
            <a:r>
              <a:rPr sz="2850" i="1" spc="-195" baseline="1461" dirty="0">
                <a:solidFill>
                  <a:srgbClr val="C8FFFF"/>
                </a:solidFill>
                <a:latin typeface="Times New Roman"/>
                <a:cs typeface="Times New Roman"/>
              </a:rPr>
              <a:t>j</a:t>
            </a:r>
            <a:r>
              <a:rPr sz="3000" spc="-195" baseline="1388" dirty="0">
                <a:solidFill>
                  <a:srgbClr val="C8FFFF"/>
                </a:solidFill>
                <a:latin typeface="Symbol"/>
                <a:cs typeface="Symbol"/>
              </a:rPr>
              <a:t></a:t>
            </a:r>
            <a:r>
              <a:rPr sz="3000" spc="-82" baseline="1388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700" spc="-135" baseline="-10802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r>
              <a:rPr sz="2700" spc="-67" baseline="-10802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30" dirty="0">
                <a:solidFill>
                  <a:srgbClr val="C8FFFF"/>
                </a:solidFill>
                <a:latin typeface="Symbol"/>
                <a:cs typeface="Symbol"/>
              </a:rPr>
              <a:t></a:t>
            </a:r>
            <a:r>
              <a:rPr sz="2000" spc="-2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i="1" spc="-3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2000" i="1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00" spc="-50" dirty="0">
                <a:solidFill>
                  <a:srgbClr val="C8FFFF"/>
                </a:solidFill>
                <a:latin typeface="Times New Roman"/>
                <a:cs typeface="Times New Roman"/>
              </a:rPr>
              <a:t>sin</a:t>
            </a:r>
            <a:r>
              <a:rPr sz="2100" spc="-5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100" spc="-5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2000" spc="-30" dirty="0">
                <a:solidFill>
                  <a:srgbClr val="C8FFFF"/>
                </a:solidFill>
                <a:latin typeface="Symbol"/>
                <a:cs typeface="Symbol"/>
              </a:rPr>
              <a:t></a:t>
            </a:r>
            <a:r>
              <a:rPr sz="2100" spc="-3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2100">
              <a:latin typeface="Symbol"/>
              <a:cs typeface="Symbol"/>
            </a:endParaRPr>
          </a:p>
          <a:p>
            <a:pPr marL="567055">
              <a:lnSpc>
                <a:spcPts val="2385"/>
              </a:lnSpc>
            </a:pPr>
            <a:r>
              <a:rPr sz="2000" dirty="0">
                <a:solidFill>
                  <a:srgbClr val="C8FFFF"/>
                </a:solidFill>
                <a:latin typeface="Symbol"/>
                <a:cs typeface="Symbol"/>
              </a:rPr>
              <a:t>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34861" y="5000625"/>
            <a:ext cx="825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i="1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305047" y="1937004"/>
          <a:ext cx="2494280" cy="1573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0589">
                <a:tc rowSpan="2">
                  <a:txBody>
                    <a:bodyPr/>
                    <a:lstStyle/>
                    <a:p>
                      <a:pPr marL="55880" marR="304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05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5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9525">
                      <a:solidFill>
                        <a:srgbClr val="FF00FF"/>
                      </a:solidFill>
                      <a:prstDash val="solid"/>
                    </a:lnL>
                    <a:lnT w="12700">
                      <a:solidFill>
                        <a:srgbClr val="FF00FF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11760">
                        <a:lnSpc>
                          <a:spcPts val="1895"/>
                        </a:lnSpc>
                        <a:spcBef>
                          <a:spcPts val="290"/>
                        </a:spcBef>
                      </a:pPr>
                      <a:r>
                        <a:rPr sz="20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</a:t>
                      </a:r>
                      <a:r>
                        <a:rPr sz="2050" spc="-4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T w="12700">
                      <a:solidFill>
                        <a:srgbClr val="FF00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00FF"/>
                      </a:solidFill>
                      <a:prstDash val="solid"/>
                    </a:lnR>
                    <a:lnT w="12700">
                      <a:solidFill>
                        <a:srgbClr val="FF00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6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830" marB="0">
                    <a:lnL w="9525">
                      <a:solidFill>
                        <a:srgbClr val="FF00FF"/>
                      </a:solidFill>
                      <a:prstDash val="solid"/>
                    </a:lnL>
                    <a:lnT w="12700">
                      <a:solidFill>
                        <a:srgbClr val="FF00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 marL="97155">
                        <a:lnSpc>
                          <a:spcPts val="1140"/>
                        </a:lnSpc>
                        <a:spcBef>
                          <a:spcPts val="650"/>
                        </a:spcBef>
                        <a:tabLst>
                          <a:tab pos="962660" algn="l"/>
                        </a:tabLst>
                      </a:pPr>
                      <a:r>
                        <a:rPr sz="19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jZ</a:t>
                      </a:r>
                      <a:r>
                        <a:rPr sz="1900" i="1" spc="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spc="-7" baseline="-1234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9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kIL	</a:t>
                      </a:r>
                      <a:r>
                        <a:rPr sz="2700" baseline="3858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2700" spc="-30" baseline="3858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i="1" baseline="3858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jkr</a:t>
                      </a:r>
                      <a:endParaRPr sz="2700" baseline="38580">
                        <a:latin typeface="Times New Roman"/>
                        <a:cs typeface="Times New Roman"/>
                      </a:endParaRPr>
                    </a:p>
                    <a:p>
                      <a:pPr marR="59690" algn="ctr">
                        <a:lnSpc>
                          <a:spcPts val="1035"/>
                        </a:lnSpc>
                      </a:pPr>
                      <a:r>
                        <a:rPr sz="19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82550" marB="0">
                    <a:lnR w="9525">
                      <a:solidFill>
                        <a:srgbClr val="FF00FF"/>
                      </a:solidFill>
                      <a:prstDash val="soli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22"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00FF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23495">
                        <a:lnSpc>
                          <a:spcPts val="2030"/>
                        </a:lnSpc>
                        <a:spcBef>
                          <a:spcPts val="1070"/>
                        </a:spcBef>
                      </a:pPr>
                      <a:r>
                        <a:rPr sz="17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</a:t>
                      </a:r>
                      <a:endParaRPr sz="1750">
                        <a:latin typeface="Symbol"/>
                        <a:cs typeface="Symbol"/>
                      </a:endParaRPr>
                    </a:p>
                  </a:txBody>
                  <a:tcPr marL="0" marR="0" marT="13589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R w="9525">
                      <a:solidFill>
                        <a:srgbClr val="FF00FF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083">
                <a:tc>
                  <a:txBody>
                    <a:bodyPr/>
                    <a:lstStyle/>
                    <a:p>
                      <a:pPr marL="55880" marR="3048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250" i="1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00" spc="-22" baseline="-11574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endParaRPr sz="1800" baseline="-11574">
                        <a:latin typeface="Symbol"/>
                        <a:cs typeface="Symbol"/>
                      </a:endParaRPr>
                    </a:p>
                  </a:txBody>
                  <a:tcPr marL="0" marR="0" marT="24765" marB="0">
                    <a:lnL w="9525">
                      <a:solidFill>
                        <a:srgbClr val="FF00FF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5890" marB="0"/>
                </a:tc>
                <a:tc rowSpan="2">
                  <a:txBody>
                    <a:bodyPr/>
                    <a:lstStyle/>
                    <a:p>
                      <a:pPr marL="26162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50" spc="-2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150" spc="-2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2150">
                        <a:latin typeface="Symbol"/>
                        <a:cs typeface="Symbol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0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157480" marB="0">
                    <a:lnB w="9525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0705">
                        <a:lnSpc>
                          <a:spcPts val="1725"/>
                        </a:lnSpc>
                      </a:pPr>
                      <a:r>
                        <a:rPr sz="1750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850" spc="-1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endParaRPr sz="185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R w="9525">
                      <a:solidFill>
                        <a:srgbClr val="FF00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049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320"/>
                        </a:spcBef>
                      </a:pPr>
                      <a:r>
                        <a:rPr sz="2050" i="1" spc="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150" baseline="-11904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</a:t>
                      </a:r>
                      <a:endParaRPr sz="3150" baseline="-11904">
                        <a:latin typeface="Symbol"/>
                        <a:cs typeface="Symbol"/>
                      </a:endParaRPr>
                    </a:p>
                  </a:txBody>
                  <a:tcPr marL="0" marR="0" marT="294640" marB="0">
                    <a:lnL w="9525">
                      <a:solidFill>
                        <a:srgbClr val="FF00FF"/>
                      </a:solidFill>
                      <a:prstDash val="solid"/>
                    </a:lnL>
                    <a:lnB w="9525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sz="20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050">
                        <a:latin typeface="Symbol"/>
                        <a:cs typeface="Symbol"/>
                      </a:endParaRPr>
                    </a:p>
                  </a:txBody>
                  <a:tcPr marL="0" marR="0" marT="1270" marB="0">
                    <a:lnB w="9525">
                      <a:solidFill>
                        <a:srgbClr val="FF00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7480" marB="0">
                    <a:lnB w="9525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ts val="1989"/>
                        </a:lnSpc>
                      </a:pPr>
                      <a:r>
                        <a:rPr sz="19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00FF"/>
                      </a:solidFill>
                      <a:prstDash val="solid"/>
                    </a:lnR>
                    <a:lnB w="9525">
                      <a:solidFill>
                        <a:srgbClr val="FF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4521200" y="4170679"/>
            <a:ext cx="495300" cy="725170"/>
            <a:chOff x="4521200" y="4170679"/>
            <a:chExt cx="495300" cy="725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1200" y="4170679"/>
              <a:ext cx="490854" cy="7251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99381" y="4181220"/>
              <a:ext cx="317500" cy="186055"/>
            </a:xfrm>
            <a:custGeom>
              <a:avLst/>
              <a:gdLst/>
              <a:ahLst/>
              <a:cxnLst/>
              <a:rect l="l" t="t" r="r" b="b"/>
              <a:pathLst>
                <a:path w="317500" h="186054">
                  <a:moveTo>
                    <a:pt x="190500" y="173748"/>
                  </a:moveTo>
                  <a:lnTo>
                    <a:pt x="25908" y="173748"/>
                  </a:lnTo>
                  <a:lnTo>
                    <a:pt x="25908" y="185928"/>
                  </a:lnTo>
                  <a:lnTo>
                    <a:pt x="190500" y="185928"/>
                  </a:lnTo>
                  <a:lnTo>
                    <a:pt x="190500" y="173748"/>
                  </a:lnTo>
                  <a:close/>
                </a:path>
                <a:path w="317500" h="186054">
                  <a:moveTo>
                    <a:pt x="202679" y="0"/>
                  </a:moveTo>
                  <a:lnTo>
                    <a:pt x="190500" y="0"/>
                  </a:lnTo>
                  <a:lnTo>
                    <a:pt x="38100" y="0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2192"/>
                  </a:lnTo>
                  <a:lnTo>
                    <a:pt x="25908" y="12192"/>
                  </a:lnTo>
                  <a:lnTo>
                    <a:pt x="38100" y="12192"/>
                  </a:lnTo>
                  <a:lnTo>
                    <a:pt x="190500" y="12192"/>
                  </a:lnTo>
                  <a:lnTo>
                    <a:pt x="202679" y="12192"/>
                  </a:lnTo>
                  <a:lnTo>
                    <a:pt x="202679" y="0"/>
                  </a:lnTo>
                  <a:close/>
                </a:path>
                <a:path w="317500" h="186054">
                  <a:moveTo>
                    <a:pt x="316992" y="0"/>
                  </a:moveTo>
                  <a:lnTo>
                    <a:pt x="202692" y="0"/>
                  </a:lnTo>
                  <a:lnTo>
                    <a:pt x="202692" y="12192"/>
                  </a:lnTo>
                  <a:lnTo>
                    <a:pt x="316992" y="12192"/>
                  </a:lnTo>
                  <a:lnTo>
                    <a:pt x="31699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657350" marR="5080" indent="-605790">
              <a:lnSpc>
                <a:spcPts val="4990"/>
              </a:lnSpc>
              <a:spcBef>
                <a:spcPts val="495"/>
              </a:spcBef>
            </a:pPr>
            <a:r>
              <a:rPr spc="-10" dirty="0"/>
              <a:t>Infinitesimal</a:t>
            </a:r>
            <a:r>
              <a:rPr dirty="0"/>
              <a:t> </a:t>
            </a:r>
            <a:r>
              <a:rPr spc="-10" dirty="0"/>
              <a:t>electric </a:t>
            </a:r>
            <a:r>
              <a:rPr spc="-1150" dirty="0"/>
              <a:t> </a:t>
            </a:r>
            <a:r>
              <a:rPr spc="-10" dirty="0"/>
              <a:t>dipole</a:t>
            </a:r>
            <a:r>
              <a:rPr spc="35" dirty="0"/>
              <a:t> </a:t>
            </a:r>
            <a:r>
              <a:rPr dirty="0"/>
              <a:t>antenna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6691" y="1540509"/>
            <a:ext cx="6228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components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region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are: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99027" y="2737739"/>
            <a:ext cx="736600" cy="12700"/>
          </a:xfrm>
          <a:custGeom>
            <a:avLst/>
            <a:gdLst/>
            <a:ahLst/>
            <a:cxnLst/>
            <a:rect l="l" t="t" r="r" b="b"/>
            <a:pathLst>
              <a:path w="736600" h="12700">
                <a:moveTo>
                  <a:pt x="736396" y="0"/>
                </a:moveTo>
                <a:lnTo>
                  <a:pt x="0" y="0"/>
                </a:lnTo>
                <a:lnTo>
                  <a:pt x="0" y="12191"/>
                </a:lnTo>
                <a:lnTo>
                  <a:pt x="736396" y="12191"/>
                </a:lnTo>
                <a:lnTo>
                  <a:pt x="736396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87189" y="2737739"/>
            <a:ext cx="469900" cy="12700"/>
          </a:xfrm>
          <a:custGeom>
            <a:avLst/>
            <a:gdLst/>
            <a:ahLst/>
            <a:cxnLst/>
            <a:rect l="l" t="t" r="r" b="b"/>
            <a:pathLst>
              <a:path w="469900" h="12700">
                <a:moveTo>
                  <a:pt x="469391" y="0"/>
                </a:moveTo>
                <a:lnTo>
                  <a:pt x="0" y="0"/>
                </a:lnTo>
                <a:lnTo>
                  <a:pt x="0" y="12191"/>
                </a:lnTo>
                <a:lnTo>
                  <a:pt x="469391" y="12191"/>
                </a:lnTo>
                <a:lnTo>
                  <a:pt x="469391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6691" y="3994784"/>
            <a:ext cx="647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w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h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r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8635" y="4159328"/>
            <a:ext cx="145288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3075" i="1" spc="-202" baseline="-3252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3075" i="1" spc="-89" baseline="-325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25" spc="-142" baseline="-5555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325" spc="-44" baseline="-555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165" baseline="-3523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075" baseline="-352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75" baseline="-352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spc="-21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150" spc="-345" baseline="-11904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3150" spc="-165" baseline="-1190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12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0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spc="-14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050" spc="-12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050" spc="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-3523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3075" baseline="-3523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87189" y="4343780"/>
            <a:ext cx="1183005" cy="770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>
              <a:lnSpc>
                <a:spcPts val="1930"/>
              </a:lnSpc>
              <a:spcBef>
                <a:spcPts val="100"/>
              </a:spcBef>
            </a:pPr>
            <a:r>
              <a:rPr sz="2625" spc="-67" baseline="3809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625" spc="592" baseline="380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r>
              <a:rPr sz="18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FFFF00"/>
                </a:solidFill>
                <a:latin typeface="Times New Roman"/>
                <a:cs typeface="Times New Roman"/>
              </a:rPr>
              <a:t>377</a:t>
            </a:r>
            <a:r>
              <a:rPr sz="18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65" dirty="0">
                <a:solidFill>
                  <a:srgbClr val="FFFF00"/>
                </a:solidFill>
                <a:latin typeface="Symbol"/>
                <a:cs typeface="Symbol"/>
              </a:rPr>
              <a:t></a:t>
            </a:r>
            <a:endParaRPr sz="1800">
              <a:latin typeface="Symbol"/>
              <a:cs typeface="Symbol"/>
            </a:endParaRPr>
          </a:p>
          <a:p>
            <a:pPr marL="38100">
              <a:lnSpc>
                <a:spcPts val="2605"/>
              </a:lnSpc>
            </a:pPr>
            <a:r>
              <a:rPr sz="2450" spc="-45" dirty="0">
                <a:solidFill>
                  <a:srgbClr val="FFFF00"/>
                </a:solidFill>
                <a:latin typeface="Symbol"/>
                <a:cs typeface="Symbol"/>
              </a:rPr>
              <a:t></a:t>
            </a:r>
            <a:endParaRPr sz="2450">
              <a:latin typeface="Symbol"/>
              <a:cs typeface="Symbol"/>
            </a:endParaRPr>
          </a:p>
          <a:p>
            <a:pPr marL="189865">
              <a:lnSpc>
                <a:spcPts val="1335"/>
              </a:lnSpc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06419" y="4527169"/>
            <a:ext cx="648335" cy="12700"/>
          </a:xfrm>
          <a:custGeom>
            <a:avLst/>
            <a:gdLst/>
            <a:ahLst/>
            <a:cxnLst/>
            <a:rect l="l" t="t" r="r" b="b"/>
            <a:pathLst>
              <a:path w="648335" h="12700">
                <a:moveTo>
                  <a:pt x="648004" y="0"/>
                </a:moveTo>
                <a:lnTo>
                  <a:pt x="0" y="0"/>
                </a:lnTo>
                <a:lnTo>
                  <a:pt x="0" y="12191"/>
                </a:lnTo>
                <a:lnTo>
                  <a:pt x="648004" y="12191"/>
                </a:lnTo>
                <a:lnTo>
                  <a:pt x="64800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31291" y="4578591"/>
            <a:ext cx="4032250" cy="86741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1155"/>
              </a:spcBef>
            </a:pP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20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spc="-75" baseline="-11904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3150" spc="-82" baseline="-1190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0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89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wave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vacuum.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06816" y="2055622"/>
            <a:ext cx="685165" cy="1357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(10.11.1)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(10.11.2)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(10.11.3)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06816" y="4406265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(10.11.4)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200" y="2210435"/>
            <a:ext cx="3048000" cy="31515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707514" marR="5080" indent="-603885">
              <a:lnSpc>
                <a:spcPts val="4990"/>
              </a:lnSpc>
              <a:spcBef>
                <a:spcPts val="495"/>
              </a:spcBef>
            </a:pPr>
            <a:r>
              <a:rPr spc="-10" dirty="0"/>
              <a:t>Infinitesimal</a:t>
            </a:r>
            <a:r>
              <a:rPr dirty="0"/>
              <a:t> </a:t>
            </a:r>
            <a:r>
              <a:rPr spc="-10" dirty="0"/>
              <a:t>electric </a:t>
            </a:r>
            <a:r>
              <a:rPr spc="-1155" dirty="0"/>
              <a:t> </a:t>
            </a:r>
            <a:r>
              <a:rPr spc="-10" dirty="0"/>
              <a:t>dipole</a:t>
            </a:r>
            <a:r>
              <a:rPr spc="35" dirty="0"/>
              <a:t> </a:t>
            </a:r>
            <a:r>
              <a:rPr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6691" y="1628901"/>
            <a:ext cx="6447155" cy="626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365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20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angular</a:t>
            </a:r>
            <a:r>
              <a:rPr sz="20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</a:t>
            </a:r>
            <a:r>
              <a:rPr sz="20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20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20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20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fields</a:t>
            </a:r>
            <a:r>
              <a:rPr sz="20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20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called</a:t>
            </a:r>
            <a:r>
              <a:rPr sz="20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2000">
              <a:latin typeface="Microsoft Sans Serif"/>
              <a:cs typeface="Microsoft Sans Serif"/>
            </a:endParaRPr>
          </a:p>
          <a:p>
            <a:pPr marL="712470" algn="ctr">
              <a:lnSpc>
                <a:spcPts val="2365"/>
              </a:lnSpc>
            </a:pP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6691" y="2363851"/>
            <a:ext cx="4522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Both,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depend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on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691" y="2711481"/>
            <a:ext cx="440055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angle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when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5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50" spc="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= 90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1460" y="2526918"/>
            <a:ext cx="1593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0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00526" y="3162426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0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691" y="2862717"/>
            <a:ext cx="5017770" cy="166878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(the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direction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perpendicular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axis)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  <a:tabLst>
                <a:tab pos="2898140" algn="l"/>
              </a:tabLst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minimum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when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900" spc="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0	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600"/>
              </a:lnSpc>
              <a:spcBef>
                <a:spcPts val="405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blue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contours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depicted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called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lobes.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They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represent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antenna‘s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pattern.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lobe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direction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called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691" y="4794884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2504" y="4490084"/>
            <a:ext cx="4355465" cy="60452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220"/>
              </a:spcBef>
              <a:tabLst>
                <a:tab pos="4279900" algn="l"/>
              </a:tabLst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FFFF00"/>
                </a:solidFill>
                <a:latin typeface="Microsoft Sans Serif"/>
                <a:cs typeface="Microsoft Sans Serif"/>
              </a:rPr>
              <a:t>w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hile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ny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oth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ers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led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	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minimum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value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occurs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691" y="5052441"/>
            <a:ext cx="198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two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lobes.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00394" y="5348427"/>
            <a:ext cx="11988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3940" algn="l"/>
              </a:tabLst>
            </a:pP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0	0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6691" y="5558738"/>
            <a:ext cx="7386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62015" algn="l"/>
                <a:tab pos="6993255" algn="l"/>
              </a:tabLst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t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d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i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p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attern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sh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o</a:t>
            </a:r>
            <a:r>
              <a:rPr sz="180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w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n,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main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90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	a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270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1346" y="5730951"/>
            <a:ext cx="11976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2669" algn="l"/>
              </a:tabLst>
            </a:pP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0	0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6691" y="5941263"/>
            <a:ext cx="6353810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  <a:tabLst>
                <a:tab pos="1132840" algn="l"/>
                <a:tab pos="2099310" algn="l"/>
              </a:tabLst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nulls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0	and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180	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2150"/>
              </a:lnSpc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due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constructive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destructive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interference.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8539" y="3457575"/>
            <a:ext cx="207646" cy="47692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36064" y="4442459"/>
            <a:ext cx="1193165" cy="0"/>
          </a:xfrm>
          <a:custGeom>
            <a:avLst/>
            <a:gdLst/>
            <a:ahLst/>
            <a:cxnLst/>
            <a:rect l="l" t="t" r="r" b="b"/>
            <a:pathLst>
              <a:path w="1193164">
                <a:moveTo>
                  <a:pt x="0" y="0"/>
                </a:moveTo>
                <a:lnTo>
                  <a:pt x="1193165" y="0"/>
                </a:lnTo>
              </a:path>
            </a:pathLst>
          </a:custGeom>
          <a:ln w="1219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79675" marR="5080" indent="-2249805">
              <a:lnSpc>
                <a:spcPts val="5100"/>
              </a:lnSpc>
              <a:spcBef>
                <a:spcPts val="385"/>
              </a:spcBef>
            </a:pPr>
            <a:r>
              <a:rPr spc="-10" dirty="0"/>
              <a:t>Infinitesimal</a:t>
            </a:r>
            <a:r>
              <a:rPr spc="35" dirty="0"/>
              <a:t> </a:t>
            </a:r>
            <a:r>
              <a:rPr spc="-10" dirty="0"/>
              <a:t>electric</a:t>
            </a:r>
            <a:r>
              <a:rPr spc="35" dirty="0"/>
              <a:t> </a:t>
            </a:r>
            <a:r>
              <a:rPr spc="-10" dirty="0"/>
              <a:t>dipole </a:t>
            </a:r>
            <a:r>
              <a:rPr spc="-1150" dirty="0"/>
              <a:t> </a:t>
            </a:r>
            <a:r>
              <a:rPr spc="-5" dirty="0"/>
              <a:t>antenna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6691" y="1988566"/>
            <a:ext cx="7821295" cy="1053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68600">
              <a:lnSpc>
                <a:spcPts val="203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0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ts val="1789"/>
              </a:lnSpc>
              <a:tabLst>
                <a:tab pos="2975610" algn="l"/>
              </a:tabLst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Every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null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introduces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180	phase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shift.</a:t>
            </a:r>
            <a:endParaRPr sz="1800">
              <a:latin typeface="Microsoft Sans Serif"/>
              <a:cs typeface="Microsoft Sans Serif"/>
            </a:endParaRPr>
          </a:p>
          <a:p>
            <a:pPr marL="12700" marR="5080">
              <a:lnSpc>
                <a:spcPts val="2000"/>
              </a:lnSpc>
              <a:spcBef>
                <a:spcPts val="315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region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(traditionally,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region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greatest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interest)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both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components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transverse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direction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propagation.</a:t>
            </a:r>
            <a:r>
              <a:rPr sz="175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power:</a:t>
            </a:r>
            <a:endParaRPr sz="1750">
              <a:latin typeface="Microsoft Sans Serif"/>
              <a:cs typeface="Microsoft Sans Serif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66012" y="3053437"/>
          <a:ext cx="7277100" cy="964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6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4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01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3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90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29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4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58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442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376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1764"/>
                        </a:lnSpc>
                        <a:spcBef>
                          <a:spcPts val="5"/>
                        </a:spcBef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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0504" algn="r">
                        <a:lnSpc>
                          <a:spcPts val="1764"/>
                        </a:lnSpc>
                        <a:spcBef>
                          <a:spcPts val="5"/>
                        </a:spcBef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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869"/>
                        </a:lnSpc>
                        <a:spcBef>
                          <a:spcPts val="900"/>
                        </a:spcBef>
                      </a:pPr>
                      <a:r>
                        <a:rPr sz="110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150" spc="-1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1150">
                        <a:latin typeface="Symbol"/>
                        <a:cs typeface="Symbol"/>
                      </a:endParaRPr>
                    </a:p>
                  </a:txBody>
                  <a:tcPr marL="0" marR="0" marT="11430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844"/>
                        </a:lnSpc>
                        <a:spcBef>
                          <a:spcPts val="925"/>
                        </a:spcBef>
                      </a:pPr>
                      <a:r>
                        <a:rPr sz="11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1150">
                        <a:latin typeface="Symbol"/>
                        <a:cs typeface="Symbol"/>
                      </a:endParaRPr>
                    </a:p>
                  </a:txBody>
                  <a:tcPr marL="0" marR="0" marT="117475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1115">
                        <a:lnSpc>
                          <a:spcPts val="1180"/>
                        </a:lnSpc>
                        <a:spcBef>
                          <a:spcPts val="950"/>
                        </a:spcBef>
                      </a:pPr>
                      <a:r>
                        <a:rPr sz="1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19">
                <a:tc rowSpan="2">
                  <a:txBody>
                    <a:bodyPr/>
                    <a:lstStyle/>
                    <a:p>
                      <a:pPr marL="127000">
                        <a:lnSpc>
                          <a:spcPts val="2180"/>
                        </a:lnSpc>
                      </a:pP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9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/>
                </a:tc>
                <a:tc rowSpan="3" gridSpan="2">
                  <a:txBody>
                    <a:bodyPr/>
                    <a:lstStyle/>
                    <a:p>
                      <a:pPr marL="18415">
                        <a:lnSpc>
                          <a:spcPts val="3215"/>
                        </a:lnSpc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Re</a:t>
                      </a:r>
                      <a:r>
                        <a:rPr sz="1900" spc="-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</a:t>
                      </a:r>
                      <a:r>
                        <a:rPr sz="1900" spc="-8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2750" spc="-30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2950" spc="-35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00" i="1" spc="-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8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00" i="1" spc="-10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900" spc="-9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</a:t>
                      </a:r>
                      <a:r>
                        <a:rPr sz="1900" spc="-8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13970">
                        <a:lnSpc>
                          <a:spcPts val="3215"/>
                        </a:lnSpc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7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00" i="1" spc="-8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900" spc="-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spc="1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1400" i="1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400" i="1" spc="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1900" spc="-8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ds</a:t>
                      </a:r>
                      <a:r>
                        <a:rPr sz="1900" i="1" spc="-8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</a:t>
                      </a:r>
                      <a:r>
                        <a:rPr sz="1900" spc="-7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9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/>
                </a:tc>
                <a:tc rowSpan="3">
                  <a:txBody>
                    <a:bodyPr/>
                    <a:lstStyle/>
                    <a:p>
                      <a:pPr marL="17780">
                        <a:lnSpc>
                          <a:spcPts val="3185"/>
                        </a:lnSpc>
                      </a:pP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900" i="1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baseline="-123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 </a:t>
                      </a:r>
                      <a:r>
                        <a:rPr sz="2700" spc="-37" baseline="-123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</a:t>
                      </a:r>
                      <a:endParaRPr sz="28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50165">
                        <a:lnSpc>
                          <a:spcPts val="3185"/>
                        </a:lnSpc>
                      </a:pPr>
                      <a:r>
                        <a:rPr sz="2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</a:t>
                      </a:r>
                      <a:endParaRPr sz="28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065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61594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1565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*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2384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900" i="1" spc="-1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baseline="-1169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2850" spc="-225" baseline="-116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00" spc="-1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900" i="1" spc="-15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av</a:t>
                      </a:r>
                      <a:r>
                        <a:rPr sz="1400" i="1" spc="-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>
                    <a:lnL w="19050">
                      <a:solidFill>
                        <a:srgbClr val="FFFF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565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2384" marB="0"/>
                </a:tc>
                <a:tc rowSpan="2"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9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90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200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 </a:t>
                      </a:r>
                      <a:r>
                        <a:rPr sz="2000" spc="-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200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900" i="1" spc="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</a:t>
                      </a:r>
                      <a:endParaRPr sz="2000">
                        <a:latin typeface="Symbol"/>
                        <a:cs typeface="Symbol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224">
                <a:tc>
                  <a:txBody>
                    <a:bodyPr/>
                    <a:lstStyle/>
                    <a:p>
                      <a:pPr marL="303530">
                        <a:lnSpc>
                          <a:spcPts val="1030"/>
                        </a:lnSpc>
                      </a:pPr>
                      <a:r>
                        <a:rPr sz="10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rad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1594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5085" marB="0">
                    <a:lnL w="12700">
                      <a:solidFill>
                        <a:srgbClr val="FFFF00"/>
                      </a:solidFill>
                      <a:prstDash val="solid"/>
                    </a:lnL>
                    <a:lnR w="19050">
                      <a:solidFill>
                        <a:srgbClr val="FFFF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945" marB="0">
                    <a:lnL w="19050">
                      <a:solidFill>
                        <a:srgbClr val="FFFF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2215"/>
                        </a:lnSpc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2215"/>
                        </a:lnSpc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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260"/>
                        </a:lnSpc>
                        <a:spcBef>
                          <a:spcPts val="955"/>
                        </a:spcBef>
                      </a:pPr>
                      <a:r>
                        <a:rPr sz="11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212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0504" algn="r">
                        <a:lnSpc>
                          <a:spcPts val="2215"/>
                        </a:lnSpc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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2215"/>
                        </a:lnSpc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96545">
                        <a:lnSpc>
                          <a:spcPts val="1310"/>
                        </a:lnSpc>
                        <a:spcBef>
                          <a:spcPts val="905"/>
                        </a:spcBef>
                      </a:pPr>
                      <a:r>
                        <a:rPr sz="11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115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10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1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15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149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5858002" y="4457064"/>
            <a:ext cx="332740" cy="12700"/>
          </a:xfrm>
          <a:custGeom>
            <a:avLst/>
            <a:gdLst/>
            <a:ahLst/>
            <a:cxnLst/>
            <a:rect l="l" t="t" r="r" b="b"/>
            <a:pathLst>
              <a:path w="332739" h="12700">
                <a:moveTo>
                  <a:pt x="332232" y="0"/>
                </a:moveTo>
                <a:lnTo>
                  <a:pt x="0" y="0"/>
                </a:lnTo>
                <a:lnTo>
                  <a:pt x="0" y="12192"/>
                </a:lnTo>
                <a:lnTo>
                  <a:pt x="332232" y="12192"/>
                </a:lnTo>
                <a:lnTo>
                  <a:pt x="33223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09369" y="4099940"/>
            <a:ext cx="75907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525" baseline="-1182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525" spc="165" baseline="-118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18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baseline="-1307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550" spc="44" baseline="-1307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1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baseline="3921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550" spc="44" baseline="392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8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baseline="-13071" dirty="0">
                <a:solidFill>
                  <a:srgbClr val="FFFF00"/>
                </a:solidFill>
                <a:latin typeface="Times New Roman"/>
                <a:cs typeface="Times New Roman"/>
              </a:rPr>
              <a:t>av</a:t>
            </a:r>
            <a:r>
              <a:rPr sz="2550" i="1" spc="30" baseline="-1307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550" baseline="3921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550" spc="22" baseline="392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37" baseline="37037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500" spc="-25" dirty="0">
                <a:solidFill>
                  <a:srgbClr val="FFFF00"/>
                </a:solidFill>
                <a:latin typeface="Symbol"/>
                <a:cs typeface="Symbol"/>
              </a:rPr>
              <a:t></a:t>
            </a:r>
            <a:r>
              <a:rPr sz="2500" spc="-1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3075" spc="-9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baseline="38314" dirty="0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sz="2175" spc="127" baseline="383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spc="-3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650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i="1" spc="-2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65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650" spc="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6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Z</a:t>
            </a:r>
            <a:r>
              <a:rPr sz="18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u="sng" baseline="-1307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1800" i="1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k</a:t>
            </a:r>
            <a:r>
              <a:rPr sz="1800" i="1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u="sng" baseline="3921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2550" spc="22" baseline="392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</a:t>
            </a:r>
            <a:r>
              <a:rPr sz="1800" i="1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18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u="sng" baseline="-1307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av</a:t>
            </a:r>
            <a:r>
              <a:rPr sz="2550" i="1" spc="30" baseline="-1307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2300" spc="-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550" spc="-7" baseline="3921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550" spc="30" baseline="392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600" spc="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37" baseline="37037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500" spc="-25" dirty="0">
                <a:solidFill>
                  <a:srgbClr val="FFFF00"/>
                </a:solidFill>
                <a:latin typeface="Symbol"/>
                <a:cs typeface="Symbol"/>
              </a:rPr>
              <a:t></a:t>
            </a:r>
            <a:r>
              <a:rPr sz="2500" spc="-1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3075" spc="-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3075" spc="-8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600" spc="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3075" spc="-89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baseline="38314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175" spc="127" baseline="383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spc="-3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65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20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i="1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3075" i="1" spc="-9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(cos</a:t>
            </a:r>
            <a:r>
              <a:rPr sz="3075" spc="-8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spc="-3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650" spc="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9819" y="4613528"/>
            <a:ext cx="11811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6938" y="4506018"/>
            <a:ext cx="297942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91435" algn="l"/>
              </a:tabLst>
            </a:pPr>
            <a:r>
              <a:rPr sz="1900" spc="-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900" spc="5" dirty="0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r>
              <a:rPr sz="2000" spc="-6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900" spc="-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900" spc="5" dirty="0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r>
              <a:rPr sz="2000" spc="-6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6989" y="4665345"/>
            <a:ext cx="8572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95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785742" y="4848803"/>
          <a:ext cx="5374005" cy="687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7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093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625"/>
                        </a:spcBef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206375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270"/>
                        </a:lnSpc>
                      </a:pPr>
                      <a:r>
                        <a:rPr sz="2475" i="1" baseline="-37037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2475" i="1" spc="-187" baseline="-37037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25" baseline="-5197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2475" i="1" baseline="-37037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75" i="1" spc="-179" baseline="-37037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550" spc="-8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i="1" baseline="-37037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475" i="1" spc="-202" baseline="-37037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25" i="1" baseline="-5197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av</a:t>
                      </a:r>
                      <a:r>
                        <a:rPr sz="15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550" spc="16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97155" algn="r">
                        <a:lnSpc>
                          <a:spcPts val="1540"/>
                        </a:lnSpc>
                      </a:pPr>
                      <a:r>
                        <a:rPr sz="165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endParaRPr sz="16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C8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119380" algn="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(10.13.1)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9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6375" marB="0"/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ts val="2225"/>
                        </a:lnSpc>
                      </a:pPr>
                      <a:r>
                        <a:rPr sz="1900" spc="-2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12</a:t>
                      </a:r>
                      <a:r>
                        <a:rPr sz="2000" spc="-2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20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T w="12700">
                      <a:solidFill>
                        <a:srgbClr val="C8FFFF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456691" y="5708091"/>
            <a:ext cx="6490335" cy="5588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039"/>
              </a:lnSpc>
              <a:spcBef>
                <a:spcPts val="26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replaced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constant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averaged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accounting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fact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it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may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slow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variations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space.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5509" y="4807585"/>
            <a:ext cx="406400" cy="2743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6340" y="4807585"/>
            <a:ext cx="382270" cy="3327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834" y="5950585"/>
            <a:ext cx="1120139" cy="37020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435860" marR="5080" indent="-2251710">
              <a:lnSpc>
                <a:spcPts val="4990"/>
              </a:lnSpc>
              <a:spcBef>
                <a:spcPts val="495"/>
              </a:spcBef>
            </a:pPr>
            <a:r>
              <a:rPr spc="-10" dirty="0"/>
              <a:t>Infinitesimal</a:t>
            </a:r>
            <a:r>
              <a:rPr spc="35" dirty="0"/>
              <a:t> </a:t>
            </a:r>
            <a:r>
              <a:rPr spc="-10" dirty="0"/>
              <a:t>electric</a:t>
            </a:r>
            <a:r>
              <a:rPr spc="40" dirty="0"/>
              <a:t> </a:t>
            </a:r>
            <a:r>
              <a:rPr spc="-10" dirty="0"/>
              <a:t>dipole </a:t>
            </a:r>
            <a:r>
              <a:rPr spc="-1150" dirty="0"/>
              <a:t> </a:t>
            </a:r>
            <a:r>
              <a:rPr spc="-5" dirty="0"/>
              <a:t>antenna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6691" y="1639570"/>
            <a:ext cx="8007350" cy="27190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400"/>
              </a:lnSpc>
              <a:spcBef>
                <a:spcPts val="135"/>
              </a:spcBef>
            </a:pP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800" spc="20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10.2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small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cm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length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mm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diameter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designed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transmit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signal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GHz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inside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human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body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medical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experiment.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dielectric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constant</a:t>
            </a:r>
            <a:r>
              <a:rPr sz="1800" spc="7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body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approximately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80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value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distilled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water)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conductivity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can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neglected,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surface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body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approximately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20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cm 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away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from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applied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10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Symbol"/>
                <a:cs typeface="Symbol"/>
              </a:rPr>
              <a:t>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Also,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distance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signal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will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attenuated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3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dB.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within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body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035935" y="4318409"/>
          <a:ext cx="3253105" cy="10172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25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Bef>
                          <a:spcPts val="1295"/>
                        </a:spcBef>
                        <a:tabLst>
                          <a:tab pos="240665" algn="l"/>
                          <a:tab pos="583565" algn="l"/>
                        </a:tabLst>
                      </a:pPr>
                      <a:r>
                        <a:rPr sz="1900" i="1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r>
                        <a:rPr sz="1900" i="1" u="sng" spc="-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c	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64465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25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</a:t>
                      </a:r>
                      <a:endParaRPr sz="2550">
                        <a:latin typeface="Symbol"/>
                        <a:cs typeface="Symbo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366395" algn="ctr">
                        <a:lnSpc>
                          <a:spcPts val="1555"/>
                        </a:lnSpc>
                      </a:pPr>
                      <a:r>
                        <a:rPr sz="18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ts val="2360"/>
                        </a:lnSpc>
                        <a:tabLst>
                          <a:tab pos="960119" algn="l"/>
                        </a:tabLst>
                      </a:pPr>
                      <a:r>
                        <a:rPr sz="23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350" spc="2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75" baseline="150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775" spc="-142" baseline="150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75" baseline="1501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2775" spc="-142" baseline="150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75" spc="15" baseline="150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775" baseline="150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	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</a:t>
                      </a:r>
                      <a:r>
                        <a:rPr sz="2350" spc="-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3.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350" spc="-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i="1" spc="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cm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50">
                <a:tc>
                  <a:txBody>
                    <a:bodyPr/>
                    <a:lstStyle/>
                    <a:p>
                      <a:pPr marL="127000">
                        <a:lnSpc>
                          <a:spcPts val="2380"/>
                        </a:lnSpc>
                      </a:pPr>
                      <a:r>
                        <a:rPr sz="20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2000" spc="-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62230" marR="231775">
                        <a:lnSpc>
                          <a:spcPts val="2220"/>
                        </a:lnSpc>
                        <a:spcBef>
                          <a:spcPts val="1805"/>
                        </a:spcBef>
                      </a:pPr>
                      <a:r>
                        <a:rPr sz="19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2292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/>
                </a:tc>
                <a:tc rowSpan="2">
                  <a:txBody>
                    <a:bodyPr/>
                    <a:lstStyle/>
                    <a:p>
                      <a:pPr marL="311150">
                        <a:lnSpc>
                          <a:spcPts val="1789"/>
                        </a:lnSpc>
                        <a:spcBef>
                          <a:spcPts val="114"/>
                        </a:spcBef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ts val="1789"/>
                        </a:lnSpc>
                        <a:tabLst>
                          <a:tab pos="614045" algn="l"/>
                        </a:tabLst>
                      </a:pPr>
                      <a:r>
                        <a:rPr sz="19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10	80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9235" marB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240"/>
                        </a:lnSpc>
                        <a:spcBef>
                          <a:spcPts val="110"/>
                        </a:spcBef>
                      </a:pPr>
                      <a:r>
                        <a:rPr sz="11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0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4382389" y="4779010"/>
            <a:ext cx="748665" cy="12700"/>
          </a:xfrm>
          <a:custGeom>
            <a:avLst/>
            <a:gdLst/>
            <a:ahLst/>
            <a:cxnLst/>
            <a:rect l="l" t="t" r="r" b="b"/>
            <a:pathLst>
              <a:path w="748664" h="12700">
                <a:moveTo>
                  <a:pt x="748271" y="0"/>
                </a:moveTo>
                <a:lnTo>
                  <a:pt x="736092" y="0"/>
                </a:lnTo>
                <a:lnTo>
                  <a:pt x="507492" y="0"/>
                </a:lnTo>
                <a:lnTo>
                  <a:pt x="495300" y="0"/>
                </a:lnTo>
                <a:lnTo>
                  <a:pt x="0" y="0"/>
                </a:lnTo>
                <a:lnTo>
                  <a:pt x="0" y="12192"/>
                </a:lnTo>
                <a:lnTo>
                  <a:pt x="495300" y="12192"/>
                </a:lnTo>
                <a:lnTo>
                  <a:pt x="507492" y="12192"/>
                </a:lnTo>
                <a:lnTo>
                  <a:pt x="736092" y="12192"/>
                </a:lnTo>
                <a:lnTo>
                  <a:pt x="748271" y="12192"/>
                </a:lnTo>
                <a:lnTo>
                  <a:pt x="74827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8591" y="5209794"/>
            <a:ext cx="5280025" cy="1224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characteristic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2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3825" i="1" spc="-179" baseline="-29411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1800" spc="-120" dirty="0">
                <a:solidFill>
                  <a:srgbClr val="FFFF00"/>
                </a:solidFill>
                <a:latin typeface="Microsoft Sans Serif"/>
                <a:cs typeface="Microsoft Sans Serif"/>
              </a:rPr>
              <a:t>body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  <a:p>
            <a:pPr marL="3077845">
              <a:lnSpc>
                <a:spcPct val="100000"/>
              </a:lnSpc>
              <a:spcBef>
                <a:spcPts val="60"/>
              </a:spcBef>
              <a:tabLst>
                <a:tab pos="3856990" algn="l"/>
              </a:tabLst>
            </a:pPr>
            <a:r>
              <a:rPr sz="3825" i="1" spc="-7" baseline="-11982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2250" i="1" spc="-7" baseline="-12962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2250" i="1" spc="502" baseline="-1296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45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4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650" spc="3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25" u="sng" spc="-7" baseline="3846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377</a:t>
            </a:r>
            <a:r>
              <a:rPr sz="2925" spc="-127" baseline="3846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r>
              <a:rPr sz="16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00"/>
                </a:solidFill>
                <a:latin typeface="Times New Roman"/>
                <a:cs typeface="Times New Roman"/>
              </a:rPr>
              <a:t>42</a:t>
            </a:r>
            <a:r>
              <a:rPr sz="16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00"/>
                </a:solidFill>
                <a:latin typeface="Symbol"/>
                <a:cs typeface="Symbol"/>
              </a:rPr>
              <a:t></a:t>
            </a:r>
            <a:endParaRPr sz="1650">
              <a:latin typeface="Symbol"/>
              <a:cs typeface="Symbol"/>
            </a:endParaRPr>
          </a:p>
          <a:p>
            <a:pPr marR="1487170" algn="r">
              <a:lnSpc>
                <a:spcPct val="100000"/>
              </a:lnSpc>
              <a:spcBef>
                <a:spcPts val="130"/>
              </a:spcBef>
            </a:pPr>
            <a:r>
              <a:rPr sz="2600" spc="-50" dirty="0">
                <a:solidFill>
                  <a:srgbClr val="FFFF00"/>
                </a:solidFill>
                <a:latin typeface="Symbol"/>
                <a:cs typeface="Symbol"/>
              </a:rPr>
              <a:t></a:t>
            </a:r>
            <a:endParaRPr sz="26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91380" y="6474968"/>
            <a:ext cx="825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24780" y="6372860"/>
            <a:ext cx="27559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5" dirty="0">
                <a:solidFill>
                  <a:srgbClr val="FFFF00"/>
                </a:solidFill>
                <a:latin typeface="Times New Roman"/>
                <a:cs typeface="Times New Roman"/>
              </a:rPr>
              <a:t>80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4685" y="2573654"/>
            <a:ext cx="11429" cy="2724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2284" y="2589529"/>
            <a:ext cx="84454" cy="23304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486150" y="4576445"/>
            <a:ext cx="314960" cy="297815"/>
            <a:chOff x="3486150" y="4576445"/>
            <a:chExt cx="314960" cy="2978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6150" y="4589780"/>
              <a:ext cx="314960" cy="2844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5050" y="4576445"/>
              <a:ext cx="158750" cy="2667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949450" marR="5080" indent="-605155">
              <a:lnSpc>
                <a:spcPts val="4990"/>
              </a:lnSpc>
              <a:spcBef>
                <a:spcPts val="495"/>
              </a:spcBef>
            </a:pPr>
            <a:r>
              <a:rPr spc="-10" dirty="0"/>
              <a:t>Infinitesimal</a:t>
            </a:r>
            <a:r>
              <a:rPr dirty="0"/>
              <a:t> </a:t>
            </a:r>
            <a:r>
              <a:rPr spc="-10" dirty="0"/>
              <a:t>electric </a:t>
            </a:r>
            <a:r>
              <a:rPr spc="-1150" dirty="0"/>
              <a:t> </a:t>
            </a:r>
            <a:r>
              <a:rPr spc="-10" dirty="0"/>
              <a:t>dipole</a:t>
            </a:r>
            <a:r>
              <a:rPr spc="35" dirty="0"/>
              <a:t> </a:t>
            </a:r>
            <a:r>
              <a:rPr dirty="0"/>
              <a:t>antenna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621018" y="1851405"/>
            <a:ext cx="1593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0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691" y="1516453"/>
            <a:ext cx="7399020" cy="82676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48500"/>
              </a:lnSpc>
              <a:spcBef>
                <a:spcPts val="50"/>
              </a:spcBef>
              <a:tabLst>
                <a:tab pos="6310630" algn="l"/>
              </a:tabLst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dimensions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significantly less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wavelength,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apply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approximation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5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50" spc="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90	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750" spc="-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therefore:</a:t>
            </a:r>
            <a:endParaRPr sz="1750">
              <a:latin typeface="Microsoft Sans Serif"/>
              <a:cs typeface="Microsoft Sans Serif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842261" y="2271756"/>
          <a:ext cx="5351780" cy="774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71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0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25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28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4464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8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48590" marB="0">
                    <a:lnR w="19050">
                      <a:solidFill>
                        <a:srgbClr val="FFFF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151765" marB="0">
                    <a:lnL w="19050">
                      <a:solidFill>
                        <a:srgbClr val="FFFF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800" i="1" u="sng" spc="-16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800" i="1" u="sng" spc="19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u="sng" spc="-27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47320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8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800" i="1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48590" marB="0"/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800" u="sng" spc="-19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u="sng" spc="-12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48590" marB="0"/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151765" marB="0"/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75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50" spc="-1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550" baseline="3921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2550" baseline="392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2550" spc="-112" baseline="392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175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7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750" spc="-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550" baseline="3921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2550" baseline="392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550" baseline="39215">
                        <a:latin typeface="Times New Roman"/>
                        <a:cs typeface="Times New Roman"/>
                      </a:endParaRPr>
                    </a:p>
                  </a:txBody>
                  <a:tcPr marL="0" marR="0" marT="14732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18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42</a:t>
                      </a:r>
                      <a:r>
                        <a:rPr sz="180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14732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060"/>
                        </a:spcBef>
                        <a:tabLst>
                          <a:tab pos="520700" algn="l"/>
                        </a:tabLst>
                      </a:pPr>
                      <a:r>
                        <a:rPr sz="18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u="sng" spc="-2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2</a:t>
                      </a:r>
                      <a:r>
                        <a:rPr sz="1900" u="sng" spc="-2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Symbol"/>
                          <a:cs typeface="Symbol"/>
                        </a:rPr>
                        <a:t></a:t>
                      </a:r>
                      <a:r>
                        <a:rPr sz="1900" u="sng" spc="-2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34620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7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endParaRPr sz="1700">
                        <a:latin typeface="Symbol"/>
                        <a:cs typeface="Symbol"/>
                      </a:endParaRPr>
                    </a:p>
                  </a:txBody>
                  <a:tcPr marL="0" marR="0" marT="16764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170"/>
                        </a:spcBef>
                        <a:tabLst>
                          <a:tab pos="189865" algn="l"/>
                        </a:tabLst>
                      </a:pPr>
                      <a:r>
                        <a:rPr sz="18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	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4859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</a:t>
                      </a:r>
                      <a:r>
                        <a:rPr sz="1800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320</a:t>
                      </a:r>
                      <a:r>
                        <a:rPr sz="1800" spc="4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3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</a:t>
                      </a:r>
                      <a:r>
                        <a:rPr sz="1800" i="1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800" i="1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34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53365">
                        <a:lnSpc>
                          <a:spcPts val="1245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endParaRPr sz="1100">
                        <a:latin typeface="Symbol"/>
                        <a:cs typeface="Symbol"/>
                      </a:endParaRPr>
                    </a:p>
                  </a:txBody>
                  <a:tcPr marL="0" marR="0" marT="5080" marB="0">
                    <a:lnR w="19050">
                      <a:solidFill>
                        <a:srgbClr val="FFFF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00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57785">
                        <a:lnSpc>
                          <a:spcPts val="2250"/>
                        </a:lnSpc>
                        <a:spcBef>
                          <a:spcPts val="245"/>
                        </a:spcBef>
                        <a:tabLst>
                          <a:tab pos="469265" algn="l"/>
                          <a:tab pos="758825" algn="l"/>
                        </a:tabLst>
                      </a:pPr>
                      <a:r>
                        <a:rPr sz="180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900" spc="-2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190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0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	</a:t>
                      </a:r>
                      <a:r>
                        <a:rPr sz="18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111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780" algn="ctr">
                        <a:lnSpc>
                          <a:spcPts val="2250"/>
                        </a:lnSpc>
                        <a:spcBef>
                          <a:spcPts val="295"/>
                        </a:spcBef>
                      </a:pPr>
                      <a:r>
                        <a:rPr sz="180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900" spc="-2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37465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150"/>
                        </a:lnSpc>
                        <a:spcBef>
                          <a:spcPts val="345"/>
                        </a:spcBef>
                      </a:pPr>
                      <a:r>
                        <a:rPr sz="180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0.033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2150"/>
                        </a:lnSpc>
                        <a:spcBef>
                          <a:spcPts val="345"/>
                        </a:spcBef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0.2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431291" y="3176142"/>
            <a:ext cx="7570470" cy="1731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4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attenuation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3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dB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means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reduced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factor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endParaRPr sz="1800">
              <a:latin typeface="Microsoft Sans Serif"/>
              <a:cs typeface="Microsoft Sans Serif"/>
            </a:endParaRPr>
          </a:p>
          <a:p>
            <a:pPr marL="38100" marR="319405">
              <a:lnSpc>
                <a:spcPct val="98700"/>
              </a:lnSpc>
              <a:spcBef>
                <a:spcPts val="1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2.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related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square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attenuation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3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dB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would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mean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reduced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square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root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2.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distance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Microsoft Sans Serif"/>
              <a:cs typeface="Microsoft Sans Serif"/>
            </a:endParaRPr>
          </a:p>
          <a:p>
            <a:pPr marL="2654935">
              <a:lnSpc>
                <a:spcPct val="100000"/>
              </a:lnSpc>
              <a:spcBef>
                <a:spcPts val="5"/>
              </a:spcBef>
              <a:tabLst>
                <a:tab pos="3302635" algn="l"/>
              </a:tabLst>
            </a:pPr>
            <a:r>
              <a:rPr sz="20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925" baseline="-1282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925" spc="15" baseline="-128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	2</a:t>
            </a:r>
            <a:r>
              <a:rPr sz="20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000" i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r>
              <a:rPr sz="20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1.41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0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0.2</a:t>
            </a:r>
            <a:r>
              <a:rPr sz="20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0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0.28</a:t>
            </a:r>
            <a:r>
              <a:rPr sz="2000" spc="4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5454" y="1589394"/>
            <a:ext cx="4342813" cy="41999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0188" y="333502"/>
            <a:ext cx="7058659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10" dirty="0"/>
              <a:t>Finite</a:t>
            </a:r>
            <a:r>
              <a:rPr sz="4350" spc="30" dirty="0"/>
              <a:t> </a:t>
            </a:r>
            <a:r>
              <a:rPr sz="4350" spc="-10" dirty="0"/>
              <a:t>electric</a:t>
            </a:r>
            <a:r>
              <a:rPr sz="4350" spc="50" dirty="0"/>
              <a:t> </a:t>
            </a:r>
            <a:r>
              <a:rPr sz="4350" spc="-10" dirty="0"/>
              <a:t>dipole</a:t>
            </a:r>
            <a:r>
              <a:rPr sz="4350" spc="50" dirty="0"/>
              <a:t> </a:t>
            </a:r>
            <a:r>
              <a:rPr sz="4350" spc="-5" dirty="0"/>
              <a:t>antenna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380491" y="1639570"/>
            <a:ext cx="3606800" cy="479361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just">
              <a:lnSpc>
                <a:spcPct val="97500"/>
              </a:lnSpc>
              <a:spcBef>
                <a:spcPts val="155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Finite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electric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800" spc="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consists</a:t>
            </a:r>
            <a:r>
              <a:rPr sz="1800" spc="47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two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thin metallic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rods of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total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length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,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which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may be of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order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free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space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Microsoft Sans Serif"/>
              <a:cs typeface="Microsoft Sans Serif"/>
            </a:endParaRPr>
          </a:p>
          <a:p>
            <a:pPr marL="12700" marR="462280">
              <a:lnSpc>
                <a:spcPct val="96500"/>
              </a:lnSpc>
              <a:spcBef>
                <a:spcPts val="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sinusoidal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signal generator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working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frequency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70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19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connected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Thus,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induced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rods.</a:t>
            </a:r>
            <a:endParaRPr sz="1800">
              <a:latin typeface="Microsoft Sans Serif"/>
              <a:cs typeface="Microsoft Sans Serif"/>
            </a:endParaRPr>
          </a:p>
          <a:p>
            <a:pPr marL="12700" marR="236854">
              <a:lnSpc>
                <a:spcPct val="104800"/>
              </a:lnSpc>
              <a:spcBef>
                <a:spcPts val="1510"/>
              </a:spcBef>
            </a:pP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zero </a:t>
            </a:r>
            <a:r>
              <a:rPr sz="1700" spc="-43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antenna‘s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ends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700" i="1" spc="10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170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Symbol"/>
                <a:cs typeface="Symbol"/>
              </a:rPr>
              <a:t></a:t>
            </a:r>
            <a:r>
              <a:rPr sz="17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/2)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 and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symmetrical </a:t>
            </a:r>
            <a:r>
              <a:rPr sz="1700" spc="-43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about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center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700" i="1" spc="15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1700" i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0).</a:t>
            </a:r>
            <a:endParaRPr sz="1700">
              <a:latin typeface="Microsoft Sans Serif"/>
              <a:cs typeface="Microsoft Sans Serif"/>
            </a:endParaRPr>
          </a:p>
          <a:p>
            <a:pPr marL="12700" marR="396240">
              <a:lnSpc>
                <a:spcPct val="99100"/>
              </a:lnSpc>
              <a:spcBef>
                <a:spcPts val="21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actual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depends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antenna‘s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length,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shape,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material,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surrounding,…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417" y="1751329"/>
            <a:ext cx="7494814" cy="40536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7227" y="473709"/>
            <a:ext cx="21996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Exam</a:t>
            </a:r>
            <a:r>
              <a:rPr spc="-15" dirty="0"/>
              <a:t>ple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/>
              <a:t>32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4042" y="5977838"/>
            <a:ext cx="1353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34" y="1524000"/>
            <a:ext cx="1305504" cy="30099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7045" y="2165350"/>
            <a:ext cx="102235" cy="2768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806950" y="2146300"/>
            <a:ext cx="0" cy="322580"/>
          </a:xfrm>
          <a:custGeom>
            <a:avLst/>
            <a:gdLst/>
            <a:ahLst/>
            <a:cxnLst/>
            <a:rect l="l" t="t" r="r" b="b"/>
            <a:pathLst>
              <a:path h="322580">
                <a:moveTo>
                  <a:pt x="0" y="0"/>
                </a:moveTo>
                <a:lnTo>
                  <a:pt x="0" y="322579"/>
                </a:lnTo>
              </a:path>
            </a:pathLst>
          </a:custGeom>
          <a:ln w="1219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98084" y="2146300"/>
            <a:ext cx="0" cy="322580"/>
          </a:xfrm>
          <a:custGeom>
            <a:avLst/>
            <a:gdLst/>
            <a:ahLst/>
            <a:cxnLst/>
            <a:rect l="l" t="t" r="r" b="b"/>
            <a:pathLst>
              <a:path h="322580">
                <a:moveTo>
                  <a:pt x="0" y="0"/>
                </a:moveTo>
                <a:lnTo>
                  <a:pt x="0" y="322579"/>
                </a:lnTo>
              </a:path>
            </a:pathLst>
          </a:custGeom>
          <a:ln w="1219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188" y="322833"/>
            <a:ext cx="71431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Finite</a:t>
            </a:r>
            <a:r>
              <a:rPr spc="40" dirty="0"/>
              <a:t> </a:t>
            </a:r>
            <a:r>
              <a:rPr spc="-10" dirty="0"/>
              <a:t>electric</a:t>
            </a:r>
            <a:r>
              <a:rPr spc="45" dirty="0"/>
              <a:t> </a:t>
            </a:r>
            <a:r>
              <a:rPr spc="-10" dirty="0"/>
              <a:t>dipole</a:t>
            </a:r>
            <a:r>
              <a:rPr spc="45" dirty="0"/>
              <a:t> </a:t>
            </a:r>
            <a:r>
              <a:rPr dirty="0"/>
              <a:t>antenna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2891" y="1616709"/>
            <a:ext cx="5753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reasonable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209545" y="1973864"/>
          <a:ext cx="5273675" cy="514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203">
                <a:tc>
                  <a:txBody>
                    <a:bodyPr/>
                    <a:lstStyle/>
                    <a:p>
                      <a:pPr marL="127000">
                        <a:lnSpc>
                          <a:spcPts val="3345"/>
                        </a:lnSpc>
                      </a:pP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9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9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 </a:t>
                      </a:r>
                      <a:r>
                        <a:rPr sz="2625" i="1" baseline="-1269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625" i="1" spc="60" baseline="-1269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4350" baseline="-12452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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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950" i="1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1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9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450" i="1" baseline="-12077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3450" i="1" spc="-142" baseline="-12077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4350" spc="-7" baseline="-12452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</a:t>
                      </a:r>
                      <a:r>
                        <a:rPr sz="19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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51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(10.17.1)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532891" y="2784475"/>
            <a:ext cx="6399530" cy="23869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6350" algn="just">
              <a:lnSpc>
                <a:spcPct val="97100"/>
              </a:lnSpc>
              <a:spcBef>
                <a:spcPts val="16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properties,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such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power,</a:t>
            </a:r>
            <a:r>
              <a:rPr sz="1800" spc="47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density,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pattern,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not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very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sensitive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to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choice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of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distribution.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However,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near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properties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very sensitive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choice.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Microsoft Sans Serif"/>
              <a:cs typeface="Microsoft Sans Serif"/>
            </a:endParaRPr>
          </a:p>
          <a:p>
            <a:pPr marL="12700" marR="5080">
              <a:lnSpc>
                <a:spcPts val="2060"/>
              </a:lnSpc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Deriving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expressions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antenna,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represent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finite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linear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combination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infinitesimal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dipoles.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differential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i="1" spc="-1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750" i="1" spc="-10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r>
              <a:rPr sz="1750" i="1" spc="-10" dirty="0">
                <a:solidFill>
                  <a:srgbClr val="FFFF00"/>
                </a:solidFill>
                <a:latin typeface="Arial"/>
                <a:cs typeface="Arial"/>
              </a:rPr>
              <a:t>dz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differential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zone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4223" y="5461812"/>
            <a:ext cx="148590" cy="4032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50" spc="-3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08275" y="5407863"/>
            <a:ext cx="72453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41020" algn="l"/>
              </a:tabLst>
            </a:pPr>
            <a:r>
              <a:rPr sz="3100" i="1" spc="-370" dirty="0">
                <a:solidFill>
                  <a:srgbClr val="FFFF00"/>
                </a:solidFill>
                <a:latin typeface="Times New Roman"/>
                <a:cs typeface="Times New Roman"/>
              </a:rPr>
              <a:t>dE	</a:t>
            </a:r>
            <a:r>
              <a:rPr sz="3100" spc="-36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31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44951" y="5343982"/>
            <a:ext cx="481330" cy="90805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400" i="1" spc="-215" dirty="0">
                <a:solidFill>
                  <a:srgbClr val="FFFF00"/>
                </a:solidFill>
                <a:latin typeface="Times New Roman"/>
                <a:cs typeface="Times New Roman"/>
              </a:rPr>
              <a:t>jZ</a:t>
            </a:r>
            <a:r>
              <a:rPr sz="2400" i="1" spc="-1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19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400" i="1" spc="-229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endParaRPr sz="2400">
              <a:latin typeface="Times New Roman"/>
              <a:cs typeface="Times New Roman"/>
            </a:endParaRPr>
          </a:p>
          <a:p>
            <a:pPr marL="71755">
              <a:lnSpc>
                <a:spcPct val="100000"/>
              </a:lnSpc>
              <a:spcBef>
                <a:spcPts val="560"/>
              </a:spcBef>
            </a:pPr>
            <a:r>
              <a:rPr sz="2400" spc="-3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500" spc="-3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5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64634" y="5461203"/>
            <a:ext cx="829310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i="1" spc="-28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750" i="1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spc="-28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75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i="1" spc="-33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2750" i="1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spc="-28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75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i="1" spc="-375" dirty="0">
                <a:solidFill>
                  <a:srgbClr val="FFFF00"/>
                </a:solidFill>
                <a:latin typeface="Times New Roman"/>
                <a:cs typeface="Times New Roman"/>
              </a:rPr>
              <a:t>dz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32045" y="5378907"/>
            <a:ext cx="134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spc="-38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41772" y="5377383"/>
            <a:ext cx="41910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5575" indent="-143510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56210" algn="l"/>
              </a:tabLst>
            </a:pPr>
            <a:r>
              <a:rPr sz="1650" i="1" spc="-14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650" i="1" spc="-229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1650" i="1" spc="-2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650" i="1" spc="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spc="-95" dirty="0"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89372" y="5695484"/>
            <a:ext cx="865505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6905" algn="l"/>
              </a:tabLst>
            </a:pPr>
            <a:r>
              <a:rPr sz="950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950" spc="-10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1000" spc="-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1000">
              <a:latin typeface="Symbol"/>
              <a:cs typeface="Symbol"/>
            </a:endParaRPr>
          </a:p>
          <a:p>
            <a:pPr marL="24257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400" i="1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06816" y="5715711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7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91534" y="5865571"/>
            <a:ext cx="622300" cy="12700"/>
          </a:xfrm>
          <a:custGeom>
            <a:avLst/>
            <a:gdLst/>
            <a:ahLst/>
            <a:cxnLst/>
            <a:rect l="l" t="t" r="r" b="b"/>
            <a:pathLst>
              <a:path w="622300" h="12700">
                <a:moveTo>
                  <a:pt x="621791" y="0"/>
                </a:moveTo>
                <a:lnTo>
                  <a:pt x="0" y="0"/>
                </a:lnTo>
                <a:lnTo>
                  <a:pt x="0" y="12191"/>
                </a:lnTo>
                <a:lnTo>
                  <a:pt x="621791" y="12191"/>
                </a:lnTo>
                <a:lnTo>
                  <a:pt x="62179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4195" y="1573109"/>
            <a:ext cx="3305907" cy="31972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739" y="2113914"/>
            <a:ext cx="2134870" cy="3460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1870" y="6368415"/>
            <a:ext cx="60960" cy="1720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9800" y="5696584"/>
            <a:ext cx="60960" cy="1720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1270" y="6121400"/>
            <a:ext cx="12065" cy="336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53834" y="6121400"/>
            <a:ext cx="12065" cy="3365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553822" y="5938723"/>
            <a:ext cx="13335" cy="344170"/>
          </a:xfrm>
          <a:custGeom>
            <a:avLst/>
            <a:gdLst/>
            <a:ahLst/>
            <a:cxnLst/>
            <a:rect l="l" t="t" r="r" b="b"/>
            <a:pathLst>
              <a:path w="13334" h="344170">
                <a:moveTo>
                  <a:pt x="12839" y="216408"/>
                </a:moveTo>
                <a:lnTo>
                  <a:pt x="647" y="216408"/>
                </a:lnTo>
                <a:lnTo>
                  <a:pt x="647" y="222504"/>
                </a:lnTo>
                <a:lnTo>
                  <a:pt x="647" y="331914"/>
                </a:lnTo>
                <a:lnTo>
                  <a:pt x="0" y="331914"/>
                </a:lnTo>
                <a:lnTo>
                  <a:pt x="0" y="343966"/>
                </a:lnTo>
                <a:lnTo>
                  <a:pt x="12065" y="343966"/>
                </a:lnTo>
                <a:lnTo>
                  <a:pt x="12065" y="332232"/>
                </a:lnTo>
                <a:lnTo>
                  <a:pt x="12839" y="332232"/>
                </a:lnTo>
                <a:lnTo>
                  <a:pt x="12839" y="222504"/>
                </a:lnTo>
                <a:lnTo>
                  <a:pt x="12839" y="216408"/>
                </a:lnTo>
                <a:close/>
              </a:path>
              <a:path w="13334" h="344170">
                <a:moveTo>
                  <a:pt x="12839" y="176796"/>
                </a:moveTo>
                <a:lnTo>
                  <a:pt x="647" y="176796"/>
                </a:lnTo>
                <a:lnTo>
                  <a:pt x="647" y="188976"/>
                </a:lnTo>
                <a:lnTo>
                  <a:pt x="12839" y="188976"/>
                </a:lnTo>
                <a:lnTo>
                  <a:pt x="12839" y="176796"/>
                </a:lnTo>
                <a:close/>
              </a:path>
              <a:path w="13334" h="344170">
                <a:moveTo>
                  <a:pt x="12839" y="0"/>
                </a:moveTo>
                <a:lnTo>
                  <a:pt x="647" y="0"/>
                </a:lnTo>
                <a:lnTo>
                  <a:pt x="647" y="3048"/>
                </a:lnTo>
                <a:lnTo>
                  <a:pt x="647" y="112776"/>
                </a:lnTo>
                <a:lnTo>
                  <a:pt x="647" y="118872"/>
                </a:lnTo>
                <a:lnTo>
                  <a:pt x="647" y="176784"/>
                </a:lnTo>
                <a:lnTo>
                  <a:pt x="12839" y="176784"/>
                </a:lnTo>
                <a:lnTo>
                  <a:pt x="12839" y="118872"/>
                </a:lnTo>
                <a:lnTo>
                  <a:pt x="12839" y="112776"/>
                </a:lnTo>
                <a:lnTo>
                  <a:pt x="12839" y="3048"/>
                </a:lnTo>
                <a:lnTo>
                  <a:pt x="12839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1712" y="322833"/>
            <a:ext cx="71431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Finite</a:t>
            </a:r>
            <a:r>
              <a:rPr spc="40" dirty="0"/>
              <a:t> </a:t>
            </a:r>
            <a:r>
              <a:rPr spc="-10" dirty="0"/>
              <a:t>electric</a:t>
            </a:r>
            <a:r>
              <a:rPr spc="45" dirty="0"/>
              <a:t> </a:t>
            </a:r>
            <a:r>
              <a:rPr spc="-10" dirty="0"/>
              <a:t>dipole</a:t>
            </a:r>
            <a:r>
              <a:rPr spc="45" dirty="0"/>
              <a:t> </a:t>
            </a:r>
            <a:r>
              <a:rPr dirty="0"/>
              <a:t>antenna</a:t>
            </a: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6635" y="2174875"/>
            <a:ext cx="172084" cy="32766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44500" y="1616709"/>
            <a:ext cx="7602855" cy="3933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distance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expressed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tabLst>
                <a:tab pos="744220" algn="l"/>
              </a:tabLst>
            </a:pP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 </a:t>
            </a:r>
            <a:r>
              <a:rPr sz="3075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3075" spc="60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22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3075" spc="67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rz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cos </a:t>
            </a:r>
            <a:r>
              <a:rPr sz="23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3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22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23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3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(10.18.1)</a:t>
            </a:r>
            <a:endParaRPr sz="1400">
              <a:latin typeface="Microsoft Sans Serif"/>
              <a:cs typeface="Microsoft Sans Serif"/>
            </a:endParaRPr>
          </a:p>
          <a:p>
            <a:pPr marL="100965">
              <a:lnSpc>
                <a:spcPct val="100000"/>
              </a:lnSpc>
              <a:spcBef>
                <a:spcPts val="109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valid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&gt;&gt;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endParaRPr sz="1800">
              <a:latin typeface="Arial"/>
              <a:cs typeface="Arial"/>
            </a:endParaRPr>
          </a:p>
          <a:p>
            <a:pPr marL="100965" marR="3498850">
              <a:lnSpc>
                <a:spcPct val="104099"/>
              </a:lnSpc>
              <a:spcBef>
                <a:spcPts val="1275"/>
              </a:spcBef>
            </a:pP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Replacing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i="1" dirty="0">
                <a:solidFill>
                  <a:srgbClr val="FFFF00"/>
                </a:solidFill>
                <a:latin typeface="Arial"/>
                <a:cs typeface="Arial"/>
              </a:rPr>
              <a:t>r’</a:t>
            </a:r>
            <a:r>
              <a:rPr sz="1700" i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i="1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700" i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term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 </a:t>
            </a:r>
            <a:r>
              <a:rPr sz="1700" spc="-4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very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minor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effect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on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result.</a:t>
            </a:r>
            <a:endParaRPr sz="1700">
              <a:latin typeface="Microsoft Sans Serif"/>
              <a:cs typeface="Microsoft Sans Serif"/>
            </a:endParaRPr>
          </a:p>
          <a:p>
            <a:pPr marL="100965" marR="3266440">
              <a:lnSpc>
                <a:spcPts val="2120"/>
              </a:lnSpc>
              <a:spcBef>
                <a:spcPts val="80"/>
              </a:spcBef>
            </a:pP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However,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term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would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changed </a:t>
            </a:r>
            <a:r>
              <a:rPr sz="1700" spc="-4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dramatically</a:t>
            </a:r>
            <a:r>
              <a:rPr sz="17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such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substitution!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endParaRPr sz="1700">
              <a:latin typeface="Microsoft Sans Serif"/>
              <a:cs typeface="Microsoft Sans Serif"/>
            </a:endParaRPr>
          </a:p>
          <a:p>
            <a:pPr marL="100965" marR="3486785">
              <a:lnSpc>
                <a:spcPct val="104099"/>
              </a:lnSpc>
              <a:spcBef>
                <a:spcPts val="40"/>
              </a:spcBef>
            </a:pP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may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use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approximation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i="1" spc="-5" dirty="0">
                <a:solidFill>
                  <a:srgbClr val="FFFF00"/>
                </a:solidFill>
                <a:latin typeface="Arial"/>
                <a:cs typeface="Arial"/>
              </a:rPr>
              <a:t>r’</a:t>
            </a:r>
            <a:r>
              <a:rPr sz="17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00"/>
                </a:solidFill>
                <a:latin typeface="Symbol"/>
                <a:cs typeface="Symbol"/>
              </a:rPr>
              <a:t></a:t>
            </a:r>
            <a:r>
              <a:rPr sz="1700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i="1" dirty="0">
                <a:solidFill>
                  <a:srgbClr val="FFFF00"/>
                </a:solidFill>
                <a:latin typeface="Arial"/>
                <a:cs typeface="Arial"/>
              </a:rPr>
              <a:t>r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00" spc="-43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term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but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not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term.</a:t>
            </a:r>
            <a:endParaRPr sz="1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Microsoft Sans Serif"/>
              <a:cs typeface="Microsoft Sans Serif"/>
            </a:endParaRPr>
          </a:p>
          <a:p>
            <a:pPr marL="100965" marR="17780">
              <a:lnSpc>
                <a:spcPct val="103099"/>
              </a:lnSpc>
            </a:pP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EM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calculated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selecting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 appropriate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integrating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(11.17.2)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over</a:t>
            </a:r>
            <a:r>
              <a:rPr sz="17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i="1" spc="-25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170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1219" y="5676087"/>
            <a:ext cx="45847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6870" algn="l"/>
              </a:tabLst>
            </a:pPr>
            <a:r>
              <a:rPr sz="2350" i="1" spc="-135" dirty="0">
                <a:solidFill>
                  <a:srgbClr val="C8FFFF"/>
                </a:solidFill>
                <a:latin typeface="Times New Roman"/>
                <a:cs typeface="Times New Roman"/>
              </a:rPr>
              <a:t>Z	</a:t>
            </a:r>
            <a:r>
              <a:rPr sz="2350" i="1" spc="-90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6351" y="5624880"/>
            <a:ext cx="739140" cy="4032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i="1" spc="-240" dirty="0">
                <a:solidFill>
                  <a:srgbClr val="C8FFFF"/>
                </a:solidFill>
                <a:latin typeface="Times New Roman"/>
                <a:cs typeface="Times New Roman"/>
              </a:rPr>
              <a:t>k</a:t>
            </a:r>
            <a:r>
              <a:rPr sz="2350" i="1" spc="-1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spc="-200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r>
              <a:rPr sz="2350" spc="-150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2350" spc="-265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2450" spc="-32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450" spc="-15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i="1" spc="-240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9019" y="5464251"/>
            <a:ext cx="4445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1135" indent="-179070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191770" algn="l"/>
              </a:tabLst>
            </a:pPr>
            <a:r>
              <a:rPr sz="2200" i="1" spc="-145" dirty="0">
                <a:solidFill>
                  <a:srgbClr val="C8FFFF"/>
                </a:solidFill>
                <a:latin typeface="Times New Roman"/>
                <a:cs typeface="Times New Roman"/>
              </a:rPr>
              <a:t>j</a:t>
            </a:r>
            <a:r>
              <a:rPr sz="2200" i="1" spc="-220" dirty="0">
                <a:solidFill>
                  <a:srgbClr val="C8FFFF"/>
                </a:solidFill>
                <a:latin typeface="Times New Roman"/>
                <a:cs typeface="Times New Roman"/>
              </a:rPr>
              <a:t>k</a:t>
            </a:r>
            <a:r>
              <a:rPr sz="2200" i="1" spc="-200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25721" y="5712663"/>
            <a:ext cx="25019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dirty="0">
                <a:solidFill>
                  <a:srgbClr val="C8FFFF"/>
                </a:solidFill>
                <a:latin typeface="Times New Roman"/>
                <a:cs typeface="Times New Roman"/>
              </a:rPr>
              <a:t>L</a:t>
            </a:r>
            <a:r>
              <a:rPr sz="1350" i="1" spc="-7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4254" y="5673039"/>
            <a:ext cx="924560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5"/>
              </a:lnSpc>
              <a:spcBef>
                <a:spcPts val="100"/>
              </a:spcBef>
            </a:pPr>
            <a:r>
              <a:rPr sz="2350" spc="-5" dirty="0">
                <a:solidFill>
                  <a:srgbClr val="C8FFFF"/>
                </a:solidFill>
                <a:latin typeface="Symbol"/>
                <a:cs typeface="Symbol"/>
              </a:rPr>
              <a:t></a:t>
            </a:r>
            <a:r>
              <a:rPr sz="2350" spc="28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ikz</a:t>
            </a:r>
            <a:r>
              <a:rPr sz="1350" i="1" spc="-2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50" spc="-5" dirty="0">
                <a:solidFill>
                  <a:srgbClr val="C8FFFF"/>
                </a:solidFill>
                <a:latin typeface="Times New Roman"/>
                <a:cs typeface="Times New Roman"/>
              </a:rPr>
              <a:t>cos</a:t>
            </a:r>
            <a:r>
              <a:rPr sz="1400" spc="-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1400">
              <a:latin typeface="Symbol"/>
              <a:cs typeface="Symbol"/>
            </a:endParaRPr>
          </a:p>
          <a:p>
            <a:pPr marL="56515">
              <a:lnSpc>
                <a:spcPts val="484"/>
              </a:lnSpc>
            </a:pPr>
            <a:r>
              <a:rPr sz="500" i="1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ts val="370"/>
              </a:lnSpc>
            </a:pPr>
            <a:r>
              <a:rPr sz="350" spc="-10" dirty="0">
                <a:solidFill>
                  <a:srgbClr val="C8FFFF"/>
                </a:solidFill>
                <a:latin typeface="Symbol"/>
                <a:cs typeface="Symbol"/>
              </a:rPr>
              <a:t></a:t>
            </a:r>
            <a:endParaRPr sz="3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2350" spc="-5" dirty="0">
                <a:solidFill>
                  <a:srgbClr val="C8FFFF"/>
                </a:solidFill>
                <a:latin typeface="Symbol"/>
                <a:cs typeface="Symbol"/>
              </a:rPr>
              <a:t>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0696" y="5921451"/>
            <a:ext cx="1202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i="1" spc="-20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r>
              <a:rPr sz="1875" spc="-30" baseline="-11111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875" spc="30" baseline="-11111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14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C8FFFF"/>
                </a:solidFill>
                <a:latin typeface="Times New Roman"/>
                <a:cs typeface="Times New Roman"/>
              </a:rPr>
              <a:t>Z</a:t>
            </a:r>
            <a:r>
              <a:rPr sz="1400" i="1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00" baseline="-11574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r>
              <a:rPr sz="1800" spc="52" baseline="-11574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C8FFFF"/>
                </a:solidFill>
                <a:latin typeface="Times New Roman"/>
                <a:cs typeface="Times New Roman"/>
              </a:rPr>
              <a:t>H </a:t>
            </a:r>
            <a:r>
              <a:rPr sz="1875" spc="-44" baseline="-11111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1875" spc="15" baseline="-11111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14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C8FFFF"/>
                </a:solidFill>
                <a:latin typeface="Times New Roman"/>
                <a:cs typeface="Times New Roman"/>
              </a:rPr>
              <a:t>j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9026" y="5900115"/>
            <a:ext cx="1971039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7810" algn="l"/>
                <a:tab pos="507365" algn="l"/>
                <a:tab pos="1333500" algn="l"/>
                <a:tab pos="1957705" algn="l"/>
              </a:tabLst>
            </a:pPr>
            <a:r>
              <a:rPr sz="135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	0	</a:t>
            </a:r>
            <a:r>
              <a:rPr sz="13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m	</a:t>
            </a:r>
            <a:r>
              <a:rPr sz="1350" i="1" spc="5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50" i="1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78477" y="5865063"/>
            <a:ext cx="344805" cy="675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0" algn="ctr">
              <a:lnSpc>
                <a:spcPct val="100000"/>
              </a:lnSpc>
              <a:spcBef>
                <a:spcPts val="95"/>
              </a:spcBef>
            </a:pPr>
            <a:r>
              <a:rPr sz="1850" spc="-5" dirty="0">
                <a:solidFill>
                  <a:srgbClr val="C8FFFF"/>
                </a:solidFill>
                <a:latin typeface="Symbol"/>
                <a:cs typeface="Symbol"/>
              </a:rPr>
              <a:t></a:t>
            </a:r>
            <a:endParaRPr sz="1850">
              <a:latin typeface="Symbol"/>
              <a:cs typeface="Symbol"/>
            </a:endParaRPr>
          </a:p>
          <a:p>
            <a:pPr algn="ctr">
              <a:lnSpc>
                <a:spcPct val="100000"/>
              </a:lnSpc>
              <a:spcBef>
                <a:spcPts val="1280"/>
              </a:spcBef>
            </a:pPr>
            <a:r>
              <a:rPr sz="1350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1350" i="1" dirty="0">
                <a:solidFill>
                  <a:srgbClr val="C8FFFF"/>
                </a:solidFill>
                <a:latin typeface="Times New Roman"/>
                <a:cs typeface="Times New Roman"/>
              </a:rPr>
              <a:t>L</a:t>
            </a:r>
            <a:r>
              <a:rPr sz="1350" i="1" spc="-6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2670" y="5865063"/>
            <a:ext cx="15430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51778" y="5938723"/>
            <a:ext cx="12700" cy="332740"/>
          </a:xfrm>
          <a:custGeom>
            <a:avLst/>
            <a:gdLst/>
            <a:ahLst/>
            <a:cxnLst/>
            <a:rect l="l" t="t" r="r" b="b"/>
            <a:pathLst>
              <a:path w="12700" h="332739">
                <a:moveTo>
                  <a:pt x="12179" y="216408"/>
                </a:moveTo>
                <a:lnTo>
                  <a:pt x="0" y="216408"/>
                </a:lnTo>
                <a:lnTo>
                  <a:pt x="0" y="222504"/>
                </a:lnTo>
                <a:lnTo>
                  <a:pt x="0" y="332232"/>
                </a:lnTo>
                <a:lnTo>
                  <a:pt x="12179" y="332232"/>
                </a:lnTo>
                <a:lnTo>
                  <a:pt x="12179" y="222504"/>
                </a:lnTo>
                <a:lnTo>
                  <a:pt x="12179" y="216408"/>
                </a:lnTo>
                <a:close/>
              </a:path>
              <a:path w="12700" h="332739">
                <a:moveTo>
                  <a:pt x="12179" y="176796"/>
                </a:moveTo>
                <a:lnTo>
                  <a:pt x="0" y="176796"/>
                </a:lnTo>
                <a:lnTo>
                  <a:pt x="0" y="188976"/>
                </a:lnTo>
                <a:lnTo>
                  <a:pt x="12179" y="188976"/>
                </a:lnTo>
                <a:lnTo>
                  <a:pt x="12179" y="176796"/>
                </a:lnTo>
                <a:close/>
              </a:path>
              <a:path w="12700" h="332739">
                <a:moveTo>
                  <a:pt x="12179" y="0"/>
                </a:moveTo>
                <a:lnTo>
                  <a:pt x="0" y="0"/>
                </a:lnTo>
                <a:lnTo>
                  <a:pt x="0" y="3048"/>
                </a:lnTo>
                <a:lnTo>
                  <a:pt x="0" y="112776"/>
                </a:lnTo>
                <a:lnTo>
                  <a:pt x="0" y="118872"/>
                </a:lnTo>
                <a:lnTo>
                  <a:pt x="0" y="176784"/>
                </a:lnTo>
                <a:lnTo>
                  <a:pt x="12179" y="176784"/>
                </a:lnTo>
                <a:lnTo>
                  <a:pt x="12179" y="118872"/>
                </a:lnTo>
                <a:lnTo>
                  <a:pt x="12179" y="112776"/>
                </a:lnTo>
                <a:lnTo>
                  <a:pt x="12179" y="3048"/>
                </a:lnTo>
                <a:lnTo>
                  <a:pt x="12179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53889" y="6069279"/>
            <a:ext cx="22923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525" spc="-15" baseline="15873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r>
              <a:rPr sz="525" spc="-7" baseline="15873" dirty="0">
                <a:solidFill>
                  <a:srgbClr val="C8FFFF"/>
                </a:solidFill>
                <a:latin typeface="Times New Roman"/>
                <a:cs typeface="Times New Roman"/>
              </a:rPr>
              <a:t>in</a:t>
            </a:r>
            <a:r>
              <a:rPr sz="525" spc="-22" baseline="15873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C8FFFF"/>
                </a:solidFill>
                <a:latin typeface="Symbol"/>
                <a:cs typeface="Symbol"/>
              </a:rPr>
              <a:t></a:t>
            </a:r>
            <a:r>
              <a:rPr sz="500" spc="-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525" i="1" spc="-7" baseline="15873" dirty="0">
                <a:solidFill>
                  <a:srgbClr val="C8FFFF"/>
                </a:solidFill>
                <a:latin typeface="Times New Roman"/>
                <a:cs typeface="Times New Roman"/>
              </a:rPr>
              <a:t>k </a:t>
            </a:r>
            <a:r>
              <a:rPr sz="500" dirty="0">
                <a:solidFill>
                  <a:srgbClr val="C8FFFF"/>
                </a:solidFill>
                <a:latin typeface="Symbol"/>
                <a:cs typeface="Symbol"/>
              </a:rPr>
              <a:t></a:t>
            </a:r>
            <a:endParaRPr sz="5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89370" y="6034227"/>
            <a:ext cx="603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z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82916" y="6034227"/>
            <a:ext cx="10413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dz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06816" y="6040323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8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12135" y="6139992"/>
            <a:ext cx="339090" cy="4032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2450" spc="-55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68670" y="6115507"/>
            <a:ext cx="203200" cy="12700"/>
          </a:xfrm>
          <a:custGeom>
            <a:avLst/>
            <a:gdLst/>
            <a:ahLst/>
            <a:cxnLst/>
            <a:rect l="l" t="t" r="r" b="b"/>
            <a:pathLst>
              <a:path w="203200" h="12700">
                <a:moveTo>
                  <a:pt x="202691" y="0"/>
                </a:moveTo>
                <a:lnTo>
                  <a:pt x="0" y="0"/>
                </a:lnTo>
                <a:lnTo>
                  <a:pt x="0" y="12191"/>
                </a:lnTo>
                <a:lnTo>
                  <a:pt x="202691" y="12191"/>
                </a:lnTo>
                <a:lnTo>
                  <a:pt x="202691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386196" y="5546852"/>
            <a:ext cx="684530" cy="995044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15595" algn="l"/>
              </a:tabLst>
            </a:pPr>
            <a:r>
              <a:rPr sz="2350" dirty="0">
                <a:solidFill>
                  <a:srgbClr val="C8FFFF"/>
                </a:solidFill>
                <a:latin typeface="Symbol"/>
                <a:cs typeface="Symbol"/>
              </a:rPr>
              <a:t></a:t>
            </a:r>
            <a:r>
              <a:rPr sz="235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2350" dirty="0">
                <a:solidFill>
                  <a:srgbClr val="C8FFFF"/>
                </a:solidFill>
                <a:latin typeface="Symbol"/>
                <a:cs typeface="Symbol"/>
              </a:rPr>
              <a:t></a:t>
            </a:r>
            <a:r>
              <a:rPr sz="2350" spc="-10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i="1" dirty="0">
                <a:solidFill>
                  <a:srgbClr val="C8FFFF"/>
                </a:solidFill>
                <a:latin typeface="Times New Roman"/>
                <a:cs typeface="Times New Roman"/>
              </a:rPr>
              <a:t>L</a:t>
            </a:r>
            <a:endParaRPr sz="2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15595" algn="l"/>
              </a:tabLst>
            </a:pPr>
            <a:r>
              <a:rPr sz="2350" dirty="0">
                <a:solidFill>
                  <a:srgbClr val="C8FFFF"/>
                </a:solidFill>
                <a:latin typeface="Symbol"/>
                <a:cs typeface="Symbol"/>
              </a:rPr>
              <a:t></a:t>
            </a:r>
            <a:r>
              <a:rPr sz="235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2350" dirty="0">
                <a:solidFill>
                  <a:srgbClr val="C8FFFF"/>
                </a:solidFill>
                <a:latin typeface="Symbol"/>
                <a:cs typeface="Symbol"/>
              </a:rPr>
              <a:t></a:t>
            </a:r>
            <a:r>
              <a:rPr sz="2350" spc="-10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03572" y="6160719"/>
            <a:ext cx="14160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i="1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0975" y="2756535"/>
            <a:ext cx="56514" cy="160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7934" y="3261995"/>
            <a:ext cx="13970" cy="412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0188" y="330453"/>
            <a:ext cx="7058659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10" dirty="0"/>
              <a:t>Finite</a:t>
            </a:r>
            <a:r>
              <a:rPr sz="4350" spc="30" dirty="0"/>
              <a:t> </a:t>
            </a:r>
            <a:r>
              <a:rPr sz="4350" spc="-10" dirty="0"/>
              <a:t>electric</a:t>
            </a:r>
            <a:r>
              <a:rPr sz="4350" spc="50" dirty="0"/>
              <a:t> </a:t>
            </a:r>
            <a:r>
              <a:rPr sz="4350" spc="-10" dirty="0"/>
              <a:t>dipole</a:t>
            </a:r>
            <a:r>
              <a:rPr sz="4350" spc="50" dirty="0"/>
              <a:t> </a:t>
            </a:r>
            <a:r>
              <a:rPr sz="4350" spc="-5" dirty="0"/>
              <a:t>antenna</a:t>
            </a:r>
            <a:endParaRPr sz="4350"/>
          </a:p>
        </p:txBody>
      </p:sp>
      <p:sp>
        <p:nvSpPr>
          <p:cNvPr id="5" name="object 5"/>
          <p:cNvSpPr txBox="1"/>
          <p:nvPr/>
        </p:nvSpPr>
        <p:spPr>
          <a:xfrm>
            <a:off x="456691" y="1695958"/>
            <a:ext cx="596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n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0345" y="1561846"/>
            <a:ext cx="501713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2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i="1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jkz</a:t>
            </a:r>
            <a:r>
              <a:rPr sz="3075" i="1" spc="75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22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3225" spc="-22" baseline="37467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3225" spc="-7" baseline="3746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 cos </a:t>
            </a:r>
            <a:r>
              <a:rPr sz="2850" spc="-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kz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cos </a:t>
            </a:r>
            <a:r>
              <a:rPr sz="23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3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850" spc="-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22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spc="-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kz</a:t>
            </a:r>
            <a:r>
              <a:rPr sz="22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23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3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28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691" y="2092578"/>
            <a:ext cx="6633845" cy="55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95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limits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integration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symmetric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about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origin,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only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2095"/>
              </a:lnSpc>
            </a:pPr>
            <a:r>
              <a:rPr sz="1800" spc="114" dirty="0">
                <a:solidFill>
                  <a:srgbClr val="FFFF00"/>
                </a:solidFill>
                <a:latin typeface="Microsoft Sans Serif"/>
                <a:cs typeface="Microsoft Sans Serif"/>
              </a:rPr>
              <a:t>―non-odd‖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term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yield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non-zero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result: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7654" y="2696569"/>
            <a:ext cx="2189480" cy="3708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2150" i="1" spc="-22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2150" i="1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29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3075" spc="-9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13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150" i="1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i="1" spc="-41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2150" i="1" spc="-175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2150" i="1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135" dirty="0">
                <a:solidFill>
                  <a:srgbClr val="FFFF00"/>
                </a:solidFill>
                <a:latin typeface="Times New Roman"/>
                <a:cs typeface="Times New Roman"/>
              </a:rPr>
              <a:t>si</a:t>
            </a:r>
            <a:r>
              <a:rPr sz="2150" spc="-18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250" spc="-26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250" spc="-1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17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150" i="1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315" baseline="3929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3075" spc="-112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i="1" spc="-165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3075" i="1" spc="-247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kr</a:t>
            </a:r>
            <a:r>
              <a:rPr sz="3075" i="1" spc="-135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i="1" spc="-322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3075" i="1" spc="-104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292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3075" baseline="39295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6678" y="3022218"/>
            <a:ext cx="104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61278" y="2972434"/>
            <a:ext cx="12700" cy="314325"/>
          </a:xfrm>
          <a:custGeom>
            <a:avLst/>
            <a:gdLst/>
            <a:ahLst/>
            <a:cxnLst/>
            <a:rect l="l" t="t" r="r" b="b"/>
            <a:pathLst>
              <a:path w="12700" h="314325">
                <a:moveTo>
                  <a:pt x="12179" y="0"/>
                </a:moveTo>
                <a:lnTo>
                  <a:pt x="0" y="0"/>
                </a:lnTo>
                <a:lnTo>
                  <a:pt x="0" y="4572"/>
                </a:lnTo>
                <a:lnTo>
                  <a:pt x="0" y="114300"/>
                </a:lnTo>
                <a:lnTo>
                  <a:pt x="0" y="277368"/>
                </a:lnTo>
                <a:lnTo>
                  <a:pt x="0" y="313944"/>
                </a:lnTo>
                <a:lnTo>
                  <a:pt x="12179" y="313944"/>
                </a:lnTo>
                <a:lnTo>
                  <a:pt x="12179" y="277368"/>
                </a:lnTo>
                <a:lnTo>
                  <a:pt x="12179" y="114300"/>
                </a:lnTo>
                <a:lnTo>
                  <a:pt x="12179" y="4572"/>
                </a:lnTo>
                <a:lnTo>
                  <a:pt x="121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8062" y="2972434"/>
            <a:ext cx="13970" cy="285115"/>
          </a:xfrm>
          <a:custGeom>
            <a:avLst/>
            <a:gdLst/>
            <a:ahLst/>
            <a:cxnLst/>
            <a:rect l="l" t="t" r="r" b="b"/>
            <a:pathLst>
              <a:path w="13970" h="285114">
                <a:moveTo>
                  <a:pt x="13716" y="169164"/>
                </a:moveTo>
                <a:lnTo>
                  <a:pt x="12179" y="169164"/>
                </a:lnTo>
                <a:lnTo>
                  <a:pt x="12179" y="156984"/>
                </a:lnTo>
                <a:lnTo>
                  <a:pt x="0" y="156984"/>
                </a:lnTo>
                <a:lnTo>
                  <a:pt x="0" y="169164"/>
                </a:lnTo>
                <a:lnTo>
                  <a:pt x="0" y="175260"/>
                </a:lnTo>
                <a:lnTo>
                  <a:pt x="0" y="284988"/>
                </a:lnTo>
                <a:lnTo>
                  <a:pt x="13716" y="284988"/>
                </a:lnTo>
                <a:lnTo>
                  <a:pt x="13716" y="175260"/>
                </a:lnTo>
                <a:lnTo>
                  <a:pt x="13716" y="169164"/>
                </a:lnTo>
                <a:close/>
              </a:path>
              <a:path w="13970" h="285114">
                <a:moveTo>
                  <a:pt x="13716" y="120408"/>
                </a:moveTo>
                <a:lnTo>
                  <a:pt x="0" y="120408"/>
                </a:lnTo>
                <a:lnTo>
                  <a:pt x="0" y="156972"/>
                </a:lnTo>
                <a:lnTo>
                  <a:pt x="13716" y="156972"/>
                </a:lnTo>
                <a:lnTo>
                  <a:pt x="13716" y="120408"/>
                </a:lnTo>
                <a:close/>
              </a:path>
              <a:path w="13970" h="285114">
                <a:moveTo>
                  <a:pt x="13716" y="0"/>
                </a:moveTo>
                <a:lnTo>
                  <a:pt x="0" y="0"/>
                </a:lnTo>
                <a:lnTo>
                  <a:pt x="0" y="4572"/>
                </a:lnTo>
                <a:lnTo>
                  <a:pt x="0" y="114300"/>
                </a:lnTo>
                <a:lnTo>
                  <a:pt x="0" y="120396"/>
                </a:lnTo>
                <a:lnTo>
                  <a:pt x="13716" y="120396"/>
                </a:lnTo>
                <a:lnTo>
                  <a:pt x="13716" y="114300"/>
                </a:lnTo>
                <a:lnTo>
                  <a:pt x="13716" y="4572"/>
                </a:lnTo>
                <a:lnTo>
                  <a:pt x="1371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51778" y="2705891"/>
            <a:ext cx="1108075" cy="91503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65"/>
              </a:spcBef>
            </a:pP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</a:t>
            </a:r>
            <a:endParaRPr sz="21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60"/>
              </a:spcBef>
            </a:pPr>
            <a:r>
              <a:rPr sz="1100" spc="-5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r>
              <a:rPr sz="1650" spc="-7" baseline="-12626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1650" spc="-30" baseline="-1262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1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100" i="1" dirty="0">
                <a:solidFill>
                  <a:srgbClr val="FFFF00"/>
                </a:solidFill>
                <a:latin typeface="Times New Roman"/>
                <a:cs typeface="Times New Roman"/>
              </a:rPr>
              <a:t>kz</a:t>
            </a:r>
            <a:r>
              <a:rPr sz="1100" i="1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150" spc="-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1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1100" i="1" dirty="0">
                <a:solidFill>
                  <a:srgbClr val="FFFF00"/>
                </a:solidFill>
                <a:latin typeface="Times New Roman"/>
                <a:cs typeface="Times New Roman"/>
              </a:rPr>
              <a:t>dz</a:t>
            </a:r>
            <a:endParaRPr sz="11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5"/>
              </a:spcBef>
            </a:pP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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5496" y="3081654"/>
            <a:ext cx="559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1725" spc="-22" baseline="-12077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725" spc="-22" baseline="-1207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2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200" i="1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26919" y="3257401"/>
            <a:ext cx="312420" cy="3708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250" spc="-6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69846" y="3129419"/>
            <a:ext cx="1955800" cy="12700"/>
          </a:xfrm>
          <a:custGeom>
            <a:avLst/>
            <a:gdLst/>
            <a:ahLst/>
            <a:cxnLst/>
            <a:rect l="l" t="t" r="r" b="b"/>
            <a:pathLst>
              <a:path w="1955800" h="12700">
                <a:moveTo>
                  <a:pt x="1512049" y="0"/>
                </a:moveTo>
                <a:lnTo>
                  <a:pt x="0" y="0"/>
                </a:lnTo>
                <a:lnTo>
                  <a:pt x="0" y="12179"/>
                </a:lnTo>
                <a:lnTo>
                  <a:pt x="1512049" y="12179"/>
                </a:lnTo>
                <a:lnTo>
                  <a:pt x="1512049" y="0"/>
                </a:lnTo>
                <a:close/>
              </a:path>
              <a:path w="1955800" h="12700">
                <a:moveTo>
                  <a:pt x="1524368" y="0"/>
                </a:moveTo>
                <a:lnTo>
                  <a:pt x="1512189" y="0"/>
                </a:lnTo>
                <a:lnTo>
                  <a:pt x="1512189" y="12179"/>
                </a:lnTo>
                <a:lnTo>
                  <a:pt x="1524368" y="12179"/>
                </a:lnTo>
                <a:lnTo>
                  <a:pt x="1524368" y="0"/>
                </a:lnTo>
                <a:close/>
              </a:path>
              <a:path w="1955800" h="12700">
                <a:moveTo>
                  <a:pt x="1955673" y="0"/>
                </a:moveTo>
                <a:lnTo>
                  <a:pt x="1841373" y="0"/>
                </a:lnTo>
                <a:lnTo>
                  <a:pt x="1829181" y="0"/>
                </a:lnTo>
                <a:lnTo>
                  <a:pt x="1524381" y="0"/>
                </a:lnTo>
                <a:lnTo>
                  <a:pt x="1524381" y="12179"/>
                </a:lnTo>
                <a:lnTo>
                  <a:pt x="1829181" y="12179"/>
                </a:lnTo>
                <a:lnTo>
                  <a:pt x="1841373" y="12179"/>
                </a:lnTo>
                <a:lnTo>
                  <a:pt x="1955673" y="12179"/>
                </a:lnTo>
                <a:lnTo>
                  <a:pt x="195567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77335" y="3129419"/>
            <a:ext cx="495934" cy="12700"/>
          </a:xfrm>
          <a:custGeom>
            <a:avLst/>
            <a:gdLst/>
            <a:ahLst/>
            <a:cxnLst/>
            <a:rect l="l" t="t" r="r" b="b"/>
            <a:pathLst>
              <a:path w="495935" h="12700">
                <a:moveTo>
                  <a:pt x="367525" y="0"/>
                </a:moveTo>
                <a:lnTo>
                  <a:pt x="367525" y="0"/>
                </a:lnTo>
                <a:lnTo>
                  <a:pt x="0" y="0"/>
                </a:lnTo>
                <a:lnTo>
                  <a:pt x="0" y="12179"/>
                </a:lnTo>
                <a:lnTo>
                  <a:pt x="367525" y="12179"/>
                </a:lnTo>
                <a:lnTo>
                  <a:pt x="367525" y="0"/>
                </a:lnTo>
                <a:close/>
              </a:path>
              <a:path w="495935" h="12700">
                <a:moveTo>
                  <a:pt x="495554" y="0"/>
                </a:moveTo>
                <a:lnTo>
                  <a:pt x="367538" y="0"/>
                </a:lnTo>
                <a:lnTo>
                  <a:pt x="367538" y="12179"/>
                </a:lnTo>
                <a:lnTo>
                  <a:pt x="495554" y="12179"/>
                </a:lnTo>
                <a:lnTo>
                  <a:pt x="49555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02173" y="3129419"/>
            <a:ext cx="191135" cy="12700"/>
          </a:xfrm>
          <a:custGeom>
            <a:avLst/>
            <a:gdLst/>
            <a:ahLst/>
            <a:cxnLst/>
            <a:rect l="l" t="t" r="r" b="b"/>
            <a:pathLst>
              <a:path w="191135" h="12700">
                <a:moveTo>
                  <a:pt x="50279" y="0"/>
                </a:moveTo>
                <a:lnTo>
                  <a:pt x="38100" y="0"/>
                </a:lnTo>
                <a:lnTo>
                  <a:pt x="0" y="0"/>
                </a:lnTo>
                <a:lnTo>
                  <a:pt x="0" y="12179"/>
                </a:lnTo>
                <a:lnTo>
                  <a:pt x="38100" y="12179"/>
                </a:lnTo>
                <a:lnTo>
                  <a:pt x="50279" y="12179"/>
                </a:lnTo>
                <a:lnTo>
                  <a:pt x="50279" y="0"/>
                </a:lnTo>
                <a:close/>
              </a:path>
              <a:path w="191135" h="12700">
                <a:moveTo>
                  <a:pt x="140512" y="0"/>
                </a:moveTo>
                <a:lnTo>
                  <a:pt x="50292" y="0"/>
                </a:lnTo>
                <a:lnTo>
                  <a:pt x="50292" y="12179"/>
                </a:lnTo>
                <a:lnTo>
                  <a:pt x="140512" y="12179"/>
                </a:lnTo>
                <a:lnTo>
                  <a:pt x="140512" y="0"/>
                </a:lnTo>
                <a:close/>
              </a:path>
              <a:path w="191135" h="12700">
                <a:moveTo>
                  <a:pt x="152768" y="0"/>
                </a:moveTo>
                <a:lnTo>
                  <a:pt x="140589" y="0"/>
                </a:lnTo>
                <a:lnTo>
                  <a:pt x="140589" y="12179"/>
                </a:lnTo>
                <a:lnTo>
                  <a:pt x="152768" y="12179"/>
                </a:lnTo>
                <a:lnTo>
                  <a:pt x="152768" y="0"/>
                </a:lnTo>
                <a:close/>
              </a:path>
              <a:path w="191135" h="12700">
                <a:moveTo>
                  <a:pt x="178676" y="0"/>
                </a:moveTo>
                <a:lnTo>
                  <a:pt x="166497" y="0"/>
                </a:lnTo>
                <a:lnTo>
                  <a:pt x="164973" y="0"/>
                </a:lnTo>
                <a:lnTo>
                  <a:pt x="152781" y="0"/>
                </a:lnTo>
                <a:lnTo>
                  <a:pt x="152781" y="12179"/>
                </a:lnTo>
                <a:lnTo>
                  <a:pt x="164973" y="12179"/>
                </a:lnTo>
                <a:lnTo>
                  <a:pt x="166497" y="12179"/>
                </a:lnTo>
                <a:lnTo>
                  <a:pt x="178676" y="12179"/>
                </a:lnTo>
                <a:lnTo>
                  <a:pt x="178676" y="0"/>
                </a:lnTo>
                <a:close/>
              </a:path>
              <a:path w="191135" h="12700">
                <a:moveTo>
                  <a:pt x="190868" y="0"/>
                </a:moveTo>
                <a:lnTo>
                  <a:pt x="178689" y="0"/>
                </a:lnTo>
                <a:lnTo>
                  <a:pt x="178689" y="12179"/>
                </a:lnTo>
                <a:lnTo>
                  <a:pt x="190868" y="12179"/>
                </a:lnTo>
                <a:lnTo>
                  <a:pt x="19086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255389" y="3273678"/>
            <a:ext cx="13208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81753" y="3409314"/>
            <a:ext cx="1047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60340" y="2740279"/>
            <a:ext cx="1340485" cy="880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1809">
              <a:lnSpc>
                <a:spcPts val="2485"/>
              </a:lnSpc>
              <a:spcBef>
                <a:spcPts val="95"/>
              </a:spcBef>
              <a:tabLst>
                <a:tab pos="807085" algn="l"/>
              </a:tabLst>
            </a:pP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21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endParaRPr sz="2150">
              <a:latin typeface="Times New Roman"/>
              <a:cs typeface="Times New Roman"/>
            </a:endParaRPr>
          </a:p>
          <a:p>
            <a:pPr marL="38100">
              <a:lnSpc>
                <a:spcPts val="1685"/>
              </a:lnSpc>
              <a:tabLst>
                <a:tab pos="485775" algn="l"/>
                <a:tab pos="1184275" algn="l"/>
              </a:tabLst>
            </a:pPr>
            <a:r>
              <a:rPr sz="1500" dirty="0">
                <a:solidFill>
                  <a:srgbClr val="FFFF00"/>
                </a:solidFill>
                <a:latin typeface="Symbol"/>
                <a:cs typeface="Symbol"/>
              </a:rPr>
              <a:t></a:t>
            </a:r>
            <a:r>
              <a:rPr sz="15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sin </a:t>
            </a:r>
            <a:r>
              <a:rPr sz="1650" baseline="-12626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1650" spc="-7" baseline="-1262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i="1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11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baseline="-12626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1650" baseline="-12626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50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endParaRPr sz="1500">
              <a:latin typeface="Symbol"/>
              <a:cs typeface="Symbol"/>
            </a:endParaRPr>
          </a:p>
          <a:p>
            <a:pPr marL="511809">
              <a:lnSpc>
                <a:spcPts val="2560"/>
              </a:lnSpc>
              <a:tabLst>
                <a:tab pos="822325" algn="l"/>
              </a:tabLst>
            </a:pP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1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0896" y="3603117"/>
            <a:ext cx="2592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integration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results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75227" y="3830192"/>
            <a:ext cx="2629535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1333500" algn="l"/>
              </a:tabLst>
            </a:pPr>
            <a:r>
              <a:rPr sz="2300" i="1" spc="-35" dirty="0">
                <a:solidFill>
                  <a:srgbClr val="FFFF00"/>
                </a:solidFill>
                <a:latin typeface="Times New Roman"/>
                <a:cs typeface="Times New Roman"/>
              </a:rPr>
              <a:t>E	</a:t>
            </a:r>
            <a:r>
              <a:rPr sz="2300" spc="-3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i="1" spc="-20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23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25" dirty="0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r>
              <a:rPr sz="2300" spc="-3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3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i="1" spc="-2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300" i="1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4425" i="1" u="sng" spc="-209" baseline="13182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425" i="1" u="sng" spc="-315" baseline="13182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875" u="sng" spc="-172" baseline="3111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</a:t>
            </a:r>
            <a:r>
              <a:rPr sz="1875" u="sng" baseline="3111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875" i="1" u="sng" spc="-120" baseline="3111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jk</a:t>
            </a:r>
            <a:r>
              <a:rPr sz="1875" i="1" u="sng" spc="-127" baseline="3111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1875" i="1" baseline="3111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75" i="1" spc="-120" baseline="3111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i="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3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400" spc="-5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4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98972" y="4237101"/>
            <a:ext cx="13970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0896" y="4177959"/>
            <a:ext cx="4078604" cy="73025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00"/>
              </a:spcBef>
              <a:tabLst>
                <a:tab pos="1011555" algn="l"/>
              </a:tabLst>
            </a:pPr>
            <a:r>
              <a:rPr sz="1350" spc="-3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350" spc="-3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3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1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16904" y="4608957"/>
            <a:ext cx="39116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75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i="1" dirty="0">
                <a:solidFill>
                  <a:srgbClr val="FFFF00"/>
                </a:solidFill>
                <a:latin typeface="Times New Roman"/>
                <a:cs typeface="Times New Roman"/>
              </a:rPr>
              <a:t>kL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34733" y="4613528"/>
            <a:ext cx="107759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8165" algn="l"/>
              </a:tabLst>
            </a:pPr>
            <a:r>
              <a:rPr sz="1750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17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625" baseline="1587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2625" spc="-60" baseline="158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25" i="1" baseline="1587" dirty="0">
                <a:solidFill>
                  <a:srgbClr val="FFFF00"/>
                </a:solidFill>
                <a:latin typeface="Times New Roman"/>
                <a:cs typeface="Times New Roman"/>
              </a:rPr>
              <a:t>kL</a:t>
            </a:r>
            <a:r>
              <a:rPr sz="2625" i="1" spc="-60" baseline="158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25" baseline="1587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2625" baseline="1587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78145" y="4907660"/>
            <a:ext cx="3695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1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baseline="-11494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2175" baseline="-11494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95390" y="4869560"/>
            <a:ext cx="144081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616585" algn="l"/>
                <a:tab pos="1316355" algn="l"/>
              </a:tabLst>
            </a:pP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1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50" spc="-2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1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baseline="-11494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r>
              <a:rPr sz="2175" baseline="-1149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10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1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1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baseline="-11494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2175" baseline="-1149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75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54954" y="5052961"/>
            <a:ext cx="242570" cy="12700"/>
          </a:xfrm>
          <a:custGeom>
            <a:avLst/>
            <a:gdLst/>
            <a:ahLst/>
            <a:cxnLst/>
            <a:rect l="l" t="t" r="r" b="b"/>
            <a:pathLst>
              <a:path w="242570" h="12700">
                <a:moveTo>
                  <a:pt x="13703" y="0"/>
                </a:moveTo>
                <a:lnTo>
                  <a:pt x="0" y="0"/>
                </a:lnTo>
                <a:lnTo>
                  <a:pt x="0" y="12179"/>
                </a:lnTo>
                <a:lnTo>
                  <a:pt x="13703" y="12179"/>
                </a:lnTo>
                <a:lnTo>
                  <a:pt x="13703" y="0"/>
                </a:lnTo>
                <a:close/>
              </a:path>
              <a:path w="242570" h="12700">
                <a:moveTo>
                  <a:pt x="25895" y="0"/>
                </a:moveTo>
                <a:lnTo>
                  <a:pt x="13716" y="0"/>
                </a:lnTo>
                <a:lnTo>
                  <a:pt x="13716" y="12179"/>
                </a:lnTo>
                <a:lnTo>
                  <a:pt x="25895" y="12179"/>
                </a:lnTo>
                <a:lnTo>
                  <a:pt x="25895" y="0"/>
                </a:lnTo>
                <a:close/>
              </a:path>
              <a:path w="242570" h="12700">
                <a:moveTo>
                  <a:pt x="63995" y="0"/>
                </a:moveTo>
                <a:lnTo>
                  <a:pt x="51816" y="0"/>
                </a:lnTo>
                <a:lnTo>
                  <a:pt x="25908" y="0"/>
                </a:lnTo>
                <a:lnTo>
                  <a:pt x="25908" y="12179"/>
                </a:lnTo>
                <a:lnTo>
                  <a:pt x="51816" y="12179"/>
                </a:lnTo>
                <a:lnTo>
                  <a:pt x="63995" y="12179"/>
                </a:lnTo>
                <a:lnTo>
                  <a:pt x="63995" y="0"/>
                </a:lnTo>
                <a:close/>
              </a:path>
              <a:path w="242570" h="12700">
                <a:moveTo>
                  <a:pt x="242316" y="0"/>
                </a:moveTo>
                <a:lnTo>
                  <a:pt x="64008" y="0"/>
                </a:lnTo>
                <a:lnTo>
                  <a:pt x="64008" y="12179"/>
                </a:lnTo>
                <a:lnTo>
                  <a:pt x="242316" y="12179"/>
                </a:lnTo>
                <a:lnTo>
                  <a:pt x="24231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16469" y="5052948"/>
            <a:ext cx="253365" cy="12700"/>
          </a:xfrm>
          <a:custGeom>
            <a:avLst/>
            <a:gdLst/>
            <a:ahLst/>
            <a:cxnLst/>
            <a:rect l="l" t="t" r="r" b="b"/>
            <a:pathLst>
              <a:path w="253365" h="12700">
                <a:moveTo>
                  <a:pt x="253288" y="0"/>
                </a:moveTo>
                <a:lnTo>
                  <a:pt x="0" y="0"/>
                </a:lnTo>
                <a:lnTo>
                  <a:pt x="0" y="12191"/>
                </a:lnTo>
                <a:lnTo>
                  <a:pt x="253288" y="12191"/>
                </a:lnTo>
                <a:lnTo>
                  <a:pt x="25328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832226" y="5176265"/>
            <a:ext cx="253873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750" i="1" spc="-18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750" i="1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114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850" spc="-2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12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25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spc="-165" dirty="0">
                <a:solidFill>
                  <a:srgbClr val="FFFF00"/>
                </a:solidFill>
                <a:latin typeface="Symbol"/>
                <a:cs typeface="Symbol"/>
              </a:rPr>
              <a:t></a:t>
            </a:r>
            <a:r>
              <a:rPr sz="175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i="1" spc="-17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475" spc="-202" baseline="-11784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475" spc="-75" baseline="-1178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114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850" spc="-2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12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25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i="1" spc="-18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750" i="1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75" i="1" spc="-202" baseline="-11784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475" i="1" spc="-60" baseline="-1178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13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850" spc="-2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12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25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spc="-16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75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spc="-11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750" spc="-8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750" spc="-14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1850" spc="-2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5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spc="-7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60289" y="5054885"/>
            <a:ext cx="2388235" cy="61595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260"/>
              </a:spcBef>
              <a:tabLst>
                <a:tab pos="394970" algn="l"/>
                <a:tab pos="1309370" algn="l"/>
                <a:tab pos="1882775" algn="l"/>
                <a:tab pos="2120265" algn="l"/>
              </a:tabLst>
            </a:pPr>
            <a:r>
              <a:rPr sz="1500" u="sng" spc="-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500" u="sng" spc="-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</a:t>
            </a:r>
            <a:r>
              <a:rPr sz="1500" u="sng" spc="37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25" u="sng" baseline="476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	</a:t>
            </a:r>
            <a:r>
              <a:rPr sz="1500" u="sng" spc="-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</a:t>
            </a:r>
            <a:r>
              <a:rPr sz="1500" u="sng" spc="-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</a:t>
            </a:r>
            <a:r>
              <a:rPr sz="15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2</a:t>
            </a:r>
            <a:r>
              <a:rPr sz="1500" u="sng" spc="-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  <a:p>
            <a:pPr marL="1003300">
              <a:lnSpc>
                <a:spcPct val="100000"/>
              </a:lnSpc>
              <a:spcBef>
                <a:spcPts val="170"/>
              </a:spcBef>
              <a:tabLst>
                <a:tab pos="1513840" algn="l"/>
              </a:tabLst>
            </a:pPr>
            <a:r>
              <a:rPr sz="2625" spc="-30" baseline="1587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2625" spc="-22" baseline="158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254" baseline="34188" dirty="0">
                <a:solidFill>
                  <a:srgbClr val="FFFF00"/>
                </a:solidFill>
                <a:latin typeface="Times New Roman"/>
                <a:cs typeface="Times New Roman"/>
              </a:rPr>
              <a:t>2	</a:t>
            </a:r>
            <a:r>
              <a:rPr sz="185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98519" y="5570931"/>
            <a:ext cx="1993264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2655" algn="l"/>
                <a:tab pos="1473835" algn="l"/>
              </a:tabLst>
            </a:pPr>
            <a:r>
              <a:rPr sz="2625" spc="-75" baseline="1587" dirty="0">
                <a:solidFill>
                  <a:srgbClr val="C8FFFF"/>
                </a:solidFill>
                <a:latin typeface="Symbol"/>
                <a:cs typeface="Symbol"/>
              </a:rPr>
              <a:t></a:t>
            </a:r>
            <a:r>
              <a:rPr sz="2625" spc="-52" baseline="158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625" i="1" spc="-89" baseline="1587" dirty="0">
                <a:solidFill>
                  <a:srgbClr val="C8FFFF"/>
                </a:solidFill>
                <a:latin typeface="Times New Roman"/>
                <a:cs typeface="Times New Roman"/>
              </a:rPr>
              <a:t>kL	</a:t>
            </a:r>
            <a:r>
              <a:rPr sz="1750" dirty="0">
                <a:solidFill>
                  <a:srgbClr val="C8FFFF"/>
                </a:solidFill>
                <a:latin typeface="Symbol"/>
                <a:cs typeface="Symbol"/>
              </a:rPr>
              <a:t></a:t>
            </a:r>
            <a:r>
              <a:rPr sz="175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2625" baseline="1587" dirty="0">
                <a:solidFill>
                  <a:srgbClr val="C8FFFF"/>
                </a:solidFill>
                <a:latin typeface="Symbol"/>
                <a:cs typeface="Symbol"/>
              </a:rPr>
              <a:t></a:t>
            </a:r>
            <a:r>
              <a:rPr sz="2625" spc="-52" baseline="158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625" i="1" baseline="1587" dirty="0">
                <a:solidFill>
                  <a:srgbClr val="C8FFFF"/>
                </a:solidFill>
                <a:latin typeface="Times New Roman"/>
                <a:cs typeface="Times New Roman"/>
              </a:rPr>
              <a:t>kL</a:t>
            </a:r>
            <a:r>
              <a:rPr sz="2625" i="1" spc="-60" baseline="158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625" baseline="1587" dirty="0">
                <a:solidFill>
                  <a:srgbClr val="C8FFFF"/>
                </a:solidFill>
                <a:latin typeface="Symbol"/>
                <a:cs typeface="Symbol"/>
              </a:rPr>
              <a:t></a:t>
            </a:r>
            <a:endParaRPr sz="2625" baseline="1587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56127" y="5866587"/>
            <a:ext cx="32512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50" spc="-40" dirty="0">
                <a:solidFill>
                  <a:srgbClr val="C8FFFF"/>
                </a:solidFill>
                <a:latin typeface="Times New Roman"/>
                <a:cs typeface="Times New Roman"/>
              </a:rPr>
              <a:t>co</a:t>
            </a:r>
            <a:r>
              <a:rPr sz="1050" spc="-35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r>
              <a:rPr sz="105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725" spc="-44" baseline="-12077" dirty="0">
                <a:solidFill>
                  <a:srgbClr val="C8FFFF"/>
                </a:solidFill>
                <a:latin typeface="Symbol"/>
                <a:cs typeface="Symbol"/>
              </a:rPr>
              <a:t></a:t>
            </a:r>
            <a:endParaRPr sz="1725" baseline="-12077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06848" y="5822391"/>
            <a:ext cx="13874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275715" algn="l"/>
              </a:tabLst>
            </a:pPr>
            <a:r>
              <a:rPr sz="1050" dirty="0">
                <a:solidFill>
                  <a:srgbClr val="C8FFFF"/>
                </a:solidFill>
                <a:latin typeface="Times New Roman"/>
                <a:cs typeface="Times New Roman"/>
              </a:rPr>
              <a:t>cos</a:t>
            </a:r>
            <a:r>
              <a:rPr sz="1050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10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725" baseline="-12077" dirty="0">
                <a:solidFill>
                  <a:srgbClr val="C8FFFF"/>
                </a:solidFill>
                <a:latin typeface="Symbol"/>
                <a:cs typeface="Symbol"/>
              </a:rPr>
              <a:t></a:t>
            </a:r>
            <a:r>
              <a:rPr sz="1725" spc="-30" baseline="-1207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105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50" spc="-5" dirty="0">
                <a:solidFill>
                  <a:srgbClr val="C8FFFF"/>
                </a:solidFill>
                <a:latin typeface="Times New Roman"/>
                <a:cs typeface="Times New Roman"/>
              </a:rPr>
              <a:t>cos</a:t>
            </a:r>
            <a:r>
              <a:rPr sz="1050" spc="7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00" spc="-40" dirty="0">
                <a:solidFill>
                  <a:srgbClr val="C8FFFF"/>
                </a:solidFill>
                <a:latin typeface="Symbol"/>
                <a:cs typeface="Symbol"/>
              </a:rPr>
              <a:t></a:t>
            </a:r>
            <a:r>
              <a:rPr sz="1500" spc="-4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500" dirty="0">
                <a:solidFill>
                  <a:srgbClr val="C8FFFF"/>
                </a:solidFill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25519" y="5963119"/>
            <a:ext cx="243204" cy="12700"/>
          </a:xfrm>
          <a:custGeom>
            <a:avLst/>
            <a:gdLst/>
            <a:ahLst/>
            <a:cxnLst/>
            <a:rect l="l" t="t" r="r" b="b"/>
            <a:pathLst>
              <a:path w="243204" h="12700">
                <a:moveTo>
                  <a:pt x="63995" y="0"/>
                </a:moveTo>
                <a:lnTo>
                  <a:pt x="51816" y="0"/>
                </a:lnTo>
                <a:lnTo>
                  <a:pt x="0" y="0"/>
                </a:lnTo>
                <a:lnTo>
                  <a:pt x="0" y="12179"/>
                </a:lnTo>
                <a:lnTo>
                  <a:pt x="51816" y="12179"/>
                </a:lnTo>
                <a:lnTo>
                  <a:pt x="63995" y="12179"/>
                </a:lnTo>
                <a:lnTo>
                  <a:pt x="63995" y="0"/>
                </a:lnTo>
                <a:close/>
              </a:path>
              <a:path w="243204" h="12700">
                <a:moveTo>
                  <a:pt x="242620" y="0"/>
                </a:moveTo>
                <a:lnTo>
                  <a:pt x="64008" y="0"/>
                </a:lnTo>
                <a:lnTo>
                  <a:pt x="64008" y="12179"/>
                </a:lnTo>
                <a:lnTo>
                  <a:pt x="242620" y="12179"/>
                </a:lnTo>
                <a:lnTo>
                  <a:pt x="242620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99481" y="5963119"/>
            <a:ext cx="241300" cy="12700"/>
          </a:xfrm>
          <a:custGeom>
            <a:avLst/>
            <a:gdLst/>
            <a:ahLst/>
            <a:cxnLst/>
            <a:rect l="l" t="t" r="r" b="b"/>
            <a:pathLst>
              <a:path w="241300" h="12700">
                <a:moveTo>
                  <a:pt x="202679" y="0"/>
                </a:moveTo>
                <a:lnTo>
                  <a:pt x="0" y="0"/>
                </a:lnTo>
                <a:lnTo>
                  <a:pt x="0" y="12179"/>
                </a:lnTo>
                <a:lnTo>
                  <a:pt x="202679" y="12179"/>
                </a:lnTo>
                <a:lnTo>
                  <a:pt x="202679" y="0"/>
                </a:lnTo>
                <a:close/>
              </a:path>
              <a:path w="241300" h="12700">
                <a:moveTo>
                  <a:pt x="214871" y="0"/>
                </a:moveTo>
                <a:lnTo>
                  <a:pt x="202692" y="0"/>
                </a:lnTo>
                <a:lnTo>
                  <a:pt x="202692" y="12179"/>
                </a:lnTo>
                <a:lnTo>
                  <a:pt x="214871" y="12179"/>
                </a:lnTo>
                <a:lnTo>
                  <a:pt x="214871" y="0"/>
                </a:lnTo>
                <a:close/>
              </a:path>
              <a:path w="241300" h="12700">
                <a:moveTo>
                  <a:pt x="240792" y="0"/>
                </a:moveTo>
                <a:lnTo>
                  <a:pt x="214884" y="0"/>
                </a:lnTo>
                <a:lnTo>
                  <a:pt x="214884" y="12179"/>
                </a:lnTo>
                <a:lnTo>
                  <a:pt x="240792" y="12179"/>
                </a:lnTo>
                <a:lnTo>
                  <a:pt x="240792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365627" y="5986983"/>
            <a:ext cx="252730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5465" algn="l"/>
                <a:tab pos="1461135" algn="l"/>
                <a:tab pos="2007235" algn="l"/>
                <a:tab pos="2272030" algn="l"/>
              </a:tabLst>
            </a:pPr>
            <a:r>
              <a:rPr sz="2625" spc="-135" baseline="-22222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750" u="sng" spc="-9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</a:t>
            </a:r>
            <a:r>
              <a:rPr sz="1500" u="sng" spc="-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2	</a:t>
            </a:r>
            <a:r>
              <a:rPr sz="150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</a:t>
            </a:r>
            <a:r>
              <a:rPr sz="150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u="sng" spc="-4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</a:t>
            </a:r>
            <a:r>
              <a:rPr sz="1500" u="sng" spc="-4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1500" u="sng" spc="-5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u="sng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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605909" y="6238601"/>
            <a:ext cx="40195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r>
              <a:rPr sz="1750" spc="5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1750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1850" spc="-5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06816" y="1694433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(10.19.1)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06816" y="3010026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(10.19.2)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306816" y="4087748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(10.19.3)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06816" y="6145479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(10.19.4)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042" y="3438525"/>
            <a:ext cx="8907560" cy="209973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0188" y="322833"/>
            <a:ext cx="71431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Finite</a:t>
            </a:r>
            <a:r>
              <a:rPr spc="40" dirty="0"/>
              <a:t> </a:t>
            </a:r>
            <a:r>
              <a:rPr spc="-10" dirty="0"/>
              <a:t>electric</a:t>
            </a:r>
            <a:r>
              <a:rPr spc="45" dirty="0"/>
              <a:t> </a:t>
            </a:r>
            <a:r>
              <a:rPr spc="-10" dirty="0"/>
              <a:t>dipole</a:t>
            </a:r>
            <a:r>
              <a:rPr spc="45" dirty="0"/>
              <a:t> </a:t>
            </a:r>
            <a:r>
              <a:rPr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5891" y="1551307"/>
            <a:ext cx="8113395" cy="1814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3500" marR="55880" algn="just">
              <a:lnSpc>
                <a:spcPct val="105800"/>
              </a:lnSpc>
              <a:spcBef>
                <a:spcPts val="120"/>
              </a:spcBef>
              <a:tabLst>
                <a:tab pos="5525135" algn="l"/>
              </a:tabLst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first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term, </a:t>
            </a:r>
            <a:r>
              <a:rPr sz="1800" i="1" spc="-1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3000" i="1" spc="-22" baseline="-11111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)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 characteristics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one of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 used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make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up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complete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470" dirty="0">
                <a:solidFill>
                  <a:srgbClr val="FFFF00"/>
                </a:solidFill>
                <a:latin typeface="Microsoft Sans Serif"/>
                <a:cs typeface="Microsoft Sans Serif"/>
              </a:rPr>
              <a:t>–	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750">
              <a:latin typeface="Microsoft Sans Serif"/>
              <a:cs typeface="Microsoft Sans Serif"/>
            </a:endParaRPr>
          </a:p>
          <a:p>
            <a:pPr marL="63500" marR="176530" algn="just">
              <a:lnSpc>
                <a:spcPct val="85600"/>
              </a:lnSpc>
              <a:spcBef>
                <a:spcPts val="80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second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term, </a:t>
            </a:r>
            <a:r>
              <a:rPr sz="1800" i="1" spc="-1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3000" i="1" spc="-22" baseline="-1111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)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array (or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space) factor </a:t>
            </a:r>
            <a:r>
              <a:rPr sz="1800" spc="470" dirty="0">
                <a:solidFill>
                  <a:srgbClr val="FFFF00"/>
                </a:solidFill>
                <a:latin typeface="Microsoft Sans Serif"/>
                <a:cs typeface="Microsoft Sans Serif"/>
              </a:rPr>
              <a:t>–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result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adding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all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radiation contributions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various elements that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form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array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well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their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interactions.</a:t>
            </a:r>
            <a:endParaRPr sz="1800">
              <a:latin typeface="Microsoft Sans Serif"/>
              <a:cs typeface="Microsoft Sans Serif"/>
            </a:endParaRPr>
          </a:p>
          <a:p>
            <a:pPr marL="292100" algn="just">
              <a:lnSpc>
                <a:spcPct val="100000"/>
              </a:lnSpc>
              <a:spcBef>
                <a:spcPts val="52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-plane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lengths.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491" y="5261404"/>
            <a:ext cx="7877809" cy="116903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43965">
              <a:lnSpc>
                <a:spcPct val="100000"/>
              </a:lnSpc>
              <a:spcBef>
                <a:spcPts val="730"/>
              </a:spcBef>
            </a:pPr>
            <a:r>
              <a:rPr sz="1400" spc="-5" dirty="0">
                <a:latin typeface="Microsoft Sans Serif"/>
                <a:cs typeface="Microsoft Sans Serif"/>
              </a:rPr>
              <a:t>infinitesimal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dipole</a:t>
            </a:r>
            <a:endParaRPr sz="1400">
              <a:latin typeface="Microsoft Sans Serif"/>
              <a:cs typeface="Microsoft Sans Serif"/>
            </a:endParaRPr>
          </a:p>
          <a:p>
            <a:pPr marL="546100">
              <a:lnSpc>
                <a:spcPct val="100000"/>
              </a:lnSpc>
              <a:spcBef>
                <a:spcPts val="840"/>
              </a:spcBef>
              <a:tabLst>
                <a:tab pos="2667635" algn="l"/>
                <a:tab pos="5092700" algn="l"/>
                <a:tab pos="7240905" algn="l"/>
              </a:tabLst>
            </a:pP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 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/2	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 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900" spc="-5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/2	</a:t>
            </a:r>
            <a:r>
              <a:rPr sz="1750" i="1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750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5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750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50" i="1" spc="-3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sz="1850" spc="-3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18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length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exceeds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location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shifts.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5970" y="1580493"/>
            <a:ext cx="4237615" cy="31636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3035" y="322833"/>
            <a:ext cx="34455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Loop</a:t>
            </a:r>
            <a:r>
              <a:rPr spc="-20" dirty="0"/>
              <a:t> </a:t>
            </a:r>
            <a:r>
              <a:rPr spc="-5"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2891" y="1566417"/>
            <a:ext cx="8136890" cy="4386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4915535" algn="just">
              <a:lnSpc>
                <a:spcPct val="100600"/>
              </a:lnSpc>
              <a:spcBef>
                <a:spcPts val="90"/>
              </a:spcBef>
            </a:pPr>
            <a:r>
              <a:rPr sz="1950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9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loop </a:t>
            </a:r>
            <a:r>
              <a:rPr sz="19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consists </a:t>
            </a:r>
            <a:r>
              <a:rPr sz="1950" dirty="0">
                <a:solidFill>
                  <a:srgbClr val="FFFF00"/>
                </a:solidFill>
                <a:latin typeface="Microsoft Sans Serif"/>
                <a:cs typeface="Microsoft Sans Serif"/>
              </a:rPr>
              <a:t>of a </a:t>
            </a:r>
            <a:r>
              <a:rPr sz="19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small conductive loop </a:t>
            </a:r>
            <a:r>
              <a:rPr sz="19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 </a:t>
            </a:r>
            <a:r>
              <a:rPr sz="1950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9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5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9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circulating</a:t>
            </a:r>
            <a:r>
              <a:rPr sz="19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through</a:t>
            </a:r>
            <a:r>
              <a:rPr sz="19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it.</a:t>
            </a:r>
            <a:endParaRPr sz="1950">
              <a:latin typeface="Microsoft Sans Serif"/>
              <a:cs typeface="Microsoft Sans Serif"/>
            </a:endParaRPr>
          </a:p>
          <a:p>
            <a:pPr marL="12700" marR="4597400">
              <a:lnSpc>
                <a:spcPct val="98200"/>
              </a:lnSpc>
              <a:spcBef>
                <a:spcPts val="189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previously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discussed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carrying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generate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moment.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Thus,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may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equivalent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2260"/>
              </a:lnSpc>
              <a:spcBef>
                <a:spcPts val="174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circumference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&lt;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/10</a:t>
            </a:r>
            <a:endParaRPr sz="1800">
              <a:latin typeface="Microsoft Sans Serif"/>
              <a:cs typeface="Microsoft Sans Serif"/>
            </a:endParaRPr>
          </a:p>
          <a:p>
            <a:pPr marL="12700" marR="5080">
              <a:lnSpc>
                <a:spcPts val="2130"/>
              </a:lnSpc>
              <a:spcBef>
                <a:spcPts val="18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called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If</a:t>
            </a:r>
            <a:r>
              <a:rPr sz="1800" spc="8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1800" i="1" spc="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order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900" spc="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or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larger,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Commonly,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these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frequency</a:t>
            </a:r>
            <a:endParaRPr sz="1800">
              <a:latin typeface="Microsoft Sans Serif"/>
              <a:cs typeface="Microsoft Sans Serif"/>
            </a:endParaRPr>
          </a:p>
          <a:p>
            <a:pPr marL="12700" marR="290830">
              <a:lnSpc>
                <a:spcPts val="2060"/>
              </a:lnSpc>
              <a:spcBef>
                <a:spcPts val="14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about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3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MHz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about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3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GHz.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Another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application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probes.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0350" y="3864610"/>
            <a:ext cx="1395442" cy="3716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89986" y="450850"/>
            <a:ext cx="34455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Loop</a:t>
            </a:r>
            <a:r>
              <a:rPr spc="-20" dirty="0"/>
              <a:t> </a:t>
            </a:r>
            <a:r>
              <a:rPr spc="-5" dirty="0"/>
              <a:t>antenna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0491" y="1724090"/>
            <a:ext cx="5525135" cy="7270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carries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harmonic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current:</a:t>
            </a:r>
            <a:endParaRPr sz="1800">
              <a:latin typeface="Microsoft Sans Serif"/>
              <a:cs typeface="Microsoft Sans Serif"/>
            </a:endParaRPr>
          </a:p>
          <a:p>
            <a:pPr marL="3272790">
              <a:lnSpc>
                <a:spcPct val="100000"/>
              </a:lnSpc>
              <a:spcBef>
                <a:spcPts val="254"/>
              </a:spcBef>
            </a:pPr>
            <a:r>
              <a:rPr sz="2350" i="1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350" i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5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3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3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3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50" i="1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3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50" spc="-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23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50" spc="-40" dirty="0">
                <a:solidFill>
                  <a:srgbClr val="FFFF00"/>
                </a:solidFill>
                <a:latin typeface="Symbol"/>
                <a:cs typeface="Symbol"/>
              </a:rPr>
              <a:t></a:t>
            </a:r>
            <a:r>
              <a:rPr sz="2350" i="1" spc="-40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491" y="2609215"/>
            <a:ext cx="85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-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10634" y="2561923"/>
            <a:ext cx="1601470" cy="6540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2465"/>
              </a:lnSpc>
              <a:spcBef>
                <a:spcPts val="110"/>
              </a:spcBef>
            </a:pPr>
            <a:r>
              <a:rPr sz="200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2000" i="1" spc="-4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0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35" dirty="0">
                <a:solidFill>
                  <a:srgbClr val="FFFF00"/>
                </a:solidFill>
                <a:latin typeface="Symbol"/>
                <a:cs typeface="Symbol"/>
              </a:rPr>
              <a:t></a:t>
            </a:r>
            <a:r>
              <a:rPr sz="2000" spc="1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u="sng" spc="-307" baseline="1250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000" u="sng" spc="-30" baseline="1250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3150" u="sng" spc="-97" baseline="11904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</a:t>
            </a:r>
            <a:r>
              <a:rPr sz="3150" spc="-135" baseline="1190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0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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  <a:p>
            <a:pPr marL="62865" algn="ctr">
              <a:lnSpc>
                <a:spcPts val="2465"/>
              </a:lnSpc>
            </a:pPr>
            <a:r>
              <a:rPr sz="2100" spc="-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0491" y="3281553"/>
            <a:ext cx="4702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retarded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potential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252342" y="3512287"/>
          <a:ext cx="1987550" cy="1016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6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367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080"/>
                        </a:spcBef>
                      </a:pP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200" spc="-8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00" i="1" spc="-5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20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264160" marB="0"/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ts val="2625"/>
                        </a:lnSpc>
                        <a:spcBef>
                          <a:spcPts val="25"/>
                        </a:spcBef>
                      </a:pPr>
                      <a:r>
                        <a:rPr sz="2300" spc="-6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</a:t>
                      </a:r>
                      <a:r>
                        <a:rPr sz="230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Iu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6416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320"/>
                        </a:lnSpc>
                      </a:pPr>
                      <a:r>
                        <a:rPr sz="1650" spc="15" baseline="-3282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25" baseline="-38011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1425" spc="-52" baseline="-3801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550" baseline="-21241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2550" spc="-300" baseline="-2124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i="1" baseline="-314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95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jkr</a:t>
                      </a:r>
                      <a:r>
                        <a:rPr sz="950" i="1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'</a:t>
                      </a:r>
                      <a:r>
                        <a:rPr sz="95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spc="7" baseline="-3769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2100" i="1" baseline="-3769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2100" i="1" spc="-179" baseline="-3769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aseline="-3769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'</a:t>
                      </a:r>
                      <a:endParaRPr sz="2100" baseline="-37698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175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850" spc="-3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18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i="1" baseline="-1178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2475" i="1" spc="15" baseline="-1178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750" i="1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'</a:t>
                      </a:r>
                      <a:endParaRPr sz="1750">
                        <a:latin typeface="Times New Roman"/>
                        <a:cs typeface="Times New Roman"/>
                      </a:endParaRPr>
                    </a:p>
                  </a:txBody>
                  <a:tcPr marL="0" marR="0" marT="2984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355091" y="4470957"/>
            <a:ext cx="6703695" cy="138938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6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rewrite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exponent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  <a:p>
            <a:pPr marL="1905000">
              <a:lnSpc>
                <a:spcPct val="100000"/>
              </a:lnSpc>
              <a:spcBef>
                <a:spcPts val="1130"/>
              </a:spcBef>
            </a:pPr>
            <a:r>
              <a:rPr sz="3900" i="1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900" i="1" spc="-517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jkr</a:t>
            </a:r>
            <a:r>
              <a:rPr sz="12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r>
              <a:rPr sz="125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05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i="1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900" i="1" spc="-517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jkr</a:t>
            </a:r>
            <a:r>
              <a:rPr sz="12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i="1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900" i="1" spc="-494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jk 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 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r>
              <a:rPr sz="1250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2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1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r>
              <a:rPr sz="205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i="1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900" i="1" spc="-517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jkr</a:t>
            </a:r>
            <a:r>
              <a:rPr sz="125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dirty="0">
                <a:solidFill>
                  <a:srgbClr val="FFFF00"/>
                </a:solidFill>
                <a:latin typeface="Symbol"/>
                <a:cs typeface="Symbol"/>
              </a:rPr>
              <a:t></a:t>
            </a:r>
            <a:r>
              <a:rPr sz="3900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3900" spc="-502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05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i="1" spc="-7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jk</a:t>
            </a:r>
            <a:r>
              <a:rPr sz="3900" i="1" spc="-509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3900" spc="-517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i="1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900" i="1" spc="-502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spc="-22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r>
              <a:rPr sz="2050" spc="-1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05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00" i="1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900" baseline="-11752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650" dirty="0">
                <a:solidFill>
                  <a:srgbClr val="FFFF00"/>
                </a:solidFill>
                <a:latin typeface="Symbol"/>
                <a:cs typeface="Symbol"/>
              </a:rPr>
              <a:t></a:t>
            </a:r>
            <a:endParaRPr sz="26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34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small: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i.e.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&lt;&lt;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1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arrive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94172" y="6199124"/>
            <a:ext cx="3302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u="sng" spc="-26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i="1" u="sng" spc="-8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dl</a:t>
            </a:r>
            <a:r>
              <a:rPr sz="2000" i="1" u="sng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sng" spc="-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'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87854" y="6372860"/>
            <a:ext cx="7321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6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000" spc="-6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0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i="1" spc="-6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000" i="1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00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6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12135" y="6148783"/>
            <a:ext cx="379095" cy="5543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435"/>
              </a:lnSpc>
              <a:spcBef>
                <a:spcPts val="110"/>
              </a:spcBef>
              <a:tabLst>
                <a:tab pos="291465" algn="l"/>
              </a:tabLst>
            </a:pPr>
            <a:r>
              <a:rPr sz="2100" u="sng" spc="-22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</a:t>
            </a:r>
            <a:r>
              <a:rPr sz="2100" spc="-22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3000" i="1" u="sng" spc="-120" baseline="1388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I</a:t>
            </a:r>
            <a:endParaRPr sz="3000" baseline="1388">
              <a:latin typeface="Times New Roman"/>
              <a:cs typeface="Times New Roman"/>
            </a:endParaRPr>
          </a:p>
          <a:p>
            <a:pPr marL="217804">
              <a:lnSpc>
                <a:spcPts val="1714"/>
              </a:lnSpc>
            </a:pPr>
            <a:r>
              <a:rPr sz="1500" spc="-16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50107" y="6339332"/>
            <a:ext cx="309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100"/>
              </a:spcBef>
              <a:buFont typeface="Symbol"/>
              <a:buChar char=""/>
              <a:tabLst>
                <a:tab pos="134620" algn="l"/>
              </a:tabLst>
            </a:pPr>
            <a:r>
              <a:rPr sz="12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20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kr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05834" y="5683531"/>
            <a:ext cx="1471295" cy="995680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R="347345" algn="ctr">
              <a:lnSpc>
                <a:spcPct val="100000"/>
              </a:lnSpc>
              <a:spcBef>
                <a:spcPts val="1425"/>
              </a:spcBef>
            </a:pP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endParaRPr sz="20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390"/>
              </a:spcBef>
              <a:tabLst>
                <a:tab pos="482600" algn="l"/>
              </a:tabLst>
            </a:pPr>
            <a:r>
              <a:rPr sz="1400" i="1" spc="-25" dirty="0">
                <a:solidFill>
                  <a:srgbClr val="FFFF00"/>
                </a:solidFill>
                <a:latin typeface="Times New Roman"/>
                <a:cs typeface="Times New Roman"/>
              </a:rPr>
              <a:t>e	</a:t>
            </a:r>
            <a:r>
              <a:rPr sz="2700" spc="-52" baseline="-12345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2700" spc="-172" baseline="-123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50" spc="-2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400" spc="-3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4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15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50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kr</a:t>
            </a:r>
            <a:r>
              <a:rPr sz="1500" i="1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spc="-3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1850" spc="-1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30" dirty="0">
                <a:solidFill>
                  <a:srgbClr val="FFFF00"/>
                </a:solidFill>
                <a:latin typeface="Symbol"/>
                <a:cs typeface="Symbol"/>
              </a:rPr>
              <a:t>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75680" y="5851652"/>
            <a:ext cx="994410" cy="819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endParaRPr sz="20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1689"/>
              </a:spcBef>
            </a:pPr>
            <a:r>
              <a:rPr sz="1450" spc="-4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4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50" i="1" spc="-35" dirty="0">
                <a:solidFill>
                  <a:srgbClr val="FFFF00"/>
                </a:solidFill>
                <a:latin typeface="Times New Roman"/>
                <a:cs typeface="Times New Roman"/>
              </a:rPr>
              <a:t>ik</a:t>
            </a:r>
            <a:r>
              <a:rPr sz="14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spc="-44" baseline="-12345" dirty="0">
                <a:solidFill>
                  <a:srgbClr val="FFFF00"/>
                </a:solidFill>
                <a:latin typeface="Symbol"/>
                <a:cs typeface="Symbol"/>
              </a:rPr>
              <a:t></a:t>
            </a:r>
            <a:r>
              <a:rPr sz="2700" spc="-150" baseline="-123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50" i="1" spc="-35" dirty="0">
                <a:solidFill>
                  <a:srgbClr val="FFFF00"/>
                </a:solidFill>
                <a:latin typeface="Times New Roman"/>
                <a:cs typeface="Times New Roman"/>
              </a:rPr>
              <a:t>dl</a:t>
            </a:r>
            <a:r>
              <a:rPr sz="1450" i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50" spc="-15" dirty="0">
                <a:solidFill>
                  <a:srgbClr val="FFFF00"/>
                </a:solidFill>
                <a:latin typeface="Times New Roman"/>
                <a:cs typeface="Times New Roman"/>
              </a:rPr>
              <a:t>'</a:t>
            </a:r>
            <a:r>
              <a:rPr sz="2250" spc="-60" baseline="-12962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1450" i="1" spc="-45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1875" spc="-89" baseline="-11111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endParaRPr sz="1875" baseline="-11111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0491" y="2185543"/>
            <a:ext cx="685165" cy="773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(10.22.1)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(10.22.2)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0491" y="3898773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(10.22.3)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0491" y="5078730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(10.22.4)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491" y="6176264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(10.22.5)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035" y="322833"/>
            <a:ext cx="34455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Loop</a:t>
            </a:r>
            <a:r>
              <a:rPr spc="-20" dirty="0"/>
              <a:t> </a:t>
            </a:r>
            <a:r>
              <a:rPr spc="-5"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5091" y="1418590"/>
            <a:ext cx="6324600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Evaluating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integrals,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90" dirty="0">
                <a:solidFill>
                  <a:srgbClr val="FFFF00"/>
                </a:solidFill>
                <a:latin typeface="Microsoft Sans Serif"/>
                <a:cs typeface="Microsoft Sans Serif"/>
              </a:rPr>
              <a:t>arrive</a:t>
            </a:r>
            <a:r>
              <a:rPr sz="4275" i="1" spc="-135" baseline="-35087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1800" spc="-9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following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expression: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1426" y="2055622"/>
            <a:ext cx="889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u="sng" spc="-17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00" u="sng" spc="-16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12234" y="2008377"/>
            <a:ext cx="2800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9380" indent="-106680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19380" algn="l"/>
              </a:tabLst>
            </a:pPr>
            <a:r>
              <a:rPr sz="1100" i="1" u="sng" spc="-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jkr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3378" y="2057526"/>
            <a:ext cx="1384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64326" y="1939798"/>
            <a:ext cx="760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440055" algn="l"/>
              </a:tabLst>
            </a:pPr>
            <a:r>
              <a:rPr sz="1150" u="sng" spc="-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3000" i="1" spc="-7" baseline="-19444" dirty="0">
                <a:solidFill>
                  <a:srgbClr val="C8FFFF"/>
                </a:solidFill>
                <a:latin typeface="Times New Roman"/>
                <a:cs typeface="Times New Roman"/>
              </a:rPr>
              <a:t>k	</a:t>
            </a:r>
            <a:r>
              <a:rPr sz="1150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1150" spc="-5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150" i="1" dirty="0">
                <a:solidFill>
                  <a:srgbClr val="C8FFFF"/>
                </a:solidFill>
                <a:latin typeface="Times New Roman"/>
                <a:cs typeface="Times New Roman"/>
              </a:rPr>
              <a:t>jkr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28545" y="2275458"/>
            <a:ext cx="622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14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4745" y="2237358"/>
            <a:ext cx="21336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4465" algn="l"/>
              </a:tabLst>
            </a:pPr>
            <a:r>
              <a:rPr sz="550" i="1" dirty="0">
                <a:solidFill>
                  <a:srgbClr val="FFFF00"/>
                </a:solidFill>
                <a:latin typeface="Times New Roman"/>
                <a:cs typeface="Times New Roman"/>
              </a:rPr>
              <a:t>I	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3535" y="2243455"/>
            <a:ext cx="596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endParaRPr sz="800">
              <a:latin typeface="Symbol"/>
              <a:cs typeface="Symbo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96235" y="2368930"/>
            <a:ext cx="33655" cy="5080"/>
          </a:xfrm>
          <a:custGeom>
            <a:avLst/>
            <a:gdLst/>
            <a:ahLst/>
            <a:cxnLst/>
            <a:rect l="l" t="t" r="r" b="b"/>
            <a:pathLst>
              <a:path w="33655" h="5080">
                <a:moveTo>
                  <a:pt x="33527" y="0"/>
                </a:moveTo>
                <a:lnTo>
                  <a:pt x="0" y="0"/>
                </a:lnTo>
                <a:lnTo>
                  <a:pt x="0" y="4572"/>
                </a:lnTo>
                <a:lnTo>
                  <a:pt x="33527" y="4572"/>
                </a:lnTo>
                <a:lnTo>
                  <a:pt x="3352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34335" y="1682898"/>
            <a:ext cx="845819" cy="1009015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1545"/>
              </a:spcBef>
            </a:pPr>
            <a:r>
              <a:rPr sz="20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0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</a:t>
            </a:r>
            <a:r>
              <a:rPr sz="2000" u="sng" spc="-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jkr</a:t>
            </a:r>
            <a:r>
              <a:rPr sz="2000" i="1" spc="1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u="heavy" spc="-359" baseline="-1736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</a:t>
            </a:r>
            <a:endParaRPr sz="3600" baseline="-17361">
              <a:latin typeface="Symbol"/>
              <a:cs typeface="Symbol"/>
            </a:endParaRPr>
          </a:p>
          <a:p>
            <a:pPr marR="129539" algn="r">
              <a:lnSpc>
                <a:spcPct val="100000"/>
              </a:lnSpc>
              <a:spcBef>
                <a:spcPts val="1140"/>
              </a:spcBef>
            </a:pPr>
            <a:r>
              <a:rPr sz="2850" i="1" spc="-337" baseline="-36549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850" i="1" spc="-232" baseline="-3654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27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55389" y="2196576"/>
            <a:ext cx="538480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spc="-5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1550" spc="-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5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15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6553" y="2275458"/>
            <a:ext cx="762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u="sng" spc="-1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50" u="sng" spc="-14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34278" y="2231263"/>
            <a:ext cx="2540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2565" algn="l"/>
              </a:tabLst>
            </a:pPr>
            <a:r>
              <a:rPr sz="550" i="1" dirty="0">
                <a:solidFill>
                  <a:srgbClr val="C8FFFF"/>
                </a:solidFill>
                <a:latin typeface="Times New Roman"/>
                <a:cs typeface="Times New Roman"/>
              </a:rPr>
              <a:t>I	</a:t>
            </a:r>
            <a:r>
              <a:rPr sz="600" i="1" dirty="0">
                <a:solidFill>
                  <a:srgbClr val="C8FFFF"/>
                </a:solidFill>
                <a:latin typeface="Times New Roman"/>
                <a:cs typeface="Times New Roman"/>
              </a:rPr>
              <a:t>a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06816" y="2225166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(10.23.1)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45438" y="2307462"/>
            <a:ext cx="34734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85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8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8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85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8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8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03189" y="2307462"/>
            <a:ext cx="14097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r>
              <a:rPr sz="8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850" i="1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39138" y="2332354"/>
            <a:ext cx="64135" cy="12700"/>
          </a:xfrm>
          <a:custGeom>
            <a:avLst/>
            <a:gdLst/>
            <a:ahLst/>
            <a:cxnLst/>
            <a:rect l="l" t="t" r="r" b="b"/>
            <a:pathLst>
              <a:path w="64135" h="12700">
                <a:moveTo>
                  <a:pt x="64007" y="0"/>
                </a:moveTo>
                <a:lnTo>
                  <a:pt x="0" y="0"/>
                </a:lnTo>
                <a:lnTo>
                  <a:pt x="0" y="12192"/>
                </a:lnTo>
                <a:lnTo>
                  <a:pt x="64007" y="12192"/>
                </a:lnTo>
                <a:lnTo>
                  <a:pt x="6400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17446" y="2332354"/>
            <a:ext cx="216535" cy="12700"/>
          </a:xfrm>
          <a:custGeom>
            <a:avLst/>
            <a:gdLst/>
            <a:ahLst/>
            <a:cxnLst/>
            <a:rect l="l" t="t" r="r" b="b"/>
            <a:pathLst>
              <a:path w="216535" h="12700">
                <a:moveTo>
                  <a:pt x="38100" y="0"/>
                </a:moveTo>
                <a:lnTo>
                  <a:pt x="0" y="0"/>
                </a:lnTo>
                <a:lnTo>
                  <a:pt x="0" y="12192"/>
                </a:lnTo>
                <a:lnTo>
                  <a:pt x="38100" y="12192"/>
                </a:lnTo>
                <a:lnTo>
                  <a:pt x="38100" y="0"/>
                </a:lnTo>
                <a:close/>
              </a:path>
              <a:path w="216535" h="12700">
                <a:moveTo>
                  <a:pt x="126492" y="0"/>
                </a:moveTo>
                <a:lnTo>
                  <a:pt x="64008" y="0"/>
                </a:lnTo>
                <a:lnTo>
                  <a:pt x="64008" y="12192"/>
                </a:lnTo>
                <a:lnTo>
                  <a:pt x="126492" y="12192"/>
                </a:lnTo>
                <a:lnTo>
                  <a:pt x="126492" y="0"/>
                </a:lnTo>
                <a:close/>
              </a:path>
              <a:path w="216535" h="12700">
                <a:moveTo>
                  <a:pt x="216395" y="0"/>
                </a:moveTo>
                <a:lnTo>
                  <a:pt x="152400" y="0"/>
                </a:lnTo>
                <a:lnTo>
                  <a:pt x="152400" y="12192"/>
                </a:lnTo>
                <a:lnTo>
                  <a:pt x="216395" y="12192"/>
                </a:lnTo>
                <a:lnTo>
                  <a:pt x="21639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68670" y="2332354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0" y="0"/>
                </a:lnTo>
                <a:lnTo>
                  <a:pt x="0" y="12192"/>
                </a:lnTo>
                <a:lnTo>
                  <a:pt x="76200" y="12192"/>
                </a:lnTo>
                <a:lnTo>
                  <a:pt x="76200" y="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45454" y="2332354"/>
            <a:ext cx="356870" cy="38100"/>
          </a:xfrm>
          <a:custGeom>
            <a:avLst/>
            <a:gdLst/>
            <a:ahLst/>
            <a:cxnLst/>
            <a:rect l="l" t="t" r="r" b="b"/>
            <a:pathLst>
              <a:path w="356870" h="38100">
                <a:moveTo>
                  <a:pt x="38100" y="0"/>
                </a:moveTo>
                <a:lnTo>
                  <a:pt x="0" y="0"/>
                </a:lnTo>
                <a:lnTo>
                  <a:pt x="0" y="12192"/>
                </a:lnTo>
                <a:lnTo>
                  <a:pt x="38100" y="12192"/>
                </a:lnTo>
                <a:lnTo>
                  <a:pt x="38100" y="0"/>
                </a:lnTo>
                <a:close/>
              </a:path>
              <a:path w="356870" h="38100">
                <a:moveTo>
                  <a:pt x="140208" y="0"/>
                </a:moveTo>
                <a:lnTo>
                  <a:pt x="76200" y="0"/>
                </a:lnTo>
                <a:lnTo>
                  <a:pt x="76200" y="12192"/>
                </a:lnTo>
                <a:lnTo>
                  <a:pt x="140208" y="12192"/>
                </a:lnTo>
                <a:lnTo>
                  <a:pt x="140208" y="0"/>
                </a:lnTo>
                <a:close/>
              </a:path>
              <a:path w="356870" h="38100">
                <a:moveTo>
                  <a:pt x="166103" y="25920"/>
                </a:moveTo>
                <a:lnTo>
                  <a:pt x="152400" y="25920"/>
                </a:lnTo>
                <a:lnTo>
                  <a:pt x="152400" y="38100"/>
                </a:lnTo>
                <a:lnTo>
                  <a:pt x="166103" y="38100"/>
                </a:lnTo>
                <a:lnTo>
                  <a:pt x="166103" y="25920"/>
                </a:lnTo>
                <a:close/>
              </a:path>
              <a:path w="356870" h="38100">
                <a:moveTo>
                  <a:pt x="228600" y="0"/>
                </a:moveTo>
                <a:lnTo>
                  <a:pt x="166116" y="0"/>
                </a:lnTo>
                <a:lnTo>
                  <a:pt x="166116" y="12192"/>
                </a:lnTo>
                <a:lnTo>
                  <a:pt x="228600" y="12192"/>
                </a:lnTo>
                <a:lnTo>
                  <a:pt x="228600" y="0"/>
                </a:lnTo>
                <a:close/>
              </a:path>
              <a:path w="356870" h="38100">
                <a:moveTo>
                  <a:pt x="242303" y="25920"/>
                </a:moveTo>
                <a:lnTo>
                  <a:pt x="228600" y="25920"/>
                </a:lnTo>
                <a:lnTo>
                  <a:pt x="228600" y="38100"/>
                </a:lnTo>
                <a:lnTo>
                  <a:pt x="242303" y="38100"/>
                </a:lnTo>
                <a:lnTo>
                  <a:pt x="242303" y="25920"/>
                </a:lnTo>
                <a:close/>
              </a:path>
              <a:path w="356870" h="38100">
                <a:moveTo>
                  <a:pt x="254495" y="25920"/>
                </a:moveTo>
                <a:lnTo>
                  <a:pt x="242316" y="25920"/>
                </a:lnTo>
                <a:lnTo>
                  <a:pt x="242316" y="38100"/>
                </a:lnTo>
                <a:lnTo>
                  <a:pt x="254495" y="38100"/>
                </a:lnTo>
                <a:lnTo>
                  <a:pt x="254495" y="25920"/>
                </a:lnTo>
                <a:close/>
              </a:path>
              <a:path w="356870" h="38100">
                <a:moveTo>
                  <a:pt x="356616" y="25920"/>
                </a:moveTo>
                <a:lnTo>
                  <a:pt x="254508" y="25920"/>
                </a:lnTo>
                <a:lnTo>
                  <a:pt x="254508" y="38100"/>
                </a:lnTo>
                <a:lnTo>
                  <a:pt x="356616" y="38100"/>
                </a:lnTo>
                <a:lnTo>
                  <a:pt x="356616" y="25920"/>
                </a:lnTo>
                <a:close/>
              </a:path>
            </a:pathLst>
          </a:custGeom>
          <a:solidFill>
            <a:srgbClr val="C8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882385" y="2126289"/>
            <a:ext cx="1654810" cy="75247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595630">
              <a:lnSpc>
                <a:spcPct val="100000"/>
              </a:lnSpc>
              <a:spcBef>
                <a:spcPts val="685"/>
              </a:spcBef>
              <a:tabLst>
                <a:tab pos="1068705" algn="l"/>
              </a:tabLst>
            </a:pPr>
            <a:r>
              <a:rPr sz="1275" u="sng" spc="-104" baseline="653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75" spc="-67" baseline="65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C8FFFF"/>
                </a:solidFill>
                <a:latin typeface="Times New Roman"/>
                <a:cs typeface="Times New Roman"/>
              </a:rPr>
              <a:t>sin</a:t>
            </a:r>
            <a:r>
              <a:rPr sz="1550" spc="-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550" spc="-7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C8FFFF"/>
                </a:solidFill>
                <a:latin typeface="Symbol"/>
                <a:cs typeface="Symbol"/>
              </a:rPr>
              <a:t></a:t>
            </a:r>
            <a:r>
              <a:rPr sz="15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u</a:t>
            </a:r>
            <a:endParaRPr sz="15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755"/>
              </a:spcBef>
              <a:tabLst>
                <a:tab pos="774065" algn="l"/>
              </a:tabLst>
            </a:pPr>
            <a:r>
              <a:rPr sz="2000" spc="-25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2100" spc="-25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r>
              <a:rPr sz="2100" spc="-25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2000" i="1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29054" y="2423795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50292" y="0"/>
                </a:moveTo>
                <a:lnTo>
                  <a:pt x="0" y="0"/>
                </a:lnTo>
                <a:lnTo>
                  <a:pt x="0" y="12191"/>
                </a:lnTo>
                <a:lnTo>
                  <a:pt x="50292" y="12191"/>
                </a:lnTo>
                <a:lnTo>
                  <a:pt x="5029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395473" y="2531442"/>
            <a:ext cx="29400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100" spc="-5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67096" y="2424518"/>
            <a:ext cx="10223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spc="-25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53604" y="2424518"/>
            <a:ext cx="102235" cy="2108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spc="-25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5091" y="2716645"/>
            <a:ext cx="5071110" cy="94043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9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Recalling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moment:</a:t>
            </a:r>
            <a:endParaRPr sz="1800">
              <a:latin typeface="Microsoft Sans Serif"/>
              <a:cs typeface="Microsoft Sans Serif"/>
            </a:endParaRPr>
          </a:p>
          <a:p>
            <a:pPr marR="30480" algn="r">
              <a:lnSpc>
                <a:spcPct val="100000"/>
              </a:lnSpc>
              <a:spcBef>
                <a:spcPts val="1285"/>
              </a:spcBef>
            </a:pP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22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2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6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3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2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3929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200" i="1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075" i="1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06816" y="3450463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(10.23.2)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0491" y="3693032"/>
            <a:ext cx="561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magnetic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found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04742" y="4301802"/>
            <a:ext cx="149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6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26435" y="4218813"/>
            <a:ext cx="829310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6245" algn="l"/>
              </a:tabLst>
            </a:pPr>
            <a:r>
              <a:rPr sz="1950" i="1" dirty="0">
                <a:solidFill>
                  <a:srgbClr val="C8FFFF"/>
                </a:solidFill>
                <a:latin typeface="Times New Roman"/>
                <a:cs typeface="Times New Roman"/>
              </a:rPr>
              <a:t>H	</a:t>
            </a:r>
            <a:r>
              <a:rPr sz="2250" spc="-20" dirty="0">
                <a:solidFill>
                  <a:srgbClr val="C8FFFF"/>
                </a:solidFill>
                <a:latin typeface="Symbol"/>
                <a:cs typeface="Symbol"/>
              </a:rPr>
              <a:t></a:t>
            </a:r>
            <a:r>
              <a:rPr sz="2250" spc="-9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50" spc="-20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endParaRPr sz="22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56328" y="4033494"/>
            <a:ext cx="389890" cy="4032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50" u="sng" spc="-114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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23613" y="4127372"/>
            <a:ext cx="42925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15" dirty="0">
                <a:solidFill>
                  <a:srgbClr val="C8FFFF"/>
                </a:solidFill>
                <a:latin typeface="Times New Roman"/>
                <a:cs typeface="Times New Roman"/>
              </a:rPr>
              <a:t>mke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28996" y="4200525"/>
            <a:ext cx="29146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 indent="-111760">
              <a:lnSpc>
                <a:spcPct val="100000"/>
              </a:lnSpc>
              <a:spcBef>
                <a:spcPts val="100"/>
              </a:spcBef>
              <a:buFont typeface="Symbol"/>
              <a:buChar char=""/>
              <a:tabLst>
                <a:tab pos="124460" algn="l"/>
              </a:tabLst>
            </a:pPr>
            <a:r>
              <a:rPr sz="1150" i="1" u="sng" spc="-2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jkr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66384" y="4220081"/>
            <a:ext cx="50165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50" spc="-10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r>
              <a:rPr sz="2250" spc="-20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2250" spc="-15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2350" spc="-7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30931" y="4083697"/>
            <a:ext cx="2972435" cy="538480"/>
          </a:xfrm>
          <a:custGeom>
            <a:avLst/>
            <a:gdLst/>
            <a:ahLst/>
            <a:cxnLst/>
            <a:rect l="l" t="t" r="r" b="b"/>
            <a:pathLst>
              <a:path w="2972435" h="538479">
                <a:moveTo>
                  <a:pt x="12192" y="310896"/>
                </a:moveTo>
                <a:lnTo>
                  <a:pt x="0" y="310896"/>
                </a:lnTo>
                <a:lnTo>
                  <a:pt x="0" y="323075"/>
                </a:lnTo>
                <a:lnTo>
                  <a:pt x="0" y="336791"/>
                </a:lnTo>
                <a:lnTo>
                  <a:pt x="0" y="348983"/>
                </a:lnTo>
                <a:lnTo>
                  <a:pt x="0" y="368795"/>
                </a:lnTo>
                <a:lnTo>
                  <a:pt x="0" y="515099"/>
                </a:lnTo>
                <a:lnTo>
                  <a:pt x="0" y="537959"/>
                </a:lnTo>
                <a:lnTo>
                  <a:pt x="12192" y="537959"/>
                </a:lnTo>
                <a:lnTo>
                  <a:pt x="12192" y="323075"/>
                </a:lnTo>
                <a:lnTo>
                  <a:pt x="12192" y="310896"/>
                </a:lnTo>
                <a:close/>
              </a:path>
              <a:path w="2972435" h="538479">
                <a:moveTo>
                  <a:pt x="1034783" y="0"/>
                </a:moveTo>
                <a:lnTo>
                  <a:pt x="1022604" y="0"/>
                </a:lnTo>
                <a:lnTo>
                  <a:pt x="12192" y="0"/>
                </a:lnTo>
                <a:lnTo>
                  <a:pt x="0" y="0"/>
                </a:lnTo>
                <a:lnTo>
                  <a:pt x="0" y="12179"/>
                </a:lnTo>
                <a:lnTo>
                  <a:pt x="0" y="310883"/>
                </a:lnTo>
                <a:lnTo>
                  <a:pt x="12192" y="310883"/>
                </a:lnTo>
                <a:lnTo>
                  <a:pt x="12192" y="12179"/>
                </a:lnTo>
                <a:lnTo>
                  <a:pt x="1022604" y="12179"/>
                </a:lnTo>
                <a:lnTo>
                  <a:pt x="1034783" y="12179"/>
                </a:lnTo>
                <a:lnTo>
                  <a:pt x="1034783" y="0"/>
                </a:lnTo>
                <a:close/>
              </a:path>
              <a:path w="2972435" h="538479">
                <a:moveTo>
                  <a:pt x="1809229" y="0"/>
                </a:moveTo>
                <a:lnTo>
                  <a:pt x="1416050" y="0"/>
                </a:lnTo>
                <a:lnTo>
                  <a:pt x="1403908" y="0"/>
                </a:lnTo>
                <a:lnTo>
                  <a:pt x="1034796" y="0"/>
                </a:lnTo>
                <a:lnTo>
                  <a:pt x="1034796" y="12179"/>
                </a:lnTo>
                <a:lnTo>
                  <a:pt x="1403858" y="12179"/>
                </a:lnTo>
                <a:lnTo>
                  <a:pt x="1416050" y="12179"/>
                </a:lnTo>
                <a:lnTo>
                  <a:pt x="1809229" y="12179"/>
                </a:lnTo>
                <a:lnTo>
                  <a:pt x="1809229" y="0"/>
                </a:lnTo>
                <a:close/>
              </a:path>
              <a:path w="2972435" h="538479">
                <a:moveTo>
                  <a:pt x="1821421" y="0"/>
                </a:moveTo>
                <a:lnTo>
                  <a:pt x="1809242" y="0"/>
                </a:lnTo>
                <a:lnTo>
                  <a:pt x="1809242" y="12179"/>
                </a:lnTo>
                <a:lnTo>
                  <a:pt x="1821421" y="12179"/>
                </a:lnTo>
                <a:lnTo>
                  <a:pt x="1821421" y="0"/>
                </a:lnTo>
                <a:close/>
              </a:path>
              <a:path w="2972435" h="538479">
                <a:moveTo>
                  <a:pt x="2826054" y="0"/>
                </a:moveTo>
                <a:lnTo>
                  <a:pt x="2101850" y="0"/>
                </a:lnTo>
                <a:lnTo>
                  <a:pt x="2089658" y="0"/>
                </a:lnTo>
                <a:lnTo>
                  <a:pt x="1821434" y="0"/>
                </a:lnTo>
                <a:lnTo>
                  <a:pt x="1821434" y="12179"/>
                </a:lnTo>
                <a:lnTo>
                  <a:pt x="2089658" y="12179"/>
                </a:lnTo>
                <a:lnTo>
                  <a:pt x="2101850" y="12179"/>
                </a:lnTo>
                <a:lnTo>
                  <a:pt x="2826054" y="12179"/>
                </a:lnTo>
                <a:lnTo>
                  <a:pt x="2826054" y="0"/>
                </a:lnTo>
                <a:close/>
              </a:path>
              <a:path w="2972435" h="538479">
                <a:moveTo>
                  <a:pt x="2838310" y="0"/>
                </a:moveTo>
                <a:lnTo>
                  <a:pt x="2826131" y="0"/>
                </a:lnTo>
                <a:lnTo>
                  <a:pt x="2826131" y="12179"/>
                </a:lnTo>
                <a:lnTo>
                  <a:pt x="2838310" y="12179"/>
                </a:lnTo>
                <a:lnTo>
                  <a:pt x="2838310" y="0"/>
                </a:lnTo>
                <a:close/>
              </a:path>
              <a:path w="2972435" h="538479">
                <a:moveTo>
                  <a:pt x="2972435" y="310896"/>
                </a:moveTo>
                <a:lnTo>
                  <a:pt x="2960243" y="310896"/>
                </a:lnTo>
                <a:lnTo>
                  <a:pt x="2960243" y="323075"/>
                </a:lnTo>
                <a:lnTo>
                  <a:pt x="2960243" y="336791"/>
                </a:lnTo>
                <a:lnTo>
                  <a:pt x="2960243" y="348983"/>
                </a:lnTo>
                <a:lnTo>
                  <a:pt x="2960243" y="368795"/>
                </a:lnTo>
                <a:lnTo>
                  <a:pt x="2960243" y="515099"/>
                </a:lnTo>
                <a:lnTo>
                  <a:pt x="2960243" y="537959"/>
                </a:lnTo>
                <a:lnTo>
                  <a:pt x="2972435" y="537959"/>
                </a:lnTo>
                <a:lnTo>
                  <a:pt x="2972435" y="323075"/>
                </a:lnTo>
                <a:lnTo>
                  <a:pt x="2972435" y="310896"/>
                </a:lnTo>
                <a:close/>
              </a:path>
              <a:path w="2972435" h="538479">
                <a:moveTo>
                  <a:pt x="2972435" y="0"/>
                </a:moveTo>
                <a:lnTo>
                  <a:pt x="2960243" y="0"/>
                </a:lnTo>
                <a:lnTo>
                  <a:pt x="2838323" y="0"/>
                </a:lnTo>
                <a:lnTo>
                  <a:pt x="2838323" y="12179"/>
                </a:lnTo>
                <a:lnTo>
                  <a:pt x="2960243" y="12179"/>
                </a:lnTo>
                <a:lnTo>
                  <a:pt x="2960243" y="310883"/>
                </a:lnTo>
                <a:lnTo>
                  <a:pt x="2972435" y="310883"/>
                </a:lnTo>
                <a:lnTo>
                  <a:pt x="2972435" y="12179"/>
                </a:lnTo>
                <a:lnTo>
                  <a:pt x="2972435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447413" y="4398645"/>
            <a:ext cx="10033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u="sng" spc="-9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06816" y="4381880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(10.23.3)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321428" y="4615992"/>
            <a:ext cx="908050" cy="3956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300" spc="-65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2400" spc="-11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r>
              <a:rPr sz="2400" spc="-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00" i="1" spc="-65" dirty="0">
                <a:solidFill>
                  <a:srgbClr val="C8FFFF"/>
                </a:solidFill>
                <a:latin typeface="Times New Roman"/>
                <a:cs typeface="Times New Roman"/>
              </a:rPr>
              <a:t>Z</a:t>
            </a:r>
            <a:r>
              <a:rPr sz="2300" i="1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300" spc="-75" baseline="-12626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r>
              <a:rPr sz="2300" i="1" spc="-50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30931" y="4621669"/>
            <a:ext cx="2972435" cy="403860"/>
          </a:xfrm>
          <a:custGeom>
            <a:avLst/>
            <a:gdLst/>
            <a:ahLst/>
            <a:cxnLst/>
            <a:rect l="l" t="t" r="r" b="b"/>
            <a:pathLst>
              <a:path w="2972435" h="403860">
                <a:moveTo>
                  <a:pt x="12192" y="0"/>
                </a:moveTo>
                <a:lnTo>
                  <a:pt x="0" y="0"/>
                </a:lnTo>
                <a:lnTo>
                  <a:pt x="0" y="12179"/>
                </a:lnTo>
                <a:lnTo>
                  <a:pt x="0" y="391655"/>
                </a:lnTo>
                <a:lnTo>
                  <a:pt x="12192" y="391655"/>
                </a:lnTo>
                <a:lnTo>
                  <a:pt x="12192" y="12179"/>
                </a:lnTo>
                <a:lnTo>
                  <a:pt x="12192" y="0"/>
                </a:lnTo>
                <a:close/>
              </a:path>
              <a:path w="2972435" h="403860">
                <a:moveTo>
                  <a:pt x="24371" y="391668"/>
                </a:moveTo>
                <a:lnTo>
                  <a:pt x="12192" y="391668"/>
                </a:lnTo>
                <a:lnTo>
                  <a:pt x="0" y="391668"/>
                </a:lnTo>
                <a:lnTo>
                  <a:pt x="0" y="403847"/>
                </a:lnTo>
                <a:lnTo>
                  <a:pt x="12192" y="403847"/>
                </a:lnTo>
                <a:lnTo>
                  <a:pt x="24371" y="403847"/>
                </a:lnTo>
                <a:lnTo>
                  <a:pt x="24371" y="391668"/>
                </a:lnTo>
                <a:close/>
              </a:path>
              <a:path w="2972435" h="403860">
                <a:moveTo>
                  <a:pt x="1022591" y="391668"/>
                </a:moveTo>
                <a:lnTo>
                  <a:pt x="24384" y="391668"/>
                </a:lnTo>
                <a:lnTo>
                  <a:pt x="24384" y="403847"/>
                </a:lnTo>
                <a:lnTo>
                  <a:pt x="1022591" y="403847"/>
                </a:lnTo>
                <a:lnTo>
                  <a:pt x="1022591" y="391668"/>
                </a:lnTo>
                <a:close/>
              </a:path>
              <a:path w="2972435" h="403860">
                <a:moveTo>
                  <a:pt x="1034783" y="391668"/>
                </a:moveTo>
                <a:lnTo>
                  <a:pt x="1022604" y="391668"/>
                </a:lnTo>
                <a:lnTo>
                  <a:pt x="1022604" y="403847"/>
                </a:lnTo>
                <a:lnTo>
                  <a:pt x="1034783" y="403847"/>
                </a:lnTo>
                <a:lnTo>
                  <a:pt x="1034783" y="391668"/>
                </a:lnTo>
                <a:close/>
              </a:path>
              <a:path w="2972435" h="403860">
                <a:moveTo>
                  <a:pt x="1326121" y="391668"/>
                </a:moveTo>
                <a:lnTo>
                  <a:pt x="1313992" y="391668"/>
                </a:lnTo>
                <a:lnTo>
                  <a:pt x="1034796" y="391668"/>
                </a:lnTo>
                <a:lnTo>
                  <a:pt x="1034796" y="403847"/>
                </a:lnTo>
                <a:lnTo>
                  <a:pt x="1313942" y="403847"/>
                </a:lnTo>
                <a:lnTo>
                  <a:pt x="1326121" y="403847"/>
                </a:lnTo>
                <a:lnTo>
                  <a:pt x="1326121" y="391668"/>
                </a:lnTo>
                <a:close/>
              </a:path>
              <a:path w="2972435" h="403860">
                <a:moveTo>
                  <a:pt x="1466329" y="391668"/>
                </a:moveTo>
                <a:lnTo>
                  <a:pt x="1454150" y="391668"/>
                </a:lnTo>
                <a:lnTo>
                  <a:pt x="1416050" y="391668"/>
                </a:lnTo>
                <a:lnTo>
                  <a:pt x="1403858" y="391668"/>
                </a:lnTo>
                <a:lnTo>
                  <a:pt x="1326134" y="391668"/>
                </a:lnTo>
                <a:lnTo>
                  <a:pt x="1326134" y="403847"/>
                </a:lnTo>
                <a:lnTo>
                  <a:pt x="1403858" y="403847"/>
                </a:lnTo>
                <a:lnTo>
                  <a:pt x="1416050" y="403847"/>
                </a:lnTo>
                <a:lnTo>
                  <a:pt x="1454150" y="403847"/>
                </a:lnTo>
                <a:lnTo>
                  <a:pt x="1466329" y="403847"/>
                </a:lnTo>
                <a:lnTo>
                  <a:pt x="1466329" y="391668"/>
                </a:lnTo>
                <a:close/>
              </a:path>
              <a:path w="2972435" h="403860">
                <a:moveTo>
                  <a:pt x="2418829" y="391668"/>
                </a:moveTo>
                <a:lnTo>
                  <a:pt x="2418829" y="391668"/>
                </a:lnTo>
                <a:lnTo>
                  <a:pt x="1466342" y="391668"/>
                </a:lnTo>
                <a:lnTo>
                  <a:pt x="1466342" y="403847"/>
                </a:lnTo>
                <a:lnTo>
                  <a:pt x="2418829" y="403847"/>
                </a:lnTo>
                <a:lnTo>
                  <a:pt x="2418829" y="391668"/>
                </a:lnTo>
                <a:close/>
              </a:path>
              <a:path w="2972435" h="403860">
                <a:moveTo>
                  <a:pt x="2431021" y="391668"/>
                </a:moveTo>
                <a:lnTo>
                  <a:pt x="2418842" y="391668"/>
                </a:lnTo>
                <a:lnTo>
                  <a:pt x="2418842" y="403847"/>
                </a:lnTo>
                <a:lnTo>
                  <a:pt x="2431021" y="403847"/>
                </a:lnTo>
                <a:lnTo>
                  <a:pt x="2431021" y="391668"/>
                </a:lnTo>
                <a:close/>
              </a:path>
              <a:path w="2972435" h="403860">
                <a:moveTo>
                  <a:pt x="2723946" y="391668"/>
                </a:moveTo>
                <a:lnTo>
                  <a:pt x="2431034" y="391668"/>
                </a:lnTo>
                <a:lnTo>
                  <a:pt x="2431034" y="403847"/>
                </a:lnTo>
                <a:lnTo>
                  <a:pt x="2723946" y="403847"/>
                </a:lnTo>
                <a:lnTo>
                  <a:pt x="2723946" y="391668"/>
                </a:lnTo>
                <a:close/>
              </a:path>
              <a:path w="2972435" h="403860">
                <a:moveTo>
                  <a:pt x="2838310" y="391668"/>
                </a:moveTo>
                <a:lnTo>
                  <a:pt x="2826131" y="391668"/>
                </a:lnTo>
                <a:lnTo>
                  <a:pt x="2736215" y="391668"/>
                </a:lnTo>
                <a:lnTo>
                  <a:pt x="2724023" y="391668"/>
                </a:lnTo>
                <a:lnTo>
                  <a:pt x="2724023" y="403847"/>
                </a:lnTo>
                <a:lnTo>
                  <a:pt x="2736215" y="403847"/>
                </a:lnTo>
                <a:lnTo>
                  <a:pt x="2826131" y="403847"/>
                </a:lnTo>
                <a:lnTo>
                  <a:pt x="2838310" y="403847"/>
                </a:lnTo>
                <a:lnTo>
                  <a:pt x="2838310" y="391668"/>
                </a:lnTo>
                <a:close/>
              </a:path>
              <a:path w="2972435" h="403860">
                <a:moveTo>
                  <a:pt x="2972435" y="391668"/>
                </a:moveTo>
                <a:lnTo>
                  <a:pt x="2960243" y="391668"/>
                </a:lnTo>
                <a:lnTo>
                  <a:pt x="2838323" y="391668"/>
                </a:lnTo>
                <a:lnTo>
                  <a:pt x="2838323" y="403847"/>
                </a:lnTo>
                <a:lnTo>
                  <a:pt x="2960243" y="403847"/>
                </a:lnTo>
                <a:lnTo>
                  <a:pt x="2972435" y="403847"/>
                </a:lnTo>
                <a:lnTo>
                  <a:pt x="2972435" y="391668"/>
                </a:lnTo>
                <a:close/>
              </a:path>
              <a:path w="2972435" h="403860">
                <a:moveTo>
                  <a:pt x="2972435" y="0"/>
                </a:moveTo>
                <a:lnTo>
                  <a:pt x="2960243" y="0"/>
                </a:lnTo>
                <a:lnTo>
                  <a:pt x="2960243" y="12179"/>
                </a:lnTo>
                <a:lnTo>
                  <a:pt x="2960243" y="391655"/>
                </a:lnTo>
                <a:lnTo>
                  <a:pt x="2972435" y="391655"/>
                </a:lnTo>
                <a:lnTo>
                  <a:pt x="2972435" y="12179"/>
                </a:lnTo>
                <a:lnTo>
                  <a:pt x="2972435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982970" y="5291124"/>
            <a:ext cx="516255" cy="4032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50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r>
              <a:rPr sz="2350" spc="-10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2350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2450" spc="-5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245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00719" y="5499303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(10.23.4)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559431" y="5165737"/>
            <a:ext cx="4077335" cy="443865"/>
          </a:xfrm>
          <a:custGeom>
            <a:avLst/>
            <a:gdLst/>
            <a:ahLst/>
            <a:cxnLst/>
            <a:rect l="l" t="t" r="r" b="b"/>
            <a:pathLst>
              <a:path w="4077334" h="443864">
                <a:moveTo>
                  <a:pt x="12192" y="379857"/>
                </a:moveTo>
                <a:lnTo>
                  <a:pt x="0" y="379857"/>
                </a:lnTo>
                <a:lnTo>
                  <a:pt x="0" y="391985"/>
                </a:lnTo>
                <a:lnTo>
                  <a:pt x="0" y="430085"/>
                </a:lnTo>
                <a:lnTo>
                  <a:pt x="0" y="443801"/>
                </a:lnTo>
                <a:lnTo>
                  <a:pt x="12192" y="443801"/>
                </a:lnTo>
                <a:lnTo>
                  <a:pt x="12192" y="430085"/>
                </a:lnTo>
                <a:lnTo>
                  <a:pt x="12192" y="392036"/>
                </a:lnTo>
                <a:lnTo>
                  <a:pt x="12192" y="379857"/>
                </a:lnTo>
                <a:close/>
              </a:path>
              <a:path w="4077334" h="443864">
                <a:moveTo>
                  <a:pt x="12192" y="350901"/>
                </a:moveTo>
                <a:lnTo>
                  <a:pt x="0" y="350901"/>
                </a:lnTo>
                <a:lnTo>
                  <a:pt x="0" y="363080"/>
                </a:lnTo>
                <a:lnTo>
                  <a:pt x="0" y="379844"/>
                </a:lnTo>
                <a:lnTo>
                  <a:pt x="12192" y="379844"/>
                </a:lnTo>
                <a:lnTo>
                  <a:pt x="12192" y="363080"/>
                </a:lnTo>
                <a:lnTo>
                  <a:pt x="12192" y="350901"/>
                </a:lnTo>
                <a:close/>
              </a:path>
              <a:path w="4077334" h="443864">
                <a:moveTo>
                  <a:pt x="12192" y="12255"/>
                </a:moveTo>
                <a:lnTo>
                  <a:pt x="0" y="12255"/>
                </a:lnTo>
                <a:lnTo>
                  <a:pt x="0" y="350888"/>
                </a:lnTo>
                <a:lnTo>
                  <a:pt x="12192" y="350888"/>
                </a:lnTo>
                <a:lnTo>
                  <a:pt x="12192" y="12255"/>
                </a:lnTo>
                <a:close/>
              </a:path>
              <a:path w="4077334" h="443864">
                <a:moveTo>
                  <a:pt x="24371" y="0"/>
                </a:moveTo>
                <a:lnTo>
                  <a:pt x="12192" y="0"/>
                </a:lnTo>
                <a:lnTo>
                  <a:pt x="0" y="0"/>
                </a:lnTo>
                <a:lnTo>
                  <a:pt x="0" y="12179"/>
                </a:lnTo>
                <a:lnTo>
                  <a:pt x="12192" y="12179"/>
                </a:lnTo>
                <a:lnTo>
                  <a:pt x="24371" y="12179"/>
                </a:lnTo>
                <a:lnTo>
                  <a:pt x="24371" y="0"/>
                </a:lnTo>
                <a:close/>
              </a:path>
              <a:path w="4077334" h="443864">
                <a:moveTo>
                  <a:pt x="1606283" y="0"/>
                </a:moveTo>
                <a:lnTo>
                  <a:pt x="1594104" y="0"/>
                </a:lnTo>
                <a:lnTo>
                  <a:pt x="589788" y="0"/>
                </a:lnTo>
                <a:lnTo>
                  <a:pt x="577596" y="0"/>
                </a:lnTo>
                <a:lnTo>
                  <a:pt x="24384" y="0"/>
                </a:lnTo>
                <a:lnTo>
                  <a:pt x="24384" y="12179"/>
                </a:lnTo>
                <a:lnTo>
                  <a:pt x="577596" y="12179"/>
                </a:lnTo>
                <a:lnTo>
                  <a:pt x="589788" y="12179"/>
                </a:lnTo>
                <a:lnTo>
                  <a:pt x="1594104" y="12179"/>
                </a:lnTo>
                <a:lnTo>
                  <a:pt x="1606283" y="12179"/>
                </a:lnTo>
                <a:lnTo>
                  <a:pt x="1606283" y="0"/>
                </a:lnTo>
                <a:close/>
              </a:path>
              <a:path w="4077334" h="443864">
                <a:moveTo>
                  <a:pt x="1897621" y="0"/>
                </a:moveTo>
                <a:lnTo>
                  <a:pt x="1885492" y="0"/>
                </a:lnTo>
                <a:lnTo>
                  <a:pt x="1606296" y="0"/>
                </a:lnTo>
                <a:lnTo>
                  <a:pt x="1606296" y="12179"/>
                </a:lnTo>
                <a:lnTo>
                  <a:pt x="1885442" y="12179"/>
                </a:lnTo>
                <a:lnTo>
                  <a:pt x="1897621" y="12179"/>
                </a:lnTo>
                <a:lnTo>
                  <a:pt x="1897621" y="0"/>
                </a:lnTo>
                <a:close/>
              </a:path>
              <a:path w="4077334" h="443864">
                <a:moveTo>
                  <a:pt x="2037829" y="0"/>
                </a:moveTo>
                <a:lnTo>
                  <a:pt x="2025650" y="0"/>
                </a:lnTo>
                <a:lnTo>
                  <a:pt x="1987550" y="0"/>
                </a:lnTo>
                <a:lnTo>
                  <a:pt x="1975358" y="0"/>
                </a:lnTo>
                <a:lnTo>
                  <a:pt x="1897634" y="0"/>
                </a:lnTo>
                <a:lnTo>
                  <a:pt x="1897634" y="12179"/>
                </a:lnTo>
                <a:lnTo>
                  <a:pt x="1975358" y="12179"/>
                </a:lnTo>
                <a:lnTo>
                  <a:pt x="1987550" y="12179"/>
                </a:lnTo>
                <a:lnTo>
                  <a:pt x="2025650" y="12179"/>
                </a:lnTo>
                <a:lnTo>
                  <a:pt x="2037829" y="12179"/>
                </a:lnTo>
                <a:lnTo>
                  <a:pt x="2037829" y="0"/>
                </a:lnTo>
                <a:close/>
              </a:path>
              <a:path w="4077334" h="443864">
                <a:moveTo>
                  <a:pt x="2990329" y="0"/>
                </a:moveTo>
                <a:lnTo>
                  <a:pt x="2990329" y="0"/>
                </a:lnTo>
                <a:lnTo>
                  <a:pt x="2037842" y="0"/>
                </a:lnTo>
                <a:lnTo>
                  <a:pt x="2037842" y="12179"/>
                </a:lnTo>
                <a:lnTo>
                  <a:pt x="2990329" y="12179"/>
                </a:lnTo>
                <a:lnTo>
                  <a:pt x="2990329" y="0"/>
                </a:lnTo>
                <a:close/>
              </a:path>
              <a:path w="4077334" h="443864">
                <a:moveTo>
                  <a:pt x="3002521" y="0"/>
                </a:moveTo>
                <a:lnTo>
                  <a:pt x="2990342" y="0"/>
                </a:lnTo>
                <a:lnTo>
                  <a:pt x="2990342" y="12179"/>
                </a:lnTo>
                <a:lnTo>
                  <a:pt x="3002521" y="12179"/>
                </a:lnTo>
                <a:lnTo>
                  <a:pt x="3002521" y="0"/>
                </a:lnTo>
                <a:close/>
              </a:path>
              <a:path w="4077334" h="443864">
                <a:moveTo>
                  <a:pt x="3295446" y="0"/>
                </a:moveTo>
                <a:lnTo>
                  <a:pt x="3002534" y="0"/>
                </a:lnTo>
                <a:lnTo>
                  <a:pt x="3002534" y="12179"/>
                </a:lnTo>
                <a:lnTo>
                  <a:pt x="3295446" y="12179"/>
                </a:lnTo>
                <a:lnTo>
                  <a:pt x="3295446" y="0"/>
                </a:lnTo>
                <a:close/>
              </a:path>
              <a:path w="4077334" h="443864">
                <a:moveTo>
                  <a:pt x="3409810" y="0"/>
                </a:moveTo>
                <a:lnTo>
                  <a:pt x="3397631" y="0"/>
                </a:lnTo>
                <a:lnTo>
                  <a:pt x="3307715" y="0"/>
                </a:lnTo>
                <a:lnTo>
                  <a:pt x="3295523" y="0"/>
                </a:lnTo>
                <a:lnTo>
                  <a:pt x="3295523" y="12179"/>
                </a:lnTo>
                <a:lnTo>
                  <a:pt x="3307715" y="12179"/>
                </a:lnTo>
                <a:lnTo>
                  <a:pt x="3397631" y="12179"/>
                </a:lnTo>
                <a:lnTo>
                  <a:pt x="3409810" y="12179"/>
                </a:lnTo>
                <a:lnTo>
                  <a:pt x="3409810" y="0"/>
                </a:lnTo>
                <a:close/>
              </a:path>
              <a:path w="4077334" h="443864">
                <a:moveTo>
                  <a:pt x="3537826" y="0"/>
                </a:moveTo>
                <a:lnTo>
                  <a:pt x="3409823" y="0"/>
                </a:lnTo>
                <a:lnTo>
                  <a:pt x="3409823" y="12179"/>
                </a:lnTo>
                <a:lnTo>
                  <a:pt x="3537826" y="12179"/>
                </a:lnTo>
                <a:lnTo>
                  <a:pt x="3537826" y="0"/>
                </a:lnTo>
                <a:close/>
              </a:path>
              <a:path w="4077334" h="443864">
                <a:moveTo>
                  <a:pt x="3550018" y="0"/>
                </a:moveTo>
                <a:lnTo>
                  <a:pt x="3537839" y="0"/>
                </a:lnTo>
                <a:lnTo>
                  <a:pt x="3537839" y="12179"/>
                </a:lnTo>
                <a:lnTo>
                  <a:pt x="3550018" y="12179"/>
                </a:lnTo>
                <a:lnTo>
                  <a:pt x="3550018" y="0"/>
                </a:lnTo>
                <a:close/>
              </a:path>
              <a:path w="4077334" h="443864">
                <a:moveTo>
                  <a:pt x="4077322" y="379857"/>
                </a:moveTo>
                <a:lnTo>
                  <a:pt x="4065143" y="379857"/>
                </a:lnTo>
                <a:lnTo>
                  <a:pt x="4065143" y="391985"/>
                </a:lnTo>
                <a:lnTo>
                  <a:pt x="4065143" y="430085"/>
                </a:lnTo>
                <a:lnTo>
                  <a:pt x="4065143" y="443801"/>
                </a:lnTo>
                <a:lnTo>
                  <a:pt x="4077322" y="443801"/>
                </a:lnTo>
                <a:lnTo>
                  <a:pt x="4077322" y="430085"/>
                </a:lnTo>
                <a:lnTo>
                  <a:pt x="4077322" y="392036"/>
                </a:lnTo>
                <a:lnTo>
                  <a:pt x="4077322" y="379857"/>
                </a:lnTo>
                <a:close/>
              </a:path>
              <a:path w="4077334" h="443864">
                <a:moveTo>
                  <a:pt x="4077322" y="350901"/>
                </a:moveTo>
                <a:lnTo>
                  <a:pt x="4065143" y="350901"/>
                </a:lnTo>
                <a:lnTo>
                  <a:pt x="4065143" y="363080"/>
                </a:lnTo>
                <a:lnTo>
                  <a:pt x="4065143" y="379844"/>
                </a:lnTo>
                <a:lnTo>
                  <a:pt x="4077322" y="379844"/>
                </a:lnTo>
                <a:lnTo>
                  <a:pt x="4077322" y="363080"/>
                </a:lnTo>
                <a:lnTo>
                  <a:pt x="4077322" y="350901"/>
                </a:lnTo>
                <a:close/>
              </a:path>
              <a:path w="4077334" h="443864">
                <a:moveTo>
                  <a:pt x="4077322" y="12255"/>
                </a:moveTo>
                <a:lnTo>
                  <a:pt x="4065143" y="12255"/>
                </a:lnTo>
                <a:lnTo>
                  <a:pt x="4065143" y="350888"/>
                </a:lnTo>
                <a:lnTo>
                  <a:pt x="4077322" y="350888"/>
                </a:lnTo>
                <a:lnTo>
                  <a:pt x="4077322" y="12255"/>
                </a:lnTo>
                <a:close/>
              </a:path>
              <a:path w="4077334" h="443864">
                <a:moveTo>
                  <a:pt x="4077322" y="0"/>
                </a:moveTo>
                <a:lnTo>
                  <a:pt x="4065143" y="0"/>
                </a:lnTo>
                <a:lnTo>
                  <a:pt x="3550031" y="0"/>
                </a:lnTo>
                <a:lnTo>
                  <a:pt x="3550031" y="12179"/>
                </a:lnTo>
                <a:lnTo>
                  <a:pt x="4065143" y="12179"/>
                </a:lnTo>
                <a:lnTo>
                  <a:pt x="4077322" y="12179"/>
                </a:lnTo>
                <a:lnTo>
                  <a:pt x="4077322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631567" y="5259171"/>
            <a:ext cx="3260725" cy="741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400">
              <a:lnSpc>
                <a:spcPts val="2800"/>
              </a:lnSpc>
              <a:spcBef>
                <a:spcPts val="130"/>
              </a:spcBef>
            </a:pPr>
            <a:r>
              <a:rPr sz="2350" i="1" spc="-215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r>
              <a:rPr sz="3450" spc="-352" baseline="-12077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3450" spc="-104" baseline="-1207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spc="-20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2350" spc="-9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spc="-200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2350" spc="-8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i="1" spc="-200" dirty="0">
                <a:solidFill>
                  <a:srgbClr val="C8FFFF"/>
                </a:solidFill>
                <a:latin typeface="Times New Roman"/>
                <a:cs typeface="Times New Roman"/>
              </a:rPr>
              <a:t>Z</a:t>
            </a:r>
            <a:r>
              <a:rPr sz="2350" i="1" spc="-9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300" spc="-254" baseline="-12626" dirty="0">
                <a:solidFill>
                  <a:srgbClr val="C8FFFF"/>
                </a:solidFill>
                <a:latin typeface="Times New Roman"/>
                <a:cs typeface="Times New Roman"/>
              </a:rPr>
              <a:t>0</a:t>
            </a:r>
            <a:r>
              <a:rPr sz="3300" spc="-82" baseline="-12626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i="1" spc="-265" dirty="0">
                <a:solidFill>
                  <a:srgbClr val="C8FFFF"/>
                </a:solidFill>
                <a:latin typeface="Times New Roman"/>
                <a:cs typeface="Times New Roman"/>
              </a:rPr>
              <a:t>H</a:t>
            </a:r>
            <a:r>
              <a:rPr sz="3450" spc="-352" baseline="-12077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3450" spc="-120" baseline="-12077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spc="-200" dirty="0">
                <a:solidFill>
                  <a:srgbClr val="C8FFFF"/>
                </a:solidFill>
                <a:latin typeface="Symbol"/>
                <a:cs typeface="Symbol"/>
              </a:rPr>
              <a:t></a:t>
            </a:r>
            <a:r>
              <a:rPr sz="2350" spc="-9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spc="-200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2350" spc="8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675" u="sng" spc="-172" baseline="19274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</a:t>
            </a:r>
            <a:r>
              <a:rPr sz="3675" spc="-434" baseline="19274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25" u="heavy" spc="-44" baseline="18518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0</a:t>
            </a:r>
            <a:r>
              <a:rPr sz="3525" i="1" spc="-120" baseline="10638" dirty="0">
                <a:solidFill>
                  <a:srgbClr val="C8FFFF"/>
                </a:solidFill>
                <a:latin typeface="Times New Roman"/>
                <a:cs typeface="Times New Roman"/>
              </a:rPr>
              <a:t>m</a:t>
            </a:r>
            <a:r>
              <a:rPr sz="3525" i="1" spc="-67" baseline="10638" dirty="0">
                <a:solidFill>
                  <a:srgbClr val="C8FFFF"/>
                </a:solidFill>
                <a:latin typeface="Times New Roman"/>
                <a:cs typeface="Times New Roman"/>
              </a:rPr>
              <a:t>k</a:t>
            </a:r>
            <a:r>
              <a:rPr sz="3525" i="1" spc="127" baseline="10638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r>
              <a:rPr sz="1875" u="sng" spc="-7" baseline="37777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</a:t>
            </a:r>
            <a:r>
              <a:rPr sz="1875" u="sng" spc="-7" baseline="37777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75" i="1" u="sng" spc="-7" baseline="37777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jkr</a:t>
            </a:r>
            <a:endParaRPr sz="1875" baseline="37777">
              <a:latin typeface="Times New Roman"/>
              <a:cs typeface="Times New Roman"/>
            </a:endParaRPr>
          </a:p>
          <a:p>
            <a:pPr marR="349250" algn="r">
              <a:lnSpc>
                <a:spcPts val="2800"/>
              </a:lnSpc>
            </a:pPr>
            <a:r>
              <a:rPr sz="2350" spc="-30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2450" spc="-3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r>
              <a:rPr sz="2450" spc="-6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50" i="1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559431" y="5609538"/>
            <a:ext cx="4077335" cy="396240"/>
          </a:xfrm>
          <a:custGeom>
            <a:avLst/>
            <a:gdLst/>
            <a:ahLst/>
            <a:cxnLst/>
            <a:rect l="l" t="t" r="r" b="b"/>
            <a:pathLst>
              <a:path w="4077334" h="396239">
                <a:moveTo>
                  <a:pt x="12192" y="114312"/>
                </a:moveTo>
                <a:lnTo>
                  <a:pt x="0" y="114312"/>
                </a:lnTo>
                <a:lnTo>
                  <a:pt x="0" y="384048"/>
                </a:lnTo>
                <a:lnTo>
                  <a:pt x="12192" y="384048"/>
                </a:lnTo>
                <a:lnTo>
                  <a:pt x="12192" y="114312"/>
                </a:lnTo>
                <a:close/>
              </a:path>
              <a:path w="4077334" h="396239">
                <a:moveTo>
                  <a:pt x="12192" y="0"/>
                </a:moveTo>
                <a:lnTo>
                  <a:pt x="0" y="0"/>
                </a:lnTo>
                <a:lnTo>
                  <a:pt x="0" y="77724"/>
                </a:lnTo>
                <a:lnTo>
                  <a:pt x="0" y="114300"/>
                </a:lnTo>
                <a:lnTo>
                  <a:pt x="12192" y="114300"/>
                </a:lnTo>
                <a:lnTo>
                  <a:pt x="12192" y="77724"/>
                </a:lnTo>
                <a:lnTo>
                  <a:pt x="12192" y="0"/>
                </a:lnTo>
                <a:close/>
              </a:path>
              <a:path w="4077334" h="396239">
                <a:moveTo>
                  <a:pt x="1606283" y="384060"/>
                </a:moveTo>
                <a:lnTo>
                  <a:pt x="1606283" y="384060"/>
                </a:lnTo>
                <a:lnTo>
                  <a:pt x="0" y="384060"/>
                </a:lnTo>
                <a:lnTo>
                  <a:pt x="0" y="396240"/>
                </a:lnTo>
                <a:lnTo>
                  <a:pt x="1606283" y="396240"/>
                </a:lnTo>
                <a:lnTo>
                  <a:pt x="1606283" y="384060"/>
                </a:lnTo>
                <a:close/>
              </a:path>
              <a:path w="4077334" h="396239">
                <a:moveTo>
                  <a:pt x="1897621" y="384060"/>
                </a:moveTo>
                <a:lnTo>
                  <a:pt x="1885492" y="384060"/>
                </a:lnTo>
                <a:lnTo>
                  <a:pt x="1606296" y="384060"/>
                </a:lnTo>
                <a:lnTo>
                  <a:pt x="1606296" y="396240"/>
                </a:lnTo>
                <a:lnTo>
                  <a:pt x="1885442" y="396240"/>
                </a:lnTo>
                <a:lnTo>
                  <a:pt x="1897621" y="396240"/>
                </a:lnTo>
                <a:lnTo>
                  <a:pt x="1897621" y="384060"/>
                </a:lnTo>
                <a:close/>
              </a:path>
              <a:path w="4077334" h="396239">
                <a:moveTo>
                  <a:pt x="2037829" y="384060"/>
                </a:moveTo>
                <a:lnTo>
                  <a:pt x="2025650" y="384060"/>
                </a:lnTo>
                <a:lnTo>
                  <a:pt x="1987550" y="384060"/>
                </a:lnTo>
                <a:lnTo>
                  <a:pt x="1975358" y="384060"/>
                </a:lnTo>
                <a:lnTo>
                  <a:pt x="1897634" y="384060"/>
                </a:lnTo>
                <a:lnTo>
                  <a:pt x="1897634" y="396240"/>
                </a:lnTo>
                <a:lnTo>
                  <a:pt x="1975358" y="396240"/>
                </a:lnTo>
                <a:lnTo>
                  <a:pt x="1987550" y="396240"/>
                </a:lnTo>
                <a:lnTo>
                  <a:pt x="2025650" y="396240"/>
                </a:lnTo>
                <a:lnTo>
                  <a:pt x="2037829" y="396240"/>
                </a:lnTo>
                <a:lnTo>
                  <a:pt x="2037829" y="384060"/>
                </a:lnTo>
                <a:close/>
              </a:path>
              <a:path w="4077334" h="396239">
                <a:moveTo>
                  <a:pt x="2392921" y="384060"/>
                </a:moveTo>
                <a:lnTo>
                  <a:pt x="2380742" y="384060"/>
                </a:lnTo>
                <a:lnTo>
                  <a:pt x="2037842" y="384060"/>
                </a:lnTo>
                <a:lnTo>
                  <a:pt x="2037842" y="396240"/>
                </a:lnTo>
                <a:lnTo>
                  <a:pt x="2380742" y="396240"/>
                </a:lnTo>
                <a:lnTo>
                  <a:pt x="2392921" y="396240"/>
                </a:lnTo>
                <a:lnTo>
                  <a:pt x="2392921" y="384060"/>
                </a:lnTo>
                <a:close/>
              </a:path>
              <a:path w="4077334" h="396239">
                <a:moveTo>
                  <a:pt x="3397554" y="384060"/>
                </a:moveTo>
                <a:lnTo>
                  <a:pt x="3397554" y="384060"/>
                </a:lnTo>
                <a:lnTo>
                  <a:pt x="2392934" y="384060"/>
                </a:lnTo>
                <a:lnTo>
                  <a:pt x="2392934" y="396240"/>
                </a:lnTo>
                <a:lnTo>
                  <a:pt x="3397554" y="396240"/>
                </a:lnTo>
                <a:lnTo>
                  <a:pt x="3397554" y="384060"/>
                </a:lnTo>
                <a:close/>
              </a:path>
              <a:path w="4077334" h="396239">
                <a:moveTo>
                  <a:pt x="3409810" y="384060"/>
                </a:moveTo>
                <a:lnTo>
                  <a:pt x="3397631" y="384060"/>
                </a:lnTo>
                <a:lnTo>
                  <a:pt x="3397631" y="396240"/>
                </a:lnTo>
                <a:lnTo>
                  <a:pt x="3409810" y="396240"/>
                </a:lnTo>
                <a:lnTo>
                  <a:pt x="3409810" y="384060"/>
                </a:lnTo>
                <a:close/>
              </a:path>
              <a:path w="4077334" h="396239">
                <a:moveTo>
                  <a:pt x="3537826" y="384060"/>
                </a:moveTo>
                <a:lnTo>
                  <a:pt x="3409823" y="384060"/>
                </a:lnTo>
                <a:lnTo>
                  <a:pt x="3409823" y="396240"/>
                </a:lnTo>
                <a:lnTo>
                  <a:pt x="3537826" y="396240"/>
                </a:lnTo>
                <a:lnTo>
                  <a:pt x="3537826" y="384060"/>
                </a:lnTo>
                <a:close/>
              </a:path>
              <a:path w="4077334" h="396239">
                <a:moveTo>
                  <a:pt x="3550018" y="384060"/>
                </a:moveTo>
                <a:lnTo>
                  <a:pt x="3537839" y="384060"/>
                </a:lnTo>
                <a:lnTo>
                  <a:pt x="3537839" y="396240"/>
                </a:lnTo>
                <a:lnTo>
                  <a:pt x="3550018" y="396240"/>
                </a:lnTo>
                <a:lnTo>
                  <a:pt x="3550018" y="384060"/>
                </a:lnTo>
                <a:close/>
              </a:path>
              <a:path w="4077334" h="396239">
                <a:moveTo>
                  <a:pt x="4077322" y="384060"/>
                </a:moveTo>
                <a:lnTo>
                  <a:pt x="4065143" y="384060"/>
                </a:lnTo>
                <a:lnTo>
                  <a:pt x="3550031" y="384060"/>
                </a:lnTo>
                <a:lnTo>
                  <a:pt x="3550031" y="396240"/>
                </a:lnTo>
                <a:lnTo>
                  <a:pt x="4065143" y="396240"/>
                </a:lnTo>
                <a:lnTo>
                  <a:pt x="4077322" y="396240"/>
                </a:lnTo>
                <a:lnTo>
                  <a:pt x="4077322" y="384060"/>
                </a:lnTo>
                <a:close/>
              </a:path>
              <a:path w="4077334" h="396239">
                <a:moveTo>
                  <a:pt x="4077322" y="114312"/>
                </a:moveTo>
                <a:lnTo>
                  <a:pt x="4065143" y="114312"/>
                </a:lnTo>
                <a:lnTo>
                  <a:pt x="4065143" y="384048"/>
                </a:lnTo>
                <a:lnTo>
                  <a:pt x="4077322" y="384048"/>
                </a:lnTo>
                <a:lnTo>
                  <a:pt x="4077322" y="114312"/>
                </a:lnTo>
                <a:close/>
              </a:path>
              <a:path w="4077334" h="396239">
                <a:moveTo>
                  <a:pt x="4077322" y="0"/>
                </a:moveTo>
                <a:lnTo>
                  <a:pt x="4065143" y="0"/>
                </a:lnTo>
                <a:lnTo>
                  <a:pt x="4065143" y="77724"/>
                </a:lnTo>
                <a:lnTo>
                  <a:pt x="4065143" y="114300"/>
                </a:lnTo>
                <a:lnTo>
                  <a:pt x="4077322" y="114300"/>
                </a:lnTo>
                <a:lnTo>
                  <a:pt x="4077322" y="77724"/>
                </a:lnTo>
                <a:lnTo>
                  <a:pt x="4077322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80491" y="6072327"/>
            <a:ext cx="6580505" cy="5575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observe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fields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similar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fields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short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dipole.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same.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0176" y="2547819"/>
            <a:ext cx="2406494" cy="39271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8170" y="322833"/>
            <a:ext cx="50901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Antenna </a:t>
            </a:r>
            <a:r>
              <a:rPr dirty="0"/>
              <a:t>parameters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8591" y="1563370"/>
            <a:ext cx="7063740" cy="25958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800" marR="17780">
              <a:lnSpc>
                <a:spcPct val="95900"/>
              </a:lnSpc>
              <a:spcBef>
                <a:spcPts val="18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addition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other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parameters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characterize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antennas.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connected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transmission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line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its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load,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leading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Microsoft Sans Serif"/>
              <a:cs typeface="Microsoft Sans Serif"/>
            </a:endParaRPr>
          </a:p>
          <a:p>
            <a:pPr marL="50800" marR="1464945">
              <a:lnSpc>
                <a:spcPct val="109600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load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800" spc="7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3000" i="1" baseline="-11111" dirty="0">
                <a:solidFill>
                  <a:srgbClr val="FFFF00"/>
                </a:solidFill>
                <a:latin typeface="Arial"/>
                <a:cs typeface="Arial"/>
              </a:rPr>
              <a:t>L </a:t>
            </a:r>
            <a:r>
              <a:rPr sz="3000" i="1" spc="7" baseline="-111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transmission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line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length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i="1" spc="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characteristic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3000" i="1" baseline="-1111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sz="1800" i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load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impedance,</a:t>
            </a:r>
            <a:endParaRPr sz="1800">
              <a:latin typeface="Microsoft Sans Serif"/>
              <a:cs typeface="Microsoft Sans Serif"/>
            </a:endParaRPr>
          </a:p>
          <a:p>
            <a:pPr marL="50800">
              <a:lnSpc>
                <a:spcPts val="1810"/>
              </a:lnSpc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Poynting </a:t>
            </a:r>
            <a:r>
              <a:rPr sz="1800" spc="110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vector…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02734" y="5517591"/>
            <a:ext cx="167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691" y="4508372"/>
            <a:ext cx="5145405" cy="1522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5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If we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construct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large imaginary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sphere of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radius </a:t>
            </a:r>
            <a:r>
              <a:rPr sz="1750" i="1" dirty="0">
                <a:solidFill>
                  <a:srgbClr val="FFFF00"/>
                </a:solidFill>
                <a:latin typeface="Arial"/>
                <a:cs typeface="Arial"/>
              </a:rPr>
              <a:t>r </a:t>
            </a:r>
            <a:r>
              <a:rPr sz="175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(corresponding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to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region)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surrounding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the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radiating antenna,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 that radiates from the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pass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trough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sphere.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sphere‘s</a:t>
            </a:r>
            <a:endParaRPr sz="175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108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radius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r </a:t>
            </a:r>
            <a:r>
              <a:rPr sz="1800" dirty="0">
                <a:solidFill>
                  <a:srgbClr val="FFFF00"/>
                </a:solidFill>
                <a:latin typeface="Symbol"/>
                <a:cs typeface="Symbol"/>
              </a:rPr>
              <a:t></a:t>
            </a:r>
            <a:r>
              <a:rPr sz="1800" spc="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800" i="1" spc="1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/2</a:t>
            </a:r>
            <a:r>
              <a:rPr sz="1900" spc="-2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i="1" spc="-20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729" y="2749550"/>
            <a:ext cx="1692646" cy="544195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790569" y="4377309"/>
          <a:ext cx="5368925" cy="923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5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9722">
                <a:tc>
                  <a:txBody>
                    <a:bodyPr/>
                    <a:lstStyle/>
                    <a:p>
                      <a:pPr marL="217804">
                        <a:lnSpc>
                          <a:spcPts val="3175"/>
                        </a:lnSpc>
                      </a:pPr>
                      <a:r>
                        <a:rPr sz="32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200" i="1" spc="-26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3200">
                        <a:latin typeface="Symbol"/>
                        <a:cs typeface="Symbol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rad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FF"/>
                      </a:solidFill>
                      <a:prstDash val="solid"/>
                    </a:lnL>
                    <a:lnT w="12700">
                      <a:solidFill>
                        <a:srgbClr val="FF00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57175">
                        <a:lnSpc>
                          <a:spcPct val="100000"/>
                        </a:lnSpc>
                      </a:pPr>
                      <a:r>
                        <a:rPr sz="12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rad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08610">
                        <a:lnSpc>
                          <a:spcPts val="2160"/>
                        </a:lnSpc>
                        <a:spcBef>
                          <a:spcPts val="790"/>
                        </a:spcBef>
                      </a:pPr>
                      <a:r>
                        <a:rPr sz="185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850" i="1" spc="-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00FF"/>
                      </a:solidFill>
                      <a:prstDash val="solid"/>
                    </a:lnR>
                    <a:lnT w="12700">
                      <a:solidFill>
                        <a:srgbClr val="FF00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R="119380" algn="r">
                        <a:lnSpc>
                          <a:spcPts val="160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(10.25.2)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FF"/>
                      </a:solidFill>
                      <a:prstDash val="solid"/>
                    </a:lnL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r">
                        <a:lnSpc>
                          <a:spcPts val="1250"/>
                        </a:lnSpc>
                      </a:pPr>
                      <a:r>
                        <a:rPr sz="13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00FF"/>
                      </a:solidFill>
                      <a:prstDash val="solid"/>
                    </a:lnR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672965" y="4815840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700" y="0"/>
                </a:lnTo>
              </a:path>
            </a:pathLst>
          </a:custGeom>
          <a:ln w="12190">
            <a:solidFill>
              <a:srgbClr val="C8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6691" y="1552702"/>
            <a:ext cx="7002780" cy="5638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23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total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integrating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time-average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Poynting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over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closed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spherical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surface: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37996" y="2212050"/>
          <a:ext cx="7853680" cy="1200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0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7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4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1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4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6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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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</a:t>
                      </a:r>
                      <a:r>
                        <a:rPr sz="2100" spc="-25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1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115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1250">
                        <a:latin typeface="Symbol"/>
                        <a:cs typeface="Symbol"/>
                      </a:endParaRPr>
                    </a:p>
                  </a:txBody>
                  <a:tcPr marL="0" marR="0" marT="133350" marB="0"/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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99">
                <a:tc>
                  <a:txBody>
                    <a:bodyPr/>
                    <a:lstStyle/>
                    <a:p>
                      <a:pPr marL="127000">
                        <a:lnSpc>
                          <a:spcPts val="1710"/>
                        </a:lnSpc>
                      </a:pPr>
                      <a:r>
                        <a:rPr sz="20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77495">
                        <a:lnSpc>
                          <a:spcPts val="1970"/>
                        </a:lnSpc>
                      </a:pPr>
                      <a:r>
                        <a:rPr sz="1000" i="1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rad</a:t>
                      </a:r>
                      <a:r>
                        <a:rPr sz="1000" i="1" spc="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3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u="sng" dirty="0">
                          <a:solidFill>
                            <a:srgbClr val="C8FFFF"/>
                          </a:solidFill>
                          <a:uFill>
                            <a:solidFill>
                              <a:srgbClr val="C8FFFF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Re</a:t>
                      </a:r>
                      <a:r>
                        <a:rPr sz="2100" spc="-8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</a:t>
                      </a:r>
                      <a:r>
                        <a:rPr sz="22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22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spc="-18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100" i="1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100" spc="-7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100" i="1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100" spc="-7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</a:t>
                      </a:r>
                      <a:r>
                        <a:rPr sz="2100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2100" i="1" spc="-8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100" spc="-7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100" i="1" spc="-7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3000" baseline="38888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*</a:t>
                      </a:r>
                      <a:endParaRPr sz="3000" baseline="38888">
                        <a:latin typeface="Times New Roman"/>
                        <a:cs typeface="Times New Roman"/>
                      </a:endParaRPr>
                    </a:p>
                  </a:txBody>
                  <a:tcPr marL="0" marR="0" marT="128270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2100" i="1" spc="-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21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100" i="1" spc="-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</a:t>
                      </a: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u="sng" dirty="0">
                          <a:solidFill>
                            <a:srgbClr val="C8FFFF"/>
                          </a:solidFill>
                          <a:uFill>
                            <a:solidFill>
                              <a:srgbClr val="C8FFFF"/>
                            </a:solidFill>
                          </a:uFill>
                          <a:latin typeface="Times New Roman"/>
                          <a:cs typeface="Times New Roman"/>
                        </a:rPr>
                        <a:t>1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/>
                </a:tc>
                <a:tc gridSpan="2"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1360"/>
                        </a:spcBef>
                      </a:pPr>
                      <a:r>
                        <a:rPr sz="1500" spc="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5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500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</a:t>
                      </a:r>
                      <a:r>
                        <a:rPr sz="1500" spc="-2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baseline="-1169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2850" spc="-157" baseline="-116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500" i="1" spc="-2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1550" spc="-4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baseline="-1169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2850" spc="-172" baseline="-116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500" i="1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75" baseline="400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875" spc="82" baseline="400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5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550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1700" spc="-6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950" baseline="-1282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950" spc="52" baseline="-1282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500" i="1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aseline="-1282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</a:t>
                      </a:r>
                      <a:endParaRPr sz="1950" baseline="-12820">
                        <a:latin typeface="Symbol"/>
                        <a:cs typeface="Symbol"/>
                      </a:endParaRPr>
                    </a:p>
                  </a:txBody>
                  <a:tcPr marL="0" marR="0" marT="17272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06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2250" baseline="38888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* </a:t>
                      </a:r>
                      <a:r>
                        <a:rPr sz="2250" spc="-1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1550" i="1" spc="-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600" spc="-1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600" spc="-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</a:t>
                      </a:r>
                      <a:r>
                        <a:rPr sz="1550" spc="-1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-5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(10.25.1)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46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6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ts val="2515"/>
                        </a:lnSpc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</a:t>
                      </a:r>
                      <a:r>
                        <a:rPr sz="2100" spc="-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25" i="1" spc="-7" baseline="-1254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2325" baseline="-12544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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</a:t>
                      </a:r>
                      <a:r>
                        <a:rPr sz="2050" spc="-22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6685" marB="0"/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21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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456691" y="3401695"/>
            <a:ext cx="7844790" cy="8280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Notice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factor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½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appears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considering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averaged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over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time.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viewed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150" dirty="0">
                <a:solidFill>
                  <a:srgbClr val="FFFF00"/>
                </a:solidFill>
                <a:latin typeface="Microsoft Sans Serif"/>
                <a:cs typeface="Microsoft Sans Serif"/>
              </a:rPr>
              <a:t>―lost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power‖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source‘s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concern.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110" dirty="0">
                <a:solidFill>
                  <a:srgbClr val="FFFF00"/>
                </a:solidFill>
                <a:latin typeface="Microsoft Sans Serif"/>
                <a:cs typeface="Microsoft Sans Serif"/>
              </a:rPr>
              <a:t>―similar‖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resistor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connected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source: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291" y="5450535"/>
            <a:ext cx="74485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i="1" spc="-1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850" i="1" spc="-15" baseline="-11695" dirty="0">
                <a:solidFill>
                  <a:srgbClr val="FFFF00"/>
                </a:solidFill>
                <a:latin typeface="Arial"/>
                <a:cs typeface="Arial"/>
              </a:rPr>
              <a:t>0</a:t>
            </a:r>
            <a:r>
              <a:rPr sz="2850" i="1" spc="-82" baseline="-116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input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</a:t>
            </a:r>
            <a:endParaRPr sz="1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19" y="2035175"/>
            <a:ext cx="4943475" cy="3139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4612" y="484378"/>
            <a:ext cx="669099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</a:t>
            </a:r>
            <a:r>
              <a:rPr sz="4350" spc="40" dirty="0"/>
              <a:t> </a:t>
            </a:r>
            <a:r>
              <a:rPr sz="4350" dirty="0"/>
              <a:t>Mask</a:t>
            </a:r>
            <a:r>
              <a:rPr sz="4350" spc="40" dirty="0"/>
              <a:t> </a:t>
            </a:r>
            <a:r>
              <a:rPr sz="4350" spc="-10" dirty="0"/>
              <a:t>(Example</a:t>
            </a:r>
            <a:r>
              <a:rPr sz="4350" spc="40" dirty="0"/>
              <a:t> </a:t>
            </a:r>
            <a:r>
              <a:rPr sz="4350" dirty="0"/>
              <a:t>1)</a:t>
            </a:r>
            <a:endParaRPr sz="435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/>
              <a:t>33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6706" y="2785332"/>
            <a:ext cx="182245" cy="11531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Relative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gain,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dB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133652" y="2179728"/>
          <a:ext cx="4484370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6852">
                <a:tc>
                  <a:txBody>
                    <a:bodyPr/>
                    <a:lstStyle/>
                    <a:p>
                      <a:pPr marR="615950" algn="r">
                        <a:lnSpc>
                          <a:spcPts val="1380"/>
                        </a:lnSpc>
                      </a:pPr>
                      <a:r>
                        <a:rPr sz="125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970">
                <a:tc>
                  <a:txBody>
                    <a:bodyPr/>
                    <a:lstStyle/>
                    <a:p>
                      <a:pPr marR="615950" algn="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250" spc="-5" dirty="0">
                          <a:latin typeface="Microsoft Sans Serif"/>
                          <a:cs typeface="Microsoft Sans Serif"/>
                        </a:rPr>
                        <a:t>-5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4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335"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250" spc="-50" dirty="0">
                          <a:latin typeface="Microsoft Sans Serif"/>
                          <a:cs typeface="Microsoft Sans Serif"/>
                        </a:rPr>
                        <a:t>-10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93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000"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250" spc="-50" dirty="0">
                          <a:latin typeface="Microsoft Sans Serif"/>
                          <a:cs typeface="Microsoft Sans Serif"/>
                        </a:rPr>
                        <a:t>-15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36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67"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250" spc="-50" dirty="0">
                          <a:latin typeface="Microsoft Sans Serif"/>
                          <a:cs typeface="Microsoft Sans Serif"/>
                        </a:rPr>
                        <a:t>-20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4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9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900" spc="-130" dirty="0">
                          <a:latin typeface="Microsoft Sans Serif"/>
                          <a:cs typeface="Microsoft Sans Serif"/>
                        </a:rPr>
                        <a:t>-180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900" spc="-130" dirty="0">
                          <a:latin typeface="Microsoft Sans Serif"/>
                          <a:cs typeface="Microsoft Sans Serif"/>
                        </a:rPr>
                        <a:t>-120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200" spc="-155" dirty="0">
                          <a:latin typeface="Microsoft Sans Serif"/>
                          <a:cs typeface="Microsoft Sans Serif"/>
                        </a:rPr>
                        <a:t>-60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25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50" spc="-5" dirty="0">
                          <a:latin typeface="Microsoft Sans Serif"/>
                          <a:cs typeface="Microsoft Sans Serif"/>
                        </a:rPr>
                        <a:t>60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31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150" spc="-190" dirty="0">
                          <a:latin typeface="Microsoft Sans Serif"/>
                          <a:cs typeface="Microsoft Sans Serif"/>
                        </a:rPr>
                        <a:t>120</a:t>
                      </a:r>
                      <a:endParaRPr sz="11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 vert="vert27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250" spc="-5" dirty="0">
                          <a:latin typeface="Microsoft Sans Serif"/>
                          <a:cs typeface="Microsoft Sans Serif"/>
                        </a:rPr>
                        <a:t>180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735" marB="0" vert="vert2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1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24840">
                        <a:lnSpc>
                          <a:spcPts val="1235"/>
                        </a:lnSpc>
                        <a:spcBef>
                          <a:spcPts val="15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Azimith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angle,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degrees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363461" y="1793493"/>
            <a:ext cx="2165985" cy="21863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5"/>
              </a:spcBef>
            </a:pPr>
            <a:r>
              <a:rPr sz="2350" spc="-5" dirty="0">
                <a:latin typeface="Microsoft Sans Serif"/>
                <a:cs typeface="Microsoft Sans Serif"/>
              </a:rPr>
              <a:t>Typical</a:t>
            </a:r>
            <a:r>
              <a:rPr sz="2350" dirty="0">
                <a:latin typeface="Microsoft Sans Serif"/>
                <a:cs typeface="Microsoft Sans Serif"/>
              </a:rPr>
              <a:t> </a:t>
            </a:r>
            <a:r>
              <a:rPr sz="2350" spc="-10" dirty="0">
                <a:latin typeface="Microsoft Sans Serif"/>
                <a:cs typeface="Microsoft Sans Serif"/>
              </a:rPr>
              <a:t>relative </a:t>
            </a:r>
            <a:r>
              <a:rPr sz="2350" spc="-5" dirty="0">
                <a:latin typeface="Microsoft Sans Serif"/>
                <a:cs typeface="Microsoft Sans Serif"/>
              </a:rPr>
              <a:t> directivity-</a:t>
            </a:r>
            <a:r>
              <a:rPr sz="2350" spc="-5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mask </a:t>
            </a:r>
            <a:r>
              <a:rPr sz="2350" spc="-61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of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receiving </a:t>
            </a:r>
            <a:r>
              <a:rPr sz="2350" dirty="0">
                <a:latin typeface="Microsoft Sans Serif"/>
                <a:cs typeface="Microsoft Sans Serif"/>
              </a:rPr>
              <a:t> antenna </a:t>
            </a:r>
            <a:r>
              <a:rPr sz="2350" spc="-5" dirty="0">
                <a:latin typeface="Microsoft Sans Serif"/>
                <a:cs typeface="Microsoft Sans Serif"/>
              </a:rPr>
              <a:t>(Yagi </a:t>
            </a:r>
            <a:r>
              <a:rPr sz="235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ant.,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TV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dcm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waves)</a:t>
            </a:r>
            <a:endParaRPr sz="23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63461" y="4438269"/>
            <a:ext cx="1880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Microsoft Sans Serif"/>
                <a:cs typeface="Microsoft Sans Serif"/>
              </a:rPr>
              <a:t>[CCIR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doc.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11/645,</a:t>
            </a:r>
            <a:r>
              <a:rPr sz="1000" dirty="0">
                <a:latin typeface="Microsoft Sans Serif"/>
                <a:cs typeface="Microsoft Sans Serif"/>
              </a:rPr>
              <a:t> 17-Oct </a:t>
            </a:r>
            <a:r>
              <a:rPr sz="1000" spc="-5" dirty="0">
                <a:latin typeface="Microsoft Sans Serif"/>
                <a:cs typeface="Microsoft Sans Serif"/>
              </a:rPr>
              <a:t>1989)</a:t>
            </a:r>
            <a:endParaRPr sz="1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8207" y="4484285"/>
            <a:ext cx="2654980" cy="21470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1283" y="322833"/>
            <a:ext cx="75742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 parameters:</a:t>
            </a:r>
            <a:r>
              <a:rPr spc="15" dirty="0"/>
              <a:t> </a:t>
            </a:r>
            <a:r>
              <a:rPr spc="-5" dirty="0"/>
              <a:t>Example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6691" y="1552702"/>
            <a:ext cx="6884034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800" spc="20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10.3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resistance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infinitesimal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Hertzian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633342" y="2424725"/>
          <a:ext cx="5526405" cy="445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8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5287">
                <a:tc>
                  <a:txBody>
                    <a:bodyPr/>
                    <a:lstStyle/>
                    <a:p>
                      <a:pPr marL="127000">
                        <a:lnSpc>
                          <a:spcPts val="2220"/>
                        </a:lnSpc>
                        <a:spcBef>
                          <a:spcPts val="1185"/>
                        </a:spcBef>
                      </a:pPr>
                      <a:r>
                        <a:rPr sz="19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900" i="1" spc="4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150495" marB="0"/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5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sz="1550" i="1" spc="-1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spc="22" baseline="-12962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5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550" i="1" spc="-1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baseline="3888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250" spc="-150" baseline="3888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550" i="1" spc="-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baseline="-12962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av</a:t>
                      </a:r>
                      <a:endParaRPr sz="2250" baseline="-12962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/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2600"/>
                        </a:lnSpc>
                      </a:pPr>
                      <a:r>
                        <a:rPr sz="1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350" spc="-9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525" i="1" spc="7" baseline="-118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527175">
                        <a:lnSpc>
                          <a:spcPts val="160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(10.26.1)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344289" y="2794126"/>
            <a:ext cx="939165" cy="12700"/>
          </a:xfrm>
          <a:custGeom>
            <a:avLst/>
            <a:gdLst/>
            <a:ahLst/>
            <a:cxnLst/>
            <a:rect l="l" t="t" r="r" b="b"/>
            <a:pathLst>
              <a:path w="939164" h="12700">
                <a:moveTo>
                  <a:pt x="938771" y="0"/>
                </a:moveTo>
                <a:lnTo>
                  <a:pt x="659892" y="0"/>
                </a:lnTo>
                <a:lnTo>
                  <a:pt x="647700" y="0"/>
                </a:lnTo>
                <a:lnTo>
                  <a:pt x="0" y="0"/>
                </a:lnTo>
                <a:lnTo>
                  <a:pt x="0" y="12192"/>
                </a:lnTo>
                <a:lnTo>
                  <a:pt x="647700" y="12192"/>
                </a:lnTo>
                <a:lnTo>
                  <a:pt x="659892" y="12192"/>
                </a:lnTo>
                <a:lnTo>
                  <a:pt x="938771" y="12192"/>
                </a:lnTo>
                <a:lnTo>
                  <a:pt x="93877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48227" y="2779902"/>
            <a:ext cx="28257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0480" y="2836984"/>
            <a:ext cx="4000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900" spc="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000" spc="-6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691" y="3232530"/>
            <a:ext cx="78143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free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space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uniform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35123" y="3882290"/>
            <a:ext cx="110617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450" i="1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r>
              <a:rPr sz="1450" i="1" spc="5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50" spc="-1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80" dirty="0">
                <a:solidFill>
                  <a:srgbClr val="FFFF00"/>
                </a:solidFill>
                <a:latin typeface="Times New Roman"/>
                <a:cs typeface="Times New Roman"/>
              </a:rPr>
              <a:t>80</a:t>
            </a:r>
            <a:r>
              <a:rPr sz="2050" spc="-8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6627" y="3665601"/>
            <a:ext cx="972819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250" spc="-202" baseline="-12962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250" spc="44" baseline="-1296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14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9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i="1" spc="-18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950" i="1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140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19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spc="-277" baseline="38011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850" spc="-104" baseline="3801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14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9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i="1" spc="-11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9880" y="3500754"/>
            <a:ext cx="27749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925" spc="-89" baseline="-37037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1900" spc="-6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69789" y="3882290"/>
            <a:ext cx="60833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5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20" dirty="0">
                <a:solidFill>
                  <a:srgbClr val="FFFF00"/>
                </a:solidFill>
                <a:latin typeface="Times New Roman"/>
                <a:cs typeface="Times New Roman"/>
              </a:rPr>
              <a:t>80</a:t>
            </a:r>
            <a:r>
              <a:rPr sz="2050" spc="-2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67704" y="3665601"/>
            <a:ext cx="808355" cy="557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250" baseline="-12962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250" spc="142" baseline="-1296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9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i="1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95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2850" baseline="38011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850" baseline="38011">
              <a:latin typeface="Times New Roman"/>
              <a:cs typeface="Times New Roman"/>
            </a:endParaRPr>
          </a:p>
          <a:p>
            <a:pPr marL="139065">
              <a:lnSpc>
                <a:spcPct val="100000"/>
              </a:lnSpc>
              <a:spcBef>
                <a:spcPts val="40"/>
              </a:spcBef>
              <a:tabLst>
                <a:tab pos="481330" algn="l"/>
              </a:tabLst>
            </a:pPr>
            <a:r>
              <a:rPr sz="150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15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50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74134" y="3968877"/>
            <a:ext cx="436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1500" spc="-4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1500" spc="-4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500" spc="-4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20489" y="3848480"/>
            <a:ext cx="619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spc="-60" baseline="-35185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1500" u="sng" spc="31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150" i="1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av</a:t>
            </a:r>
            <a:r>
              <a:rPr sz="1150" i="1" spc="3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baseline="-35185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2250" baseline="-35185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06816" y="3981069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6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13327" y="4086732"/>
            <a:ext cx="179070" cy="12700"/>
          </a:xfrm>
          <a:custGeom>
            <a:avLst/>
            <a:gdLst/>
            <a:ahLst/>
            <a:cxnLst/>
            <a:rect l="l" t="t" r="r" b="b"/>
            <a:pathLst>
              <a:path w="179070" h="12700">
                <a:moveTo>
                  <a:pt x="178612" y="0"/>
                </a:moveTo>
                <a:lnTo>
                  <a:pt x="0" y="0"/>
                </a:lnTo>
                <a:lnTo>
                  <a:pt x="0" y="12192"/>
                </a:lnTo>
                <a:lnTo>
                  <a:pt x="178612" y="12192"/>
                </a:lnTo>
                <a:lnTo>
                  <a:pt x="1786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45453" y="4086732"/>
            <a:ext cx="178435" cy="12700"/>
          </a:xfrm>
          <a:custGeom>
            <a:avLst/>
            <a:gdLst/>
            <a:ahLst/>
            <a:cxnLst/>
            <a:rect l="l" t="t" r="r" b="b"/>
            <a:pathLst>
              <a:path w="178435" h="12700">
                <a:moveTo>
                  <a:pt x="178308" y="0"/>
                </a:moveTo>
                <a:lnTo>
                  <a:pt x="0" y="0"/>
                </a:lnTo>
                <a:lnTo>
                  <a:pt x="0" y="12192"/>
                </a:lnTo>
                <a:lnTo>
                  <a:pt x="178308" y="12192"/>
                </a:lnTo>
                <a:lnTo>
                  <a:pt x="17830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36034" y="4234334"/>
            <a:ext cx="255968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2070100" algn="l"/>
              </a:tabLst>
            </a:pP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19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05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r>
              <a:rPr sz="19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25" spc="-22" baseline="2849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925" baseline="284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25" spc="-30" baseline="284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25" i="1" spc="-30" baseline="2849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850" spc="-52" baseline="-877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50" spc="-37" baseline="-877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r>
              <a:rPr sz="19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19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05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6691" y="4529708"/>
            <a:ext cx="5564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triangular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resistance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43780" y="5005196"/>
            <a:ext cx="32067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950" u="sng" spc="-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i="1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L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86680" y="4977765"/>
            <a:ext cx="102870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spc="-14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64404" y="4820792"/>
            <a:ext cx="123189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8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51758" y="5097299"/>
            <a:ext cx="105156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92125" algn="l"/>
              </a:tabLst>
            </a:pPr>
            <a:r>
              <a:rPr sz="1950" i="1" dirty="0">
                <a:solidFill>
                  <a:srgbClr val="FFFF00"/>
                </a:solidFill>
                <a:latin typeface="Times New Roman"/>
                <a:cs typeface="Times New Roman"/>
              </a:rPr>
              <a:t>R	</a:t>
            </a:r>
            <a:r>
              <a:rPr sz="2925" spc="-97" baseline="1424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925" spc="-52" baseline="142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25" spc="-104" baseline="1424" dirty="0">
                <a:solidFill>
                  <a:srgbClr val="FFFF00"/>
                </a:solidFill>
                <a:latin typeface="Times New Roman"/>
                <a:cs typeface="Times New Roman"/>
              </a:rPr>
              <a:t>20</a:t>
            </a:r>
            <a:r>
              <a:rPr sz="3075" spc="-179" baseline="135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3075" baseline="1355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35577" y="5025008"/>
            <a:ext cx="1149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02634" y="5282946"/>
            <a:ext cx="2120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i="1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43780" y="5282946"/>
            <a:ext cx="188213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  <a:tab pos="1333500" algn="l"/>
              </a:tabLst>
            </a:pPr>
            <a:r>
              <a:rPr sz="1000" spc="-5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10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r>
              <a:rPr sz="10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0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</a:t>
            </a:r>
            <a:r>
              <a:rPr sz="1050" dirty="0">
                <a:solidFill>
                  <a:srgbClr val="99CC00"/>
                </a:solidFill>
                <a:latin typeface="Microsoft Sans Serif"/>
                <a:cs typeface="Microsoft Sans Serif"/>
              </a:rPr>
              <a:t>10</a:t>
            </a:r>
            <a:r>
              <a:rPr sz="10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050" dirty="0">
                <a:solidFill>
                  <a:srgbClr val="99CC00"/>
                </a:solidFill>
                <a:latin typeface="Microsoft Sans Serif"/>
                <a:cs typeface="Microsoft Sans Serif"/>
              </a:rPr>
              <a:t>26</a:t>
            </a:r>
            <a:r>
              <a:rPr sz="10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1050" dirty="0">
                <a:solidFill>
                  <a:srgbClr val="99CC00"/>
                </a:solidFill>
                <a:latin typeface="Microsoft Sans Serif"/>
                <a:cs typeface="Microsoft Sans Serif"/>
              </a:rPr>
              <a:t>3)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6691" y="5381430"/>
            <a:ext cx="4483100" cy="98171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899535">
              <a:lnSpc>
                <a:spcPct val="100000"/>
              </a:lnSpc>
              <a:spcBef>
                <a:spcPts val="575"/>
              </a:spcBef>
            </a:pP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19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05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1950">
              <a:latin typeface="Symbol"/>
              <a:cs typeface="Symbol"/>
            </a:endParaRPr>
          </a:p>
          <a:p>
            <a:pPr marL="12700" marR="5080">
              <a:lnSpc>
                <a:spcPts val="2030"/>
              </a:lnSpc>
              <a:spcBef>
                <a:spcPts val="58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Small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values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resistance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suggest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very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efficient.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9375" y="5893434"/>
            <a:ext cx="1574800" cy="6343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328542" y="2091450"/>
          <a:ext cx="5831205" cy="569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4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45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55"/>
                        </a:spcBef>
                        <a:tabLst>
                          <a:tab pos="833755" algn="l"/>
                        </a:tabLst>
                      </a:pPr>
                      <a:r>
                        <a:rPr sz="22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300" i="1" spc="-7" baseline="-12626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rad	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25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2350" spc="-2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235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spc="-7" baseline="3914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3300" spc="7" baseline="3914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ka</a:t>
                      </a:r>
                      <a:r>
                        <a:rPr sz="2250" i="1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3300" spc="-7" baseline="3914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3300" baseline="39141">
                        <a:latin typeface="Times New Roman"/>
                        <a:cs typeface="Times New Roman"/>
                      </a:endParaRPr>
                    </a:p>
                  </a:txBody>
                  <a:tcPr marL="0" marR="0" marT="704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1236345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(10.27.1)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82091" y="1538985"/>
            <a:ext cx="8307705" cy="37064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63500" marR="813435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small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antennas,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resistance,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uniform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distribution,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Microsoft Sans Serif"/>
              <a:cs typeface="Microsoft Sans Serif"/>
            </a:endParaRPr>
          </a:p>
          <a:p>
            <a:pPr marL="63500" marR="1361440">
              <a:lnSpc>
                <a:spcPts val="2030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large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(ka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&gt;&gt;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1)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sz="1800" i="1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simple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general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expression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exists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resistance.</a:t>
            </a:r>
            <a:endParaRPr sz="1800">
              <a:latin typeface="Microsoft Sans Serif"/>
              <a:cs typeface="Microsoft Sans Serif"/>
            </a:endParaRPr>
          </a:p>
          <a:p>
            <a:pPr marL="63500" marR="1878964">
              <a:lnSpc>
                <a:spcPts val="2140"/>
              </a:lnSpc>
              <a:spcBef>
                <a:spcPts val="1780"/>
              </a:spcBef>
            </a:pP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800" spc="1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10.4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required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10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loop,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whose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circumference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/5.</a:t>
            </a:r>
            <a:endParaRPr sz="1800">
              <a:latin typeface="Microsoft Sans Serif"/>
              <a:cs typeface="Microsoft Sans Serif"/>
            </a:endParaRPr>
          </a:p>
          <a:p>
            <a:pPr marL="2692400" indent="-2629535">
              <a:lnSpc>
                <a:spcPct val="100000"/>
              </a:lnSpc>
              <a:spcBef>
                <a:spcPts val="88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small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loop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ka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00"/>
                </a:solidFill>
                <a:latin typeface="Microsoft Sans Serif"/>
                <a:cs typeface="Microsoft Sans Serif"/>
              </a:rPr>
              <a:t>2</a:t>
            </a:r>
            <a:r>
              <a:rPr sz="1900" spc="-3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800" i="1" spc="-3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spc="-30" dirty="0">
                <a:solidFill>
                  <a:srgbClr val="FFFF00"/>
                </a:solidFill>
                <a:latin typeface="Microsoft Sans Serif"/>
                <a:cs typeface="Microsoft Sans Serif"/>
              </a:rPr>
              <a:t>/</a:t>
            </a:r>
            <a:r>
              <a:rPr sz="1900" spc="-3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90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0.2.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resistance:</a:t>
            </a:r>
            <a:endParaRPr sz="1800">
              <a:latin typeface="Microsoft Sans Serif"/>
              <a:cs typeface="Microsoft Sans Serif"/>
            </a:endParaRPr>
          </a:p>
          <a:p>
            <a:pPr marR="69850" algn="ctr">
              <a:lnSpc>
                <a:spcPct val="100000"/>
              </a:lnSpc>
              <a:spcBef>
                <a:spcPts val="520"/>
              </a:spcBef>
              <a:tabLst>
                <a:tab pos="330200" algn="l"/>
              </a:tabLst>
            </a:pPr>
            <a:r>
              <a:rPr sz="1950" i="1" dirty="0">
                <a:solidFill>
                  <a:srgbClr val="FFFF00"/>
                </a:solidFill>
                <a:latin typeface="Times New Roman"/>
                <a:cs typeface="Times New Roman"/>
              </a:rPr>
              <a:t>R	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5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20" dirty="0">
                <a:solidFill>
                  <a:srgbClr val="FFFF00"/>
                </a:solidFill>
                <a:latin typeface="Times New Roman"/>
                <a:cs typeface="Times New Roman"/>
              </a:rPr>
              <a:t>20</a:t>
            </a:r>
            <a:r>
              <a:rPr sz="2050" spc="-2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05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spc="-7" baseline="38011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850" spc="15" baseline="3801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19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5" dirty="0">
                <a:solidFill>
                  <a:srgbClr val="FFFF00"/>
                </a:solidFill>
                <a:latin typeface="Times New Roman"/>
                <a:cs typeface="Times New Roman"/>
              </a:rPr>
              <a:t>0.2</a:t>
            </a:r>
            <a:r>
              <a:rPr sz="19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spc="-7" baseline="38011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850" baseline="3801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5" dirty="0">
                <a:solidFill>
                  <a:srgbClr val="FFFF00"/>
                </a:solidFill>
                <a:latin typeface="Times New Roman"/>
                <a:cs typeface="Times New Roman"/>
              </a:rPr>
              <a:t>0.316</a:t>
            </a:r>
            <a:r>
              <a:rPr sz="19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</a:t>
            </a:r>
            <a:endParaRPr sz="1950">
              <a:latin typeface="Symbol"/>
              <a:cs typeface="Symbol"/>
            </a:endParaRPr>
          </a:p>
          <a:p>
            <a:pPr marR="2438400" algn="ctr">
              <a:lnSpc>
                <a:spcPts val="1245"/>
              </a:lnSpc>
              <a:spcBef>
                <a:spcPts val="40"/>
              </a:spcBef>
            </a:pPr>
            <a:r>
              <a:rPr sz="1100" i="1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endParaRPr sz="1100">
              <a:latin typeface="Times New Roman"/>
              <a:cs typeface="Times New Roman"/>
            </a:endParaRPr>
          </a:p>
          <a:p>
            <a:pPr marL="63500">
              <a:lnSpc>
                <a:spcPts val="2085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radiated power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7689" y="5145078"/>
            <a:ext cx="602615" cy="363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100" i="1" spc="-9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100" i="1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9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200" spc="-180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2100" spc="-8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3000" spc="-202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3000" baseline="3888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4227" y="5189982"/>
            <a:ext cx="11156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82600" algn="l"/>
              </a:tabLst>
            </a:pP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P	</a:t>
            </a:r>
            <a:r>
              <a:rPr sz="2100" spc="-7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u="sng" baseline="15873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3150" spc="-187" baseline="1587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33927" y="5621223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1777" y="5482538"/>
            <a:ext cx="1587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8580" y="5621223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31719" y="6002052"/>
            <a:ext cx="112331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25780" algn="l"/>
              </a:tabLst>
            </a:pPr>
            <a:r>
              <a:rPr sz="1800" dirty="0">
                <a:solidFill>
                  <a:srgbClr val="FFFF00"/>
                </a:solidFill>
                <a:latin typeface="Symbol"/>
                <a:cs typeface="Symbol"/>
              </a:rPr>
              <a:t>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800" i="1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i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900" spc="-30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1800" spc="-3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18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3327" y="5935167"/>
            <a:ext cx="735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86385" algn="l"/>
              </a:tabLst>
            </a:pPr>
            <a:r>
              <a:rPr sz="900" i="1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rad </a:t>
            </a:r>
            <a:r>
              <a:rPr sz="900" i="1" dirty="0">
                <a:solidFill>
                  <a:srgbClr val="FFFF00"/>
                </a:solidFill>
                <a:latin typeface="Times New Roman"/>
                <a:cs typeface="Times New Roman"/>
              </a:rPr>
              <a:t>  </a:t>
            </a:r>
            <a:r>
              <a:rPr sz="900" i="1" spc="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aseline="-20061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2700" baseline="-20061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77689" y="6014415"/>
            <a:ext cx="1403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u="sng" baseline="2469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2700" u="sng" spc="7" baseline="2469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u="sng" spc="7" baseline="2469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</a:t>
            </a:r>
            <a:r>
              <a:rPr sz="2700" u="sng" baseline="2469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10</a:t>
            </a:r>
            <a:r>
              <a:rPr sz="2700" baseline="2469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spc="-330" baseline="2469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7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8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FFFF00"/>
                </a:solidFill>
                <a:latin typeface="Times New Roman"/>
                <a:cs typeface="Times New Roman"/>
              </a:rPr>
              <a:t>7</a:t>
            </a:r>
            <a:r>
              <a:rPr sz="1800" spc="-20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sz="1800" spc="-60" dirty="0">
                <a:solidFill>
                  <a:srgbClr val="FFFF00"/>
                </a:solidFill>
                <a:latin typeface="Times New Roman"/>
                <a:cs typeface="Times New Roman"/>
              </a:rPr>
              <a:t>95</a:t>
            </a:r>
            <a:r>
              <a:rPr sz="18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spc="-7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39235" y="5921959"/>
            <a:ext cx="1422400" cy="12700"/>
          </a:xfrm>
          <a:custGeom>
            <a:avLst/>
            <a:gdLst/>
            <a:ahLst/>
            <a:cxnLst/>
            <a:rect l="l" t="t" r="r" b="b"/>
            <a:pathLst>
              <a:path w="1422400" h="12700">
                <a:moveTo>
                  <a:pt x="12179" y="0"/>
                </a:moveTo>
                <a:lnTo>
                  <a:pt x="0" y="0"/>
                </a:lnTo>
                <a:lnTo>
                  <a:pt x="0" y="12192"/>
                </a:lnTo>
                <a:lnTo>
                  <a:pt x="12179" y="12192"/>
                </a:lnTo>
                <a:lnTo>
                  <a:pt x="12179" y="0"/>
                </a:lnTo>
                <a:close/>
              </a:path>
              <a:path w="1422400" h="12700">
                <a:moveTo>
                  <a:pt x="481825" y="0"/>
                </a:moveTo>
                <a:lnTo>
                  <a:pt x="481825" y="0"/>
                </a:lnTo>
                <a:lnTo>
                  <a:pt x="12192" y="0"/>
                </a:lnTo>
                <a:lnTo>
                  <a:pt x="12192" y="12192"/>
                </a:lnTo>
                <a:lnTo>
                  <a:pt x="481825" y="12192"/>
                </a:lnTo>
                <a:lnTo>
                  <a:pt x="481825" y="0"/>
                </a:lnTo>
                <a:close/>
              </a:path>
              <a:path w="1422400" h="12700">
                <a:moveTo>
                  <a:pt x="495554" y="0"/>
                </a:moveTo>
                <a:lnTo>
                  <a:pt x="481838" y="0"/>
                </a:lnTo>
                <a:lnTo>
                  <a:pt x="481838" y="12192"/>
                </a:lnTo>
                <a:lnTo>
                  <a:pt x="495554" y="12192"/>
                </a:lnTo>
                <a:lnTo>
                  <a:pt x="495554" y="0"/>
                </a:lnTo>
                <a:close/>
              </a:path>
              <a:path w="1422400" h="12700">
                <a:moveTo>
                  <a:pt x="1408417" y="0"/>
                </a:moveTo>
                <a:lnTo>
                  <a:pt x="1396238" y="0"/>
                </a:lnTo>
                <a:lnTo>
                  <a:pt x="876554" y="0"/>
                </a:lnTo>
                <a:lnTo>
                  <a:pt x="876554" y="12192"/>
                </a:lnTo>
                <a:lnTo>
                  <a:pt x="1396238" y="12192"/>
                </a:lnTo>
                <a:lnTo>
                  <a:pt x="1408417" y="12192"/>
                </a:lnTo>
                <a:lnTo>
                  <a:pt x="1408417" y="0"/>
                </a:lnTo>
                <a:close/>
              </a:path>
              <a:path w="1422400" h="12700">
                <a:moveTo>
                  <a:pt x="1422146" y="0"/>
                </a:moveTo>
                <a:lnTo>
                  <a:pt x="1408430" y="0"/>
                </a:lnTo>
                <a:lnTo>
                  <a:pt x="1408430" y="12192"/>
                </a:lnTo>
                <a:lnTo>
                  <a:pt x="1422146" y="12192"/>
                </a:lnTo>
                <a:lnTo>
                  <a:pt x="142214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30521" y="6157671"/>
            <a:ext cx="517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15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sz="1800" spc="-40" dirty="0">
                <a:solidFill>
                  <a:srgbClr val="FFFF00"/>
                </a:solidFill>
                <a:latin typeface="Times New Roman"/>
                <a:cs typeface="Times New Roman"/>
              </a:rPr>
              <a:t>31</a:t>
            </a:r>
            <a:r>
              <a:rPr sz="1800" spc="-45" dirty="0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55389" y="6157671"/>
            <a:ext cx="2159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>
              <a:lnSpc>
                <a:spcPts val="2125"/>
              </a:lnSpc>
              <a:spcBef>
                <a:spcPts val="100"/>
              </a:spcBef>
            </a:pPr>
            <a:r>
              <a:rPr sz="180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225"/>
              </a:lnSpc>
            </a:pPr>
            <a:r>
              <a:rPr sz="1050" i="1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8365" y="3035300"/>
            <a:ext cx="123825" cy="2076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5295" y="3595370"/>
            <a:ext cx="219523" cy="3697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2600" y="6057900"/>
            <a:ext cx="219866" cy="37275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7491" y="2051430"/>
            <a:ext cx="7077709" cy="102679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8100" marR="30480">
              <a:lnSpc>
                <a:spcPts val="2060"/>
              </a:lnSpc>
              <a:spcBef>
                <a:spcPts val="25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(10.25.1)</a:t>
            </a:r>
            <a:r>
              <a:rPr sz="1800" spc="30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also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written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integral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over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solid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angle.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define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1800">
              <a:latin typeface="Microsoft Sans Serif"/>
              <a:cs typeface="Microsoft Sans Serif"/>
            </a:endParaRPr>
          </a:p>
          <a:p>
            <a:pPr marL="2997835">
              <a:lnSpc>
                <a:spcPct val="100000"/>
              </a:lnSpc>
              <a:spcBef>
                <a:spcPts val="970"/>
              </a:spcBef>
            </a:pPr>
            <a:r>
              <a:rPr sz="2100" i="1" spc="-7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100" i="1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6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200" spc="-16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2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5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1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60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22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7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10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11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spc="-8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100" i="1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-157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3000" spc="-15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spc="-10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325" i="1" spc="-89" baseline="-12544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325" i="1" spc="127" baseline="-1254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6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200" spc="-16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2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5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1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55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2100" spc="-7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6923" y="2313559"/>
            <a:ext cx="266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6816" y="2865247"/>
            <a:ext cx="7188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(</a:t>
            </a:r>
            <a:r>
              <a:rPr sz="1400" spc="-30" dirty="0">
                <a:solidFill>
                  <a:srgbClr val="99CC00"/>
                </a:solidFill>
                <a:latin typeface="Microsoft Sans Serif"/>
                <a:cs typeface="Microsoft Sans Serif"/>
              </a:rPr>
              <a:t>1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0.</a:t>
            </a:r>
            <a:r>
              <a:rPr sz="140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2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8</a:t>
            </a:r>
            <a:r>
              <a:rPr sz="1400" spc="-20" dirty="0">
                <a:solidFill>
                  <a:srgbClr val="99CC00"/>
                </a:solidFill>
                <a:latin typeface="Microsoft Sans Serif"/>
                <a:cs typeface="Microsoft Sans Serif"/>
              </a:rPr>
              <a:t>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2891" y="3183763"/>
            <a:ext cx="2795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then: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2380" y="3276727"/>
            <a:ext cx="3649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Time-averaged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radial</a:t>
            </a:r>
            <a:r>
              <a:rPr sz="12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component</a:t>
            </a:r>
            <a:r>
              <a:rPr sz="12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Poynting</a:t>
            </a:r>
            <a:r>
              <a:rPr sz="12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vector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43934" y="3404742"/>
            <a:ext cx="1930400" cy="111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solidFill>
                  <a:srgbClr val="C8FFFF"/>
                </a:solidFill>
                <a:latin typeface="Times New Roman"/>
                <a:cs typeface="Times New Roman"/>
              </a:rPr>
              <a:t>P</a:t>
            </a:r>
            <a:r>
              <a:rPr sz="2400" i="1" spc="-7" baseline="-12152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2400" i="1" baseline="-12152" dirty="0">
                <a:solidFill>
                  <a:srgbClr val="C8FFFF"/>
                </a:solidFill>
                <a:latin typeface="Times New Roman"/>
                <a:cs typeface="Times New Roman"/>
              </a:rPr>
              <a:t>a</a:t>
            </a:r>
            <a:r>
              <a:rPr sz="2400" i="1" spc="-7" baseline="-12152" dirty="0">
                <a:solidFill>
                  <a:srgbClr val="C8FFFF"/>
                </a:solidFill>
                <a:latin typeface="Times New Roman"/>
                <a:cs typeface="Times New Roman"/>
              </a:rPr>
              <a:t>d</a:t>
            </a:r>
            <a:r>
              <a:rPr sz="2400" i="1" baseline="-12152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400" i="1" spc="157" baseline="-12152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180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650" dirty="0">
                <a:solidFill>
                  <a:srgbClr val="C8FFFF"/>
                </a:solidFill>
                <a:latin typeface="Symbol"/>
                <a:cs typeface="Symbol"/>
              </a:rPr>
              <a:t></a:t>
            </a:r>
            <a:r>
              <a:rPr sz="2650" spc="-204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1800" i="1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1900" spc="-5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900" spc="-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8FFFF"/>
                </a:solidFill>
                <a:latin typeface="Times New Roman"/>
                <a:cs typeface="Times New Roman"/>
              </a:rPr>
              <a:t>,</a:t>
            </a:r>
            <a:r>
              <a:rPr sz="1800" spc="2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00" spc="-85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1800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r>
              <a:rPr sz="1800" i="1" dirty="0">
                <a:solidFill>
                  <a:srgbClr val="C8FFFF"/>
                </a:solidFill>
                <a:latin typeface="Times New Roman"/>
                <a:cs typeface="Times New Roman"/>
              </a:rPr>
              <a:t>d</a:t>
            </a:r>
            <a:r>
              <a:rPr sz="1800" dirty="0">
                <a:solidFill>
                  <a:srgbClr val="C8FFFF"/>
                </a:solidFill>
                <a:latin typeface="Symbol"/>
                <a:cs typeface="Symbol"/>
              </a:rPr>
              <a:t></a:t>
            </a:r>
            <a:endParaRPr sz="1800">
              <a:latin typeface="Symbol"/>
              <a:cs typeface="Symbol"/>
            </a:endParaRPr>
          </a:p>
          <a:p>
            <a:pPr marR="333375" algn="ctr">
              <a:lnSpc>
                <a:spcPct val="100000"/>
              </a:lnSpc>
              <a:spcBef>
                <a:spcPts val="970"/>
              </a:spcBef>
            </a:pPr>
            <a:r>
              <a:rPr sz="1250" spc="-10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1300" spc="-1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endParaRPr sz="1300">
              <a:latin typeface="Symbol"/>
              <a:cs typeface="Symbol"/>
            </a:endParaRPr>
          </a:p>
          <a:p>
            <a:pPr marL="261620" algn="ctr">
              <a:lnSpc>
                <a:spcPct val="100000"/>
              </a:lnSpc>
              <a:spcBef>
                <a:spcPts val="735"/>
              </a:spcBef>
            </a:pP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6816" y="3635120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(10.28.2)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891" y="4223384"/>
            <a:ext cx="153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Introducing</a:t>
            </a:r>
            <a:r>
              <a:rPr sz="1800" spc="-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29634" y="4644825"/>
            <a:ext cx="2131695" cy="363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252729" algn="l"/>
              </a:tabLst>
            </a:pPr>
            <a:r>
              <a:rPr sz="3150" i="1" spc="-15" baseline="-26455" dirty="0">
                <a:solidFill>
                  <a:srgbClr val="FFFF00"/>
                </a:solidFill>
                <a:latin typeface="Times New Roman"/>
                <a:cs typeface="Times New Roman"/>
              </a:rPr>
              <a:t>I	</a:t>
            </a:r>
            <a:r>
              <a:rPr sz="3150" spc="-104" baseline="-2645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3300" spc="-104" baseline="-25252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3300" spc="-82" baseline="-2525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spc="-37" baseline="-2645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3150" spc="-44" baseline="-264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104" baseline="-25252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3150" spc="-104" baseline="-2645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3150" spc="-30" baseline="-264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spc="142" baseline="-2645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u="sng" spc="9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u="sng" spc="23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i="1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2100" i="1" u="sng" spc="-1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u="sng" spc="-3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2200" u="sng" spc="-3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</a:t>
            </a:r>
            <a:r>
              <a:rPr sz="2200" u="sng" spc="-3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1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, </a:t>
            </a:r>
            <a:r>
              <a:rPr sz="2200" u="sng" spc="-3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</a:t>
            </a:r>
            <a:r>
              <a:rPr sz="2100" u="sng" spc="-3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)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06816" y="4901564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(10.28.3)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57142" y="4973192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46980" y="5096310"/>
            <a:ext cx="1235075" cy="363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100" i="1" spc="-50" dirty="0">
                <a:solidFill>
                  <a:srgbClr val="FFFF00"/>
                </a:solidFill>
                <a:latin typeface="Times New Roman"/>
                <a:cs typeface="Times New Roman"/>
              </a:rPr>
              <a:t>I </a:t>
            </a:r>
            <a:r>
              <a:rPr sz="2100" spc="-4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200" spc="-14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20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4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1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35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2100" spc="-5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3000" spc="-127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max</a:t>
            </a:r>
            <a:endParaRPr sz="3000" baseline="-12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2891" y="5519115"/>
            <a:ext cx="421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T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81426" y="5519115"/>
            <a:ext cx="1715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74138" y="5758383"/>
            <a:ext cx="1287780" cy="85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C8FFFF"/>
                </a:solidFill>
                <a:latin typeface="Symbol"/>
                <a:cs typeface="Symbol"/>
              </a:rPr>
              <a:t></a:t>
            </a:r>
            <a:r>
              <a:rPr sz="1950" spc="-13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50" i="1" dirty="0">
                <a:solidFill>
                  <a:srgbClr val="C8FFFF"/>
                </a:solidFill>
                <a:latin typeface="Times New Roman"/>
                <a:cs typeface="Times New Roman"/>
              </a:rPr>
              <a:t>A </a:t>
            </a:r>
            <a:r>
              <a:rPr sz="14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C8FFFF"/>
                </a:solidFill>
                <a:latin typeface="Symbol"/>
                <a:cs typeface="Symbol"/>
              </a:rPr>
              <a:t></a:t>
            </a:r>
            <a:r>
              <a:rPr sz="1950" spc="-1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C8FFFF"/>
                </a:solidFill>
                <a:latin typeface="Symbol"/>
                <a:cs typeface="Symbol"/>
              </a:rPr>
              <a:t></a:t>
            </a:r>
            <a:r>
              <a:rPr sz="3300" spc="-47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i="1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1950" i="1" spc="-12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50" i="1" dirty="0">
                <a:solidFill>
                  <a:srgbClr val="C8FFFF"/>
                </a:solidFill>
                <a:latin typeface="Times New Roman"/>
                <a:cs typeface="Times New Roman"/>
              </a:rPr>
              <a:t>n </a:t>
            </a:r>
            <a:r>
              <a:rPr sz="1950" spc="-5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2050" spc="-5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2050">
              <a:latin typeface="Symbol"/>
              <a:cs typeface="Symbol"/>
            </a:endParaRPr>
          </a:p>
          <a:p>
            <a:pPr marL="192405" algn="ctr">
              <a:lnSpc>
                <a:spcPct val="100000"/>
              </a:lnSpc>
              <a:spcBef>
                <a:spcPts val="980"/>
              </a:spcBef>
            </a:pPr>
            <a:r>
              <a:rPr sz="1250" spc="-5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1250" spc="-3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00" spc="-3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86196" y="5758383"/>
            <a:ext cx="37719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140" dirty="0">
                <a:solidFill>
                  <a:srgbClr val="C8FFFF"/>
                </a:solidFill>
                <a:latin typeface="Symbol"/>
                <a:cs typeface="Symbol"/>
              </a:rPr>
              <a:t></a:t>
            </a:r>
            <a:r>
              <a:rPr sz="3300" spc="-40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i="1" spc="-90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1950" i="1" spc="-8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450" i="1" spc="-120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93004" y="5955260"/>
            <a:ext cx="234124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798830" algn="l"/>
              </a:tabLst>
            </a:pPr>
            <a:r>
              <a:rPr sz="1950" i="1" spc="-150" dirty="0">
                <a:solidFill>
                  <a:srgbClr val="C8FFFF"/>
                </a:solidFill>
                <a:latin typeface="Times New Roman"/>
                <a:cs typeface="Times New Roman"/>
              </a:rPr>
              <a:t>d</a:t>
            </a:r>
            <a:r>
              <a:rPr sz="1950" i="1" spc="-9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50" spc="-220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205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950" spc="-5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2050" spc="-5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050" spc="-2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C8FFFF"/>
                </a:solidFill>
                <a:latin typeface="Times New Roman"/>
                <a:cs typeface="Times New Roman"/>
              </a:rPr>
              <a:t>,</a:t>
            </a:r>
            <a:r>
              <a:rPr sz="1950" spc="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50" spc="-50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2050" spc="-7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C8FFFF"/>
                </a:solidFill>
                <a:latin typeface="Times New Roman"/>
                <a:cs typeface="Times New Roman"/>
              </a:rPr>
              <a:t>) s</a:t>
            </a:r>
            <a:r>
              <a:rPr sz="1950" spc="-10" dirty="0">
                <a:solidFill>
                  <a:srgbClr val="C8FFFF"/>
                </a:solidFill>
                <a:latin typeface="Times New Roman"/>
                <a:cs typeface="Times New Roman"/>
              </a:rPr>
              <a:t>i</a:t>
            </a:r>
            <a:r>
              <a:rPr sz="1950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1950" spc="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050" spc="-5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050" spc="-2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i="1" spc="-10" dirty="0">
                <a:solidFill>
                  <a:srgbClr val="C8FFFF"/>
                </a:solidFill>
                <a:latin typeface="Times New Roman"/>
                <a:cs typeface="Times New Roman"/>
              </a:rPr>
              <a:t>d</a:t>
            </a:r>
            <a:r>
              <a:rPr sz="2050" spc="-5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86680" y="5925194"/>
            <a:ext cx="725805" cy="3752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689"/>
              </a:lnSpc>
              <a:spcBef>
                <a:spcPts val="130"/>
              </a:spcBef>
              <a:tabLst>
                <a:tab pos="611505" algn="l"/>
              </a:tabLst>
            </a:pPr>
            <a:r>
              <a:rPr sz="1400" spc="-210" dirty="0">
                <a:solidFill>
                  <a:srgbClr val="C8FFFF"/>
                </a:solidFill>
                <a:latin typeface="Times New Roman"/>
                <a:cs typeface="Times New Roman"/>
              </a:rPr>
              <a:t>2 </a:t>
            </a:r>
            <a:r>
              <a:rPr sz="1400" spc="10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500" spc="-3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r>
              <a:rPr sz="150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500" spc="-3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endParaRPr sz="1500">
              <a:latin typeface="Symbol"/>
              <a:cs typeface="Symbol"/>
            </a:endParaRPr>
          </a:p>
          <a:p>
            <a:pPr marL="88900">
              <a:lnSpc>
                <a:spcPts val="1030"/>
              </a:lnSpc>
            </a:pPr>
            <a:r>
              <a:rPr sz="950" spc="-5" dirty="0">
                <a:solidFill>
                  <a:srgbClr val="C8FFFF"/>
                </a:solidFill>
                <a:latin typeface="Symbol"/>
                <a:cs typeface="Symbol"/>
              </a:rPr>
              <a:t></a:t>
            </a:r>
            <a:endParaRPr sz="9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83634" y="6123727"/>
            <a:ext cx="5302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C8FFFF"/>
                </a:solidFill>
                <a:latin typeface="Times New Roman"/>
                <a:cs typeface="Times New Roman"/>
              </a:rPr>
              <a:t>,</a:t>
            </a:r>
            <a:r>
              <a:rPr sz="950" spc="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spc="-30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1000" spc="-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950" spc="-5" dirty="0">
                <a:solidFill>
                  <a:srgbClr val="C8FFFF"/>
                </a:solidFill>
                <a:latin typeface="Times New Roman"/>
                <a:cs typeface="Times New Roman"/>
              </a:rPr>
              <a:t>) </a:t>
            </a:r>
            <a:r>
              <a:rPr sz="9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d</a:t>
            </a:r>
            <a:r>
              <a:rPr sz="950" i="1" spc="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950" spc="-5" dirty="0">
                <a:solidFill>
                  <a:srgbClr val="C8FFFF"/>
                </a:solidFill>
                <a:latin typeface="Symbol"/>
                <a:cs typeface="Symbol"/>
              </a:rPr>
              <a:t></a:t>
            </a:r>
            <a:r>
              <a:rPr sz="950" spc="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950" spc="-5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endParaRPr sz="9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06816" y="6139383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(10.28.4)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77053" y="6392367"/>
            <a:ext cx="18415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C8FFFF"/>
                </a:solidFill>
                <a:latin typeface="Times New Roman"/>
                <a:cs typeface="Times New Roman"/>
              </a:rPr>
              <a:t>00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6500" y="3294379"/>
            <a:ext cx="85089" cy="2508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2784" y="3300729"/>
            <a:ext cx="224697" cy="36702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0191" y="1467620"/>
            <a:ext cx="7541259" cy="12096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5400" marR="17780">
              <a:lnSpc>
                <a:spcPct val="110500"/>
              </a:lnSpc>
              <a:spcBef>
                <a:spcPts val="2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It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follows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definition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for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isotropic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(directionless </a:t>
            </a:r>
            <a:r>
              <a:rPr sz="1750" spc="459" dirty="0">
                <a:solidFill>
                  <a:srgbClr val="FFFF00"/>
                </a:solidFill>
                <a:latin typeface="Microsoft Sans Serif"/>
                <a:cs typeface="Microsoft Sans Serif"/>
              </a:rPr>
              <a:t>–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radiating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equal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amount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any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direction)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antenna,</a:t>
            </a:r>
            <a:r>
              <a:rPr sz="175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i="1" spc="-2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850" spc="-30" baseline="-11695" dirty="0">
                <a:solidFill>
                  <a:srgbClr val="FFFF00"/>
                </a:solidFill>
                <a:latin typeface="Microsoft Sans Serif"/>
                <a:cs typeface="Microsoft Sans Serif"/>
              </a:rPr>
              <a:t>n</a:t>
            </a:r>
            <a:r>
              <a:rPr sz="175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850" spc="-2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750" i="1" spc="-20" dirty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sz="1850" spc="-20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175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1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beam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solid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angle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Symbol"/>
                <a:cs typeface="Symbol"/>
              </a:rPr>
              <a:t></a:t>
            </a:r>
            <a:r>
              <a:rPr sz="2850" baseline="-1169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2850" spc="-30" baseline="-1169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4</a:t>
            </a:r>
            <a:r>
              <a:rPr sz="1750" spc="-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750">
              <a:latin typeface="Microsoft Sans Serif"/>
              <a:cs typeface="Microsoft Sans Serif"/>
            </a:endParaRPr>
          </a:p>
          <a:p>
            <a:pPr marL="25400">
              <a:lnSpc>
                <a:spcPts val="2055"/>
              </a:lnSpc>
              <a:tabLst>
                <a:tab pos="2832735" algn="l"/>
              </a:tabLst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introduce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	of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6451" y="2897944"/>
            <a:ext cx="34728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  <a:tabLst>
                <a:tab pos="2132965" algn="l"/>
                <a:tab pos="2919095" algn="l"/>
              </a:tabLst>
            </a:pPr>
            <a:r>
              <a:rPr sz="2850" i="1" spc="-142" baseline="-21929" dirty="0">
                <a:solidFill>
                  <a:srgbClr val="C8FFFF"/>
                </a:solidFill>
                <a:latin typeface="Times New Roman"/>
                <a:cs typeface="Times New Roman"/>
              </a:rPr>
              <a:t>D</a:t>
            </a:r>
            <a:r>
              <a:rPr sz="2850" i="1" spc="-30" baseline="-21929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850" spc="-89" baseline="-21929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2850" spc="577" baseline="-21929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850" i="1" spc="-247" baseline="1461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850" i="1" spc="-157" baseline="146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spc="-345" baseline="1461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3000" spc="-345" baseline="1388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3000" spc="-187" baseline="138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spc="-187" baseline="1461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3000" spc="-359" baseline="1388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2850" spc="-359" baseline="146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700" spc="-359" baseline="-10802" dirty="0">
                <a:solidFill>
                  <a:srgbClr val="FFFF00"/>
                </a:solidFill>
                <a:latin typeface="Times New Roman"/>
                <a:cs typeface="Times New Roman"/>
              </a:rPr>
              <a:t>max</a:t>
            </a:r>
            <a:r>
              <a:rPr sz="2700" spc="502" baseline="-1080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50" spc="-37" baseline="-21929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00" u="sng" spc="-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4</a:t>
            </a:r>
            <a:r>
              <a:rPr sz="2000" u="sng" spc="-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</a:t>
            </a:r>
            <a:r>
              <a:rPr sz="2000" u="sng" spc="-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850" spc="-135" baseline="-21929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850" spc="315" baseline="-2192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00" u="sng" spc="-1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4</a:t>
            </a:r>
            <a:r>
              <a:rPr sz="2000" u="sng" spc="-1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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0719" y="3084702"/>
            <a:ext cx="738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(10.2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9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.1)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00223" y="2876423"/>
            <a:ext cx="3632835" cy="949960"/>
            <a:chOff x="2800223" y="2876423"/>
            <a:chExt cx="3632835" cy="949960"/>
          </a:xfrm>
        </p:grpSpPr>
        <p:sp>
          <p:nvSpPr>
            <p:cNvPr id="9" name="object 9"/>
            <p:cNvSpPr/>
            <p:nvPr/>
          </p:nvSpPr>
          <p:spPr>
            <a:xfrm>
              <a:off x="2800223" y="2876435"/>
              <a:ext cx="3632835" cy="356870"/>
            </a:xfrm>
            <a:custGeom>
              <a:avLst/>
              <a:gdLst/>
              <a:ahLst/>
              <a:cxnLst/>
              <a:rect l="l" t="t" r="r" b="b"/>
              <a:pathLst>
                <a:path w="3632835" h="356869">
                  <a:moveTo>
                    <a:pt x="12179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0" y="344411"/>
                  </a:lnTo>
                  <a:lnTo>
                    <a:pt x="0" y="356603"/>
                  </a:lnTo>
                  <a:lnTo>
                    <a:pt x="12179" y="356603"/>
                  </a:lnTo>
                  <a:lnTo>
                    <a:pt x="12179" y="344411"/>
                  </a:lnTo>
                  <a:lnTo>
                    <a:pt x="12179" y="12179"/>
                  </a:lnTo>
                  <a:lnTo>
                    <a:pt x="12179" y="0"/>
                  </a:lnTo>
                  <a:close/>
                </a:path>
                <a:path w="3632835" h="356869">
                  <a:moveTo>
                    <a:pt x="501383" y="0"/>
                  </a:moveTo>
                  <a:lnTo>
                    <a:pt x="489204" y="0"/>
                  </a:lnTo>
                  <a:lnTo>
                    <a:pt x="24384" y="0"/>
                  </a:lnTo>
                  <a:lnTo>
                    <a:pt x="12192" y="0"/>
                  </a:lnTo>
                  <a:lnTo>
                    <a:pt x="12192" y="12179"/>
                  </a:lnTo>
                  <a:lnTo>
                    <a:pt x="24384" y="12179"/>
                  </a:lnTo>
                  <a:lnTo>
                    <a:pt x="489204" y="12179"/>
                  </a:lnTo>
                  <a:lnTo>
                    <a:pt x="501383" y="12179"/>
                  </a:lnTo>
                  <a:lnTo>
                    <a:pt x="501383" y="0"/>
                  </a:lnTo>
                  <a:close/>
                </a:path>
                <a:path w="3632835" h="356869">
                  <a:moveTo>
                    <a:pt x="1428229" y="0"/>
                  </a:moveTo>
                  <a:lnTo>
                    <a:pt x="1416100" y="0"/>
                  </a:lnTo>
                  <a:lnTo>
                    <a:pt x="501396" y="0"/>
                  </a:lnTo>
                  <a:lnTo>
                    <a:pt x="501396" y="12179"/>
                  </a:lnTo>
                  <a:lnTo>
                    <a:pt x="1416050" y="12179"/>
                  </a:lnTo>
                  <a:lnTo>
                    <a:pt x="1428229" y="12179"/>
                  </a:lnTo>
                  <a:lnTo>
                    <a:pt x="1428229" y="0"/>
                  </a:lnTo>
                  <a:close/>
                </a:path>
                <a:path w="3632835" h="356869">
                  <a:moveTo>
                    <a:pt x="1694929" y="0"/>
                  </a:moveTo>
                  <a:lnTo>
                    <a:pt x="1682750" y="0"/>
                  </a:lnTo>
                  <a:lnTo>
                    <a:pt x="1428242" y="0"/>
                  </a:lnTo>
                  <a:lnTo>
                    <a:pt x="1428242" y="12179"/>
                  </a:lnTo>
                  <a:lnTo>
                    <a:pt x="1682750" y="12179"/>
                  </a:lnTo>
                  <a:lnTo>
                    <a:pt x="1694929" y="12179"/>
                  </a:lnTo>
                  <a:lnTo>
                    <a:pt x="1694929" y="0"/>
                  </a:lnTo>
                  <a:close/>
                </a:path>
                <a:path w="3632835" h="356869">
                  <a:moveTo>
                    <a:pt x="2978137" y="0"/>
                  </a:moveTo>
                  <a:lnTo>
                    <a:pt x="2965958" y="0"/>
                  </a:lnTo>
                  <a:lnTo>
                    <a:pt x="1694942" y="0"/>
                  </a:lnTo>
                  <a:lnTo>
                    <a:pt x="1694942" y="12179"/>
                  </a:lnTo>
                  <a:lnTo>
                    <a:pt x="2965958" y="12179"/>
                  </a:lnTo>
                  <a:lnTo>
                    <a:pt x="2978137" y="12179"/>
                  </a:lnTo>
                  <a:lnTo>
                    <a:pt x="2978137" y="0"/>
                  </a:lnTo>
                  <a:close/>
                </a:path>
                <a:path w="3632835" h="356869">
                  <a:moveTo>
                    <a:pt x="3220770" y="0"/>
                  </a:moveTo>
                  <a:lnTo>
                    <a:pt x="2978150" y="0"/>
                  </a:lnTo>
                  <a:lnTo>
                    <a:pt x="2978150" y="12179"/>
                  </a:lnTo>
                  <a:lnTo>
                    <a:pt x="3220770" y="12179"/>
                  </a:lnTo>
                  <a:lnTo>
                    <a:pt x="3220770" y="0"/>
                  </a:lnTo>
                  <a:close/>
                </a:path>
                <a:path w="3632835" h="356869">
                  <a:moveTo>
                    <a:pt x="3233026" y="0"/>
                  </a:moveTo>
                  <a:lnTo>
                    <a:pt x="3220847" y="0"/>
                  </a:lnTo>
                  <a:lnTo>
                    <a:pt x="3220847" y="12179"/>
                  </a:lnTo>
                  <a:lnTo>
                    <a:pt x="3233026" y="12179"/>
                  </a:lnTo>
                  <a:lnTo>
                    <a:pt x="3233026" y="0"/>
                  </a:lnTo>
                  <a:close/>
                </a:path>
                <a:path w="3632835" h="356869">
                  <a:moveTo>
                    <a:pt x="3632314" y="0"/>
                  </a:moveTo>
                  <a:lnTo>
                    <a:pt x="3620135" y="0"/>
                  </a:lnTo>
                  <a:lnTo>
                    <a:pt x="3562223" y="0"/>
                  </a:lnTo>
                  <a:lnTo>
                    <a:pt x="3550031" y="0"/>
                  </a:lnTo>
                  <a:lnTo>
                    <a:pt x="3233039" y="0"/>
                  </a:lnTo>
                  <a:lnTo>
                    <a:pt x="3233039" y="12179"/>
                  </a:lnTo>
                  <a:lnTo>
                    <a:pt x="3550031" y="12179"/>
                  </a:lnTo>
                  <a:lnTo>
                    <a:pt x="3562223" y="12179"/>
                  </a:lnTo>
                  <a:lnTo>
                    <a:pt x="3620135" y="12179"/>
                  </a:lnTo>
                  <a:lnTo>
                    <a:pt x="3620135" y="344411"/>
                  </a:lnTo>
                  <a:lnTo>
                    <a:pt x="3632314" y="344411"/>
                  </a:lnTo>
                  <a:lnTo>
                    <a:pt x="3632314" y="12179"/>
                  </a:lnTo>
                  <a:lnTo>
                    <a:pt x="3632314" y="0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89427" y="3220846"/>
              <a:ext cx="927100" cy="12700"/>
            </a:xfrm>
            <a:custGeom>
              <a:avLst/>
              <a:gdLst/>
              <a:ahLst/>
              <a:cxnLst/>
              <a:rect l="l" t="t" r="r" b="b"/>
              <a:pathLst>
                <a:path w="927100" h="12700">
                  <a:moveTo>
                    <a:pt x="926896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26896" y="12192"/>
                  </a:lnTo>
                  <a:lnTo>
                    <a:pt x="92689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00223" y="3220846"/>
              <a:ext cx="3632835" cy="605790"/>
            </a:xfrm>
            <a:custGeom>
              <a:avLst/>
              <a:gdLst/>
              <a:ahLst/>
              <a:cxnLst/>
              <a:rect l="l" t="t" r="r" b="b"/>
              <a:pathLst>
                <a:path w="3632835" h="605789">
                  <a:moveTo>
                    <a:pt x="12179" y="593102"/>
                  </a:moveTo>
                  <a:lnTo>
                    <a:pt x="0" y="593102"/>
                  </a:lnTo>
                  <a:lnTo>
                    <a:pt x="0" y="605282"/>
                  </a:lnTo>
                  <a:lnTo>
                    <a:pt x="12179" y="605282"/>
                  </a:lnTo>
                  <a:lnTo>
                    <a:pt x="12179" y="593102"/>
                  </a:lnTo>
                  <a:close/>
                </a:path>
                <a:path w="3632835" h="605789">
                  <a:moveTo>
                    <a:pt x="12179" y="12192"/>
                  </a:moveTo>
                  <a:lnTo>
                    <a:pt x="0" y="12192"/>
                  </a:lnTo>
                  <a:lnTo>
                    <a:pt x="0" y="94488"/>
                  </a:lnTo>
                  <a:lnTo>
                    <a:pt x="0" y="394716"/>
                  </a:lnTo>
                  <a:lnTo>
                    <a:pt x="0" y="563829"/>
                  </a:lnTo>
                  <a:lnTo>
                    <a:pt x="0" y="593090"/>
                  </a:lnTo>
                  <a:lnTo>
                    <a:pt x="12179" y="593090"/>
                  </a:lnTo>
                  <a:lnTo>
                    <a:pt x="12179" y="563880"/>
                  </a:lnTo>
                  <a:lnTo>
                    <a:pt x="12179" y="394716"/>
                  </a:lnTo>
                  <a:lnTo>
                    <a:pt x="12179" y="94488"/>
                  </a:lnTo>
                  <a:lnTo>
                    <a:pt x="12179" y="12192"/>
                  </a:lnTo>
                  <a:close/>
                </a:path>
                <a:path w="3632835" h="605789">
                  <a:moveTo>
                    <a:pt x="1419085" y="593102"/>
                  </a:moveTo>
                  <a:lnTo>
                    <a:pt x="1419085" y="593102"/>
                  </a:lnTo>
                  <a:lnTo>
                    <a:pt x="12192" y="593102"/>
                  </a:lnTo>
                  <a:lnTo>
                    <a:pt x="12192" y="605282"/>
                  </a:lnTo>
                  <a:lnTo>
                    <a:pt x="1419085" y="605282"/>
                  </a:lnTo>
                  <a:lnTo>
                    <a:pt x="1419085" y="593102"/>
                  </a:lnTo>
                  <a:close/>
                </a:path>
                <a:path w="3632835" h="605789">
                  <a:moveTo>
                    <a:pt x="1685785" y="593102"/>
                  </a:moveTo>
                  <a:lnTo>
                    <a:pt x="1682750" y="593102"/>
                  </a:lnTo>
                  <a:lnTo>
                    <a:pt x="1673606" y="593102"/>
                  </a:lnTo>
                  <a:lnTo>
                    <a:pt x="1419098" y="593102"/>
                  </a:lnTo>
                  <a:lnTo>
                    <a:pt x="1419098" y="605282"/>
                  </a:lnTo>
                  <a:lnTo>
                    <a:pt x="1673606" y="605282"/>
                  </a:lnTo>
                  <a:lnTo>
                    <a:pt x="1682750" y="605282"/>
                  </a:lnTo>
                  <a:lnTo>
                    <a:pt x="1685785" y="605282"/>
                  </a:lnTo>
                  <a:lnTo>
                    <a:pt x="1685785" y="593102"/>
                  </a:lnTo>
                  <a:close/>
                </a:path>
                <a:path w="3632835" h="605789">
                  <a:moveTo>
                    <a:pt x="2968993" y="593102"/>
                  </a:moveTo>
                  <a:lnTo>
                    <a:pt x="2965958" y="593102"/>
                  </a:lnTo>
                  <a:lnTo>
                    <a:pt x="2956814" y="593102"/>
                  </a:lnTo>
                  <a:lnTo>
                    <a:pt x="1685798" y="593102"/>
                  </a:lnTo>
                  <a:lnTo>
                    <a:pt x="1685798" y="605282"/>
                  </a:lnTo>
                  <a:lnTo>
                    <a:pt x="2956814" y="605282"/>
                  </a:lnTo>
                  <a:lnTo>
                    <a:pt x="2965958" y="605282"/>
                  </a:lnTo>
                  <a:lnTo>
                    <a:pt x="2968993" y="605282"/>
                  </a:lnTo>
                  <a:lnTo>
                    <a:pt x="2968993" y="593102"/>
                  </a:lnTo>
                  <a:close/>
                </a:path>
                <a:path w="3632835" h="605789">
                  <a:moveTo>
                    <a:pt x="3223882" y="593102"/>
                  </a:moveTo>
                  <a:lnTo>
                    <a:pt x="3220770" y="593102"/>
                  </a:lnTo>
                  <a:lnTo>
                    <a:pt x="3211703" y="593102"/>
                  </a:lnTo>
                  <a:lnTo>
                    <a:pt x="2969006" y="593102"/>
                  </a:lnTo>
                  <a:lnTo>
                    <a:pt x="2969006" y="605282"/>
                  </a:lnTo>
                  <a:lnTo>
                    <a:pt x="3211703" y="605282"/>
                  </a:lnTo>
                  <a:lnTo>
                    <a:pt x="3220770" y="605282"/>
                  </a:lnTo>
                  <a:lnTo>
                    <a:pt x="3223882" y="605282"/>
                  </a:lnTo>
                  <a:lnTo>
                    <a:pt x="3223882" y="593102"/>
                  </a:lnTo>
                  <a:close/>
                </a:path>
                <a:path w="3632835" h="605789">
                  <a:moveTo>
                    <a:pt x="3620122" y="593102"/>
                  </a:moveTo>
                  <a:lnTo>
                    <a:pt x="3553079" y="593102"/>
                  </a:lnTo>
                  <a:lnTo>
                    <a:pt x="3550031" y="593102"/>
                  </a:lnTo>
                  <a:lnTo>
                    <a:pt x="3540887" y="593102"/>
                  </a:lnTo>
                  <a:lnTo>
                    <a:pt x="3223895" y="593102"/>
                  </a:lnTo>
                  <a:lnTo>
                    <a:pt x="3223895" y="605282"/>
                  </a:lnTo>
                  <a:lnTo>
                    <a:pt x="3540887" y="605282"/>
                  </a:lnTo>
                  <a:lnTo>
                    <a:pt x="3550031" y="605282"/>
                  </a:lnTo>
                  <a:lnTo>
                    <a:pt x="3553079" y="605282"/>
                  </a:lnTo>
                  <a:lnTo>
                    <a:pt x="3620122" y="605282"/>
                  </a:lnTo>
                  <a:lnTo>
                    <a:pt x="3620122" y="593102"/>
                  </a:lnTo>
                  <a:close/>
                </a:path>
                <a:path w="3632835" h="605789">
                  <a:moveTo>
                    <a:pt x="3632314" y="593102"/>
                  </a:moveTo>
                  <a:lnTo>
                    <a:pt x="3620135" y="593102"/>
                  </a:lnTo>
                  <a:lnTo>
                    <a:pt x="3620135" y="605282"/>
                  </a:lnTo>
                  <a:lnTo>
                    <a:pt x="3632314" y="605282"/>
                  </a:lnTo>
                  <a:lnTo>
                    <a:pt x="3632314" y="593102"/>
                  </a:lnTo>
                  <a:close/>
                </a:path>
                <a:path w="3632835" h="605789">
                  <a:moveTo>
                    <a:pt x="3632314" y="0"/>
                  </a:moveTo>
                  <a:lnTo>
                    <a:pt x="3620135" y="0"/>
                  </a:lnTo>
                  <a:lnTo>
                    <a:pt x="3620135" y="12192"/>
                  </a:lnTo>
                  <a:lnTo>
                    <a:pt x="3620135" y="94488"/>
                  </a:lnTo>
                  <a:lnTo>
                    <a:pt x="3620135" y="394716"/>
                  </a:lnTo>
                  <a:lnTo>
                    <a:pt x="3620135" y="563829"/>
                  </a:lnTo>
                  <a:lnTo>
                    <a:pt x="3620135" y="593090"/>
                  </a:lnTo>
                  <a:lnTo>
                    <a:pt x="3632314" y="593090"/>
                  </a:lnTo>
                  <a:lnTo>
                    <a:pt x="3632314" y="12192"/>
                  </a:lnTo>
                  <a:lnTo>
                    <a:pt x="3632314" y="0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0191" y="3276727"/>
            <a:ext cx="6862445" cy="1380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0">
              <a:lnSpc>
                <a:spcPts val="2495"/>
              </a:lnSpc>
              <a:spcBef>
                <a:spcPts val="100"/>
              </a:spcBef>
              <a:tabLst>
                <a:tab pos="4014470" algn="l"/>
                <a:tab pos="5512435" algn="l"/>
              </a:tabLst>
            </a:pPr>
            <a:r>
              <a:rPr sz="18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625" i="1" spc="-7" baseline="-12698" dirty="0">
                <a:solidFill>
                  <a:srgbClr val="FFFF00"/>
                </a:solidFill>
                <a:latin typeface="Times New Roman"/>
                <a:cs typeface="Times New Roman"/>
              </a:rPr>
              <a:t>rad</a:t>
            </a:r>
            <a:r>
              <a:rPr sz="2625" i="1" spc="750" baseline="-1269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spc="-3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950" spc="-3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950" spc="-3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</a:t>
            </a:r>
            <a:r>
              <a:rPr sz="2100" spc="-1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025" i="1" baseline="-1234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025" i="1" spc="75" baseline="-123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50" spc="-1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600" spc="-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550" spc="-1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1600" spc="-10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1550" spc="-1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15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550" spc="-10" dirty="0">
                <a:solidFill>
                  <a:srgbClr val="FFFF00"/>
                </a:solidFill>
                <a:latin typeface="Symbol"/>
                <a:cs typeface="Symbol"/>
              </a:rPr>
              <a:t></a:t>
            </a:r>
            <a:r>
              <a:rPr sz="1550" spc="-1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850" spc="-7" baseline="4385" dirty="0">
                <a:solidFill>
                  <a:srgbClr val="C8FFFF"/>
                </a:solidFill>
                <a:latin typeface="Symbol"/>
                <a:cs typeface="Symbol"/>
              </a:rPr>
              <a:t></a:t>
            </a:r>
            <a:r>
              <a:rPr sz="2700" i="1" spc="-7" baseline="-7716" dirty="0">
                <a:solidFill>
                  <a:srgbClr val="C8FFFF"/>
                </a:solidFill>
                <a:latin typeface="Times New Roman"/>
                <a:cs typeface="Times New Roman"/>
              </a:rPr>
              <a:t>A</a:t>
            </a:r>
            <a:endParaRPr sz="2700" baseline="-7716">
              <a:latin typeface="Times New Roman"/>
              <a:cs typeface="Times New Roman"/>
            </a:endParaRPr>
          </a:p>
          <a:p>
            <a:pPr marL="1237615" algn="ctr">
              <a:lnSpc>
                <a:spcPts val="1355"/>
              </a:lnSpc>
            </a:pPr>
            <a:r>
              <a:rPr sz="1100" spc="-1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150" spc="-1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11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1400">
              <a:latin typeface="Symbol"/>
              <a:cs typeface="Symbol"/>
            </a:endParaRPr>
          </a:p>
          <a:p>
            <a:pPr marL="25400" marR="17780">
              <a:lnSpc>
                <a:spcPts val="2110"/>
              </a:lnSpc>
              <a:spcBef>
                <a:spcPts val="940"/>
              </a:spcBef>
              <a:tabLst>
                <a:tab pos="1575435" algn="l"/>
              </a:tabLst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Note: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denominator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(10.29.1)</a:t>
            </a:r>
            <a:r>
              <a:rPr sz="1800" spc="2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always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less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than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4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	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0030" y="3673475"/>
            <a:ext cx="83183" cy="24256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1283" y="330453"/>
            <a:ext cx="748919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</a:t>
            </a:r>
            <a:r>
              <a:rPr sz="4350" spc="25" dirty="0"/>
              <a:t> </a:t>
            </a:r>
            <a:r>
              <a:rPr sz="4350" dirty="0"/>
              <a:t>parameters:</a:t>
            </a:r>
            <a:r>
              <a:rPr sz="4350" spc="25" dirty="0"/>
              <a:t> </a:t>
            </a:r>
            <a:r>
              <a:rPr sz="4350" spc="-10" dirty="0"/>
              <a:t>Example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456691" y="1552702"/>
            <a:ext cx="6288405" cy="774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800" spc="2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10.5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infinitesimal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(Hertzian)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normalized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2391" y="2407311"/>
          <a:ext cx="7428865" cy="1900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589">
                <a:tc>
                  <a:txBody>
                    <a:bodyPr/>
                    <a:lstStyle/>
                    <a:p>
                      <a:pPr marR="184785" algn="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100" i="1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325" i="1" spc="-89" baseline="-1254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endParaRPr sz="2325" baseline="-12544">
                        <a:latin typeface="Times New Roman"/>
                        <a:cs typeface="Times New Roman"/>
                      </a:endParaRPr>
                    </a:p>
                  </a:txBody>
                  <a:tcPr marL="0" marR="0" marT="156210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21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200" spc="-3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220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1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220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100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1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3000" baseline="3888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3000" spc="15" baseline="3888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257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073">
                <a:tc>
                  <a:txBody>
                    <a:bodyPr/>
                    <a:lstStyle/>
                    <a:p>
                      <a:pPr marL="127000">
                        <a:lnSpc>
                          <a:spcPts val="2020"/>
                        </a:lnSpc>
                        <a:spcBef>
                          <a:spcPts val="200"/>
                        </a:spcBef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directivity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will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be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016">
                <a:tc>
                  <a:txBody>
                    <a:bodyPr/>
                    <a:lstStyle/>
                    <a:p>
                      <a:pPr marL="2362835">
                        <a:lnSpc>
                          <a:spcPts val="2350"/>
                        </a:lnSpc>
                      </a:pPr>
                      <a:r>
                        <a:rPr sz="190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000" spc="-2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20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799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668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9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455">
                <a:tc gridSpan="2">
                  <a:txBody>
                    <a:bodyPr/>
                    <a:lstStyle/>
                    <a:p>
                      <a:pPr marL="116014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3675" i="1" spc="-330" baseline="-1247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3675" i="1" spc="-315" baseline="-1247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675" spc="-240" baseline="-12471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3675" spc="-195" baseline="-1247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1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850" spc="-13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185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spc="-172" baseline="37037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3000" spc="-114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3000" spc="-3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8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750" spc="-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42" baseline="3819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spc="-30" baseline="3819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1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8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8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75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1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850" spc="-7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i="1" spc="-1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850" spc="-13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8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675" spc="-240" baseline="-12471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3675" spc="-112" baseline="-1247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75" spc="-150" baseline="37037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3000" spc="-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</a:t>
                      </a:r>
                      <a:r>
                        <a:rPr sz="2550" spc="-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1750" spc="-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75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42" baseline="3819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spc="-30" baseline="3819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1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850" spc="-7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10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1750" spc="-10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550" spc="-10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1750" i="1" spc="-10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750" i="1" spc="-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8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(cos</a:t>
                      </a:r>
                      <a:r>
                        <a:rPr sz="175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-15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185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5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750">
                        <a:latin typeface="Times New Roman"/>
                        <a:cs typeface="Times New Roman"/>
                      </a:endParaRPr>
                    </a:p>
                  </a:txBody>
                  <a:tcPr marL="0" marR="0" marT="55244" marB="0"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ts val="2255"/>
                        </a:lnSpc>
                        <a:spcBef>
                          <a:spcPts val="1939"/>
                        </a:spcBef>
                      </a:pPr>
                      <a:r>
                        <a:rPr sz="1900" spc="-6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90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6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19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90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9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6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</a:t>
                      </a:r>
                      <a:r>
                        <a:rPr sz="1900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9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6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9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00" spc="-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1.5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246379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115">
                <a:tc>
                  <a:txBody>
                    <a:bodyPr/>
                    <a:lstStyle/>
                    <a:p>
                      <a:pPr marL="782955" algn="ctr">
                        <a:lnSpc>
                          <a:spcPts val="1090"/>
                        </a:lnSpc>
                      </a:pPr>
                      <a:r>
                        <a:rPr sz="1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090"/>
                        </a:lnSpc>
                      </a:pPr>
                      <a:r>
                        <a:rPr sz="1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56691" y="4455032"/>
            <a:ext cx="7100570" cy="5575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Note: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value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approximate.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conclude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short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1.5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10lg(1.5)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1.76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dB.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18591" y="2073593"/>
          <a:ext cx="8741410" cy="1368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3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82">
                <a:tc>
                  <a:txBody>
                    <a:bodyPr/>
                    <a:lstStyle/>
                    <a:p>
                      <a:pPr marL="127000">
                        <a:lnSpc>
                          <a:spcPts val="1989"/>
                        </a:lnSpc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ts val="1989"/>
                        </a:lnSpc>
                      </a:pPr>
                      <a:r>
                        <a:rPr sz="1800" spc="-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related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to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directivity</a:t>
                      </a:r>
                      <a:r>
                        <a:rPr sz="1800" spc="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80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defined</a:t>
                      </a:r>
                      <a:r>
                        <a:rPr sz="1800" spc="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as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28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2800" i="1" spc="-4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spc="-3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950" spc="-3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</a:t>
                      </a:r>
                      <a:r>
                        <a:rPr sz="2800" i="1" spc="-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1653539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(10.31.1)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59">
                <a:tc>
                  <a:txBody>
                    <a:bodyPr/>
                    <a:lstStyle/>
                    <a:p>
                      <a:pPr marL="127000">
                        <a:lnSpc>
                          <a:spcPts val="2215"/>
                        </a:lnSpc>
                        <a:spcBef>
                          <a:spcPts val="905"/>
                        </a:spcBef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Here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00" spc="-6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</a:t>
                      </a:r>
                      <a:r>
                        <a:rPr sz="19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the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935" marB="0"/>
                </a:tc>
                <a:tc gridSpan="2">
                  <a:txBody>
                    <a:bodyPr/>
                    <a:lstStyle/>
                    <a:p>
                      <a:pPr marL="1639570">
                        <a:lnSpc>
                          <a:spcPts val="2215"/>
                        </a:lnSpc>
                        <a:spcBef>
                          <a:spcPts val="905"/>
                        </a:spcBef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.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lossless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antennas,</a:t>
                      </a:r>
                      <a:r>
                        <a:rPr sz="1800" spc="3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00" spc="-6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</a:t>
                      </a:r>
                      <a:r>
                        <a:rPr sz="1900" spc="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=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1,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gain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9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32891" y="3430651"/>
            <a:ext cx="7165975" cy="110490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97800"/>
              </a:lnSpc>
              <a:spcBef>
                <a:spcPts val="14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equals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However,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real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always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losses,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among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which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main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types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loss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losses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due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energy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dissipated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dielectrics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conductors,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reflection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losses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due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mismatch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transmission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lines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2300" y="6482714"/>
            <a:ext cx="775335" cy="139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645" y="357885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0491" y="6074155"/>
            <a:ext cx="38290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50" i="1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spc="-5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491" y="2095626"/>
            <a:ext cx="8430895" cy="40703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170180" indent="1222375" algn="just">
              <a:lnSpc>
                <a:spcPct val="95800"/>
              </a:lnSpc>
              <a:spcBef>
                <a:spcPts val="19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associated</a:t>
            </a:r>
            <a:r>
              <a:rPr sz="1800" spc="2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lobes</a:t>
            </a:r>
            <a:r>
              <a:rPr sz="1800" spc="2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5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pattern.</a:t>
            </a:r>
            <a:r>
              <a:rPr sz="1800" spc="2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It</a:t>
            </a:r>
            <a:r>
              <a:rPr sz="1800" spc="26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defined</a:t>
            </a:r>
            <a:r>
              <a:rPr sz="1800" spc="2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angular separation between two identical points on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opposite sides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the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main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lobe.</a:t>
            </a:r>
            <a:endParaRPr sz="18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ts val="2080"/>
              </a:lnSpc>
              <a:spcBef>
                <a:spcPts val="127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most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common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type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of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beamwidth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(HPBW).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To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HPBW,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equation, defining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pattern,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set power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equal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 0.5 and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solve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angles.</a:t>
            </a:r>
            <a:endParaRPr sz="18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98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Another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frequently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measure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beamwidth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1800">
              <a:latin typeface="Microsoft Sans Serif"/>
              <a:cs typeface="Microsoft Sans Serif"/>
            </a:endParaRPr>
          </a:p>
          <a:p>
            <a:pPr marL="12700" marR="481965" indent="826135" algn="just">
              <a:lnSpc>
                <a:spcPts val="2039"/>
              </a:lnSpc>
              <a:spcBef>
                <a:spcPts val="18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,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which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angular separation between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first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nulls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on either sides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main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lobe.</a:t>
            </a:r>
            <a:endParaRPr sz="1800">
              <a:latin typeface="Microsoft Sans Serif"/>
              <a:cs typeface="Microsoft Sans Serif"/>
            </a:endParaRPr>
          </a:p>
          <a:p>
            <a:pPr marL="12700" marR="974725">
              <a:lnSpc>
                <a:spcPts val="2030"/>
              </a:lnSpc>
              <a:spcBef>
                <a:spcPts val="126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Beamwidth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defines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resolution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capability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antenna: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i.e.,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ability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system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two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adjacent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targets.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1825"/>
              </a:lnSpc>
              <a:spcBef>
                <a:spcPts val="34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rotationally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symmetric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lobes,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approximated:</a:t>
            </a:r>
            <a:endParaRPr sz="1750">
              <a:latin typeface="Microsoft Sans Serif"/>
              <a:cs typeface="Microsoft Sans Serif"/>
            </a:endParaRPr>
          </a:p>
          <a:p>
            <a:pPr marL="429895">
              <a:lnSpc>
                <a:spcPts val="3145"/>
              </a:lnSpc>
            </a:pPr>
            <a:r>
              <a:rPr sz="2700" spc="-4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2850" spc="-4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8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2953" y="6212839"/>
            <a:ext cx="40830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solidFill>
                  <a:srgbClr val="99CC00"/>
                </a:solidFill>
                <a:latin typeface="Microsoft Sans Serif"/>
                <a:cs typeface="Microsoft Sans Serif"/>
              </a:rPr>
              <a:t>(10</a:t>
            </a:r>
            <a:r>
              <a:rPr sz="750" spc="-1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750" dirty="0">
                <a:solidFill>
                  <a:srgbClr val="99CC00"/>
                </a:solidFill>
                <a:latin typeface="Microsoft Sans Serif"/>
                <a:cs typeface="Microsoft Sans Serif"/>
              </a:rPr>
              <a:t>32</a:t>
            </a:r>
            <a:r>
              <a:rPr sz="750" spc="-10" dirty="0">
                <a:solidFill>
                  <a:srgbClr val="99CC00"/>
                </a:solidFill>
                <a:latin typeface="Microsoft Sans Serif"/>
                <a:cs typeface="Microsoft Sans Serif"/>
              </a:rPr>
              <a:t>.</a:t>
            </a:r>
            <a:r>
              <a:rPr sz="750" dirty="0">
                <a:solidFill>
                  <a:srgbClr val="99CC00"/>
                </a:solidFill>
                <a:latin typeface="Microsoft Sans Serif"/>
                <a:cs typeface="Microsoft Sans Serif"/>
              </a:rPr>
              <a:t>1)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3989" y="6405059"/>
            <a:ext cx="494030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0" spc="-7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30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-75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endParaRPr sz="30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36389" y="343915"/>
            <a:ext cx="621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5765" algn="l"/>
              </a:tabLst>
            </a:pPr>
            <a:r>
              <a:rPr sz="12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1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200" i="1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2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HP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283" y="322833"/>
            <a:ext cx="75742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 parameters:</a:t>
            </a:r>
            <a:r>
              <a:rPr spc="15" dirty="0"/>
              <a:t> </a:t>
            </a:r>
            <a:r>
              <a:rPr spc="-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8591" y="1540509"/>
            <a:ext cx="7661275" cy="2096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800" spc="2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10.6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HPBW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infinitesimal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(Hertzian)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normalized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  <a:p>
            <a:pPr marL="798195" algn="ctr">
              <a:lnSpc>
                <a:spcPct val="100000"/>
              </a:lnSpc>
              <a:spcBef>
                <a:spcPts val="1170"/>
              </a:spcBef>
            </a:pPr>
            <a:r>
              <a:rPr sz="2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000" i="1" spc="-7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3000" i="1" spc="30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3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200" spc="-3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2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5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22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1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3000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3000" spc="30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22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107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its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900" spc="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/2.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value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3000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n</a:t>
            </a:r>
            <a:r>
              <a:rPr sz="3000" spc="-37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0.5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found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angles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endParaRPr sz="19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229"/>
              </a:spcBef>
            </a:pP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800" spc="-30" dirty="0">
                <a:solidFill>
                  <a:srgbClr val="FFFF00"/>
                </a:solidFill>
                <a:latin typeface="Microsoft Sans Serif"/>
                <a:cs typeface="Microsoft Sans Serif"/>
              </a:rPr>
              <a:t>/4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900" spc="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3</a:t>
            </a:r>
            <a:r>
              <a:rPr sz="1900" spc="-2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/4.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HPBW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3000" i="1" spc="-30" baseline="-11111" dirty="0">
                <a:solidFill>
                  <a:srgbClr val="FFFF00"/>
                </a:solidFill>
                <a:latin typeface="Arial"/>
                <a:cs typeface="Arial"/>
              </a:rPr>
              <a:t>HP</a:t>
            </a:r>
            <a:r>
              <a:rPr sz="3000" i="1" spc="-82" baseline="-111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80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/2.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691" y="1634997"/>
            <a:ext cx="7508875" cy="5575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exhibit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property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properties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same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whether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transmitting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receiving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691" y="2894203"/>
            <a:ext cx="7272020" cy="230441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123825" algn="just">
              <a:lnSpc>
                <a:spcPts val="2030"/>
              </a:lnSpc>
              <a:spcBef>
                <a:spcPts val="27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receiving antennas, the can be loosely defined as a ratio of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absorbed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incident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it.</a:t>
            </a:r>
            <a:endParaRPr sz="18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3499"/>
              </a:lnSpc>
              <a:spcBef>
                <a:spcPts val="1015"/>
              </a:spcBef>
            </a:pP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More accurate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definition: </a:t>
            </a:r>
            <a:r>
              <a:rPr sz="1700" spc="250" dirty="0">
                <a:solidFill>
                  <a:srgbClr val="FFFF00"/>
                </a:solidFill>
                <a:latin typeface="Microsoft Sans Serif"/>
                <a:cs typeface="Microsoft Sans Serif"/>
              </a:rPr>
              <a:t>―in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given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direction,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ratio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 the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 the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 antenna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terminals to the power flux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density 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 plane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 incident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on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 antenna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from that direction. Provided the polarization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incident wave is </a:t>
            </a:r>
            <a:r>
              <a:rPr sz="1700" spc="-4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identical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polarization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antenna.‖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incident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density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7434" y="5502350"/>
            <a:ext cx="12566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5535" algn="l"/>
              </a:tabLst>
            </a:pPr>
            <a:r>
              <a:rPr sz="21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500" i="1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500" i="1" dirty="0">
                <a:solidFill>
                  <a:srgbClr val="FFFF00"/>
                </a:solidFill>
                <a:latin typeface="Times New Roman"/>
                <a:cs typeface="Times New Roman"/>
              </a:rPr>
              <a:t>v </a:t>
            </a:r>
            <a:r>
              <a:rPr sz="1500" i="1" spc="1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100" spc="-7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21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03572" y="5237226"/>
            <a:ext cx="132080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900" algn="l"/>
                <a:tab pos="1307465" algn="l"/>
              </a:tabLst>
            </a:pPr>
            <a:r>
              <a:rPr sz="2450" i="1" u="sng" spc="-19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50" i="1" u="sng" spc="-32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50" i="1" u="sng" spc="-45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2450" i="1" u="sng" spc="-18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u="sng" spc="-1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115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u="sng" spc="13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600" i="1" u="sng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i="1" u="sng" spc="5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00" i="1" u="sng" spc="-15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200" u="sng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120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6816" y="5609031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(10.3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4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05604" y="5762955"/>
            <a:ext cx="4400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spc="-254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1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spc="-28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3000" spc="-359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3000" baseline="-12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1189" y="5775963"/>
            <a:ext cx="554990" cy="363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-30" dirty="0">
                <a:solidFill>
                  <a:srgbClr val="FFFF00"/>
                </a:solidFill>
                <a:latin typeface="Times New Roman"/>
                <a:cs typeface="Times New Roman"/>
              </a:rPr>
              <a:t>240</a:t>
            </a:r>
            <a:r>
              <a:rPr sz="2200" spc="-10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endParaRPr sz="2200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180" y="1782445"/>
            <a:ext cx="7124065" cy="35782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8328" y="485901"/>
            <a:ext cx="67671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15" dirty="0"/>
              <a:t> </a:t>
            </a:r>
            <a:r>
              <a:rPr dirty="0"/>
              <a:t>Mask</a:t>
            </a:r>
            <a:r>
              <a:rPr spc="35" dirty="0"/>
              <a:t> </a:t>
            </a:r>
            <a:r>
              <a:rPr spc="-5" dirty="0"/>
              <a:t>(Example</a:t>
            </a:r>
            <a:r>
              <a:rPr spc="30" dirty="0"/>
              <a:t> </a:t>
            </a:r>
            <a:r>
              <a:rPr dirty="0"/>
              <a:t>2)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/>
              <a:t>34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03172" y="1889506"/>
            <a:ext cx="8699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latin typeface="Microsoft Sans Serif"/>
                <a:cs typeface="Microsoft Sans Serif"/>
              </a:rPr>
              <a:t>0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8096" y="1636521"/>
            <a:ext cx="5181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latin typeface="Times New Roman"/>
                <a:cs typeface="Times New Roman"/>
              </a:rPr>
              <a:t>0dB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9264" y="2928388"/>
            <a:ext cx="160020" cy="983615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b="1" spc="-5" dirty="0">
                <a:latin typeface="Arial"/>
                <a:cs typeface="Arial"/>
              </a:rPr>
              <a:t>Relative</a:t>
            </a:r>
            <a:r>
              <a:rPr sz="950" b="1" spc="-4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gain</a:t>
            </a:r>
            <a:r>
              <a:rPr sz="850" b="1" spc="-5" dirty="0">
                <a:latin typeface="Arial"/>
                <a:cs typeface="Arial"/>
              </a:rPr>
              <a:t>(dB)</a:t>
            </a:r>
            <a:endParaRPr sz="85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5240" y="2188311"/>
          <a:ext cx="6971030" cy="979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0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0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984">
                <a:tc>
                  <a:txBody>
                    <a:bodyPr/>
                    <a:lstStyle/>
                    <a:p>
                      <a:pPr marL="2063750">
                        <a:lnSpc>
                          <a:spcPts val="1050"/>
                        </a:lnSpc>
                      </a:pPr>
                      <a:r>
                        <a:rPr sz="950" spc="-5" dirty="0">
                          <a:latin typeface="Microsoft Sans Serif"/>
                          <a:cs typeface="Microsoft Sans Serif"/>
                        </a:rPr>
                        <a:t>RR/1998 APS30 Fig.9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24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950" spc="-35" dirty="0">
                          <a:latin typeface="Microsoft Sans Serif"/>
                          <a:cs typeface="Microsoft Sans Serif"/>
                        </a:rPr>
                        <a:t>-10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2865" marB="0"/>
                </a:tc>
                <a:tc rowSpan="2">
                  <a:txBody>
                    <a:bodyPr/>
                    <a:lstStyle/>
                    <a:p>
                      <a:pPr marR="119380" algn="r">
                        <a:lnSpc>
                          <a:spcPts val="2840"/>
                        </a:lnSpc>
                        <a:spcBef>
                          <a:spcPts val="685"/>
                        </a:spcBef>
                      </a:pPr>
                      <a:r>
                        <a:rPr sz="2400" spc="-55" dirty="0">
                          <a:latin typeface="Times New Roman"/>
                          <a:cs typeface="Times New Roman"/>
                        </a:rPr>
                        <a:t>Phi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812">
                <a:tc>
                  <a:txBody>
                    <a:bodyPr/>
                    <a:lstStyle/>
                    <a:p>
                      <a:pPr marL="410209" algn="ctr">
                        <a:lnSpc>
                          <a:spcPts val="1045"/>
                        </a:lnSpc>
                        <a:spcBef>
                          <a:spcPts val="375"/>
                        </a:spcBef>
                      </a:pPr>
                      <a:r>
                        <a:rPr sz="950" spc="-5" dirty="0">
                          <a:latin typeface="Microsoft Sans Serif"/>
                          <a:cs typeface="Microsoft Sans Serif"/>
                        </a:rPr>
                        <a:t>COPOLAR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762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99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7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ts val="1050"/>
                        </a:lnSpc>
                      </a:pPr>
                      <a:r>
                        <a:rPr sz="950" spc="-35" dirty="0">
                          <a:latin typeface="Microsoft Sans Serif"/>
                          <a:cs typeface="Microsoft Sans Serif"/>
                        </a:rPr>
                        <a:t>-20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1145540">
                        <a:lnSpc>
                          <a:spcPts val="2330"/>
                        </a:lnSpc>
                      </a:pPr>
                      <a:r>
                        <a:rPr sz="2200" dirty="0">
                          <a:latin typeface="Times New Roman"/>
                          <a:cs typeface="Times New Roman"/>
                        </a:rPr>
                        <a:t>-3dB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926388" y="3552571"/>
            <a:ext cx="19939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10" dirty="0">
                <a:latin typeface="Microsoft Sans Serif"/>
                <a:cs typeface="Microsoft Sans Serif"/>
              </a:rPr>
              <a:t>-</a:t>
            </a:r>
            <a:r>
              <a:rPr sz="950" spc="-5" dirty="0">
                <a:latin typeface="Microsoft Sans Serif"/>
                <a:cs typeface="Microsoft Sans Serif"/>
              </a:rPr>
              <a:t>30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6388" y="4095369"/>
            <a:ext cx="1522095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080"/>
              </a:lnSpc>
              <a:spcBef>
                <a:spcPts val="95"/>
              </a:spcBef>
            </a:pPr>
            <a:r>
              <a:rPr sz="950" spc="-5" dirty="0">
                <a:latin typeface="Microsoft Sans Serif"/>
                <a:cs typeface="Microsoft Sans Serif"/>
              </a:rPr>
              <a:t>-40</a:t>
            </a:r>
            <a:endParaRPr sz="950">
              <a:latin typeface="Microsoft Sans Serif"/>
              <a:cs typeface="Microsoft Sans Serif"/>
            </a:endParaRPr>
          </a:p>
          <a:p>
            <a:pPr marL="672465">
              <a:lnSpc>
                <a:spcPts val="1080"/>
              </a:lnSpc>
            </a:pPr>
            <a:r>
              <a:rPr sz="950" spc="-5" dirty="0">
                <a:latin typeface="Microsoft Sans Serif"/>
                <a:cs typeface="Microsoft Sans Serif"/>
              </a:rPr>
              <a:t>CR</a:t>
            </a:r>
            <a:r>
              <a:rPr sz="950" spc="-15" dirty="0">
                <a:latin typeface="Microsoft Sans Serif"/>
                <a:cs typeface="Microsoft Sans Serif"/>
              </a:rPr>
              <a:t>O</a:t>
            </a:r>
            <a:r>
              <a:rPr sz="950" spc="-5" dirty="0">
                <a:latin typeface="Microsoft Sans Serif"/>
                <a:cs typeface="Microsoft Sans Serif"/>
              </a:rPr>
              <a:t>SSP</a:t>
            </a:r>
            <a:r>
              <a:rPr sz="950" spc="-15" dirty="0">
                <a:latin typeface="Microsoft Sans Serif"/>
                <a:cs typeface="Microsoft Sans Serif"/>
              </a:rPr>
              <a:t>O</a:t>
            </a:r>
            <a:r>
              <a:rPr sz="950" spc="-5" dirty="0">
                <a:latin typeface="Microsoft Sans Serif"/>
                <a:cs typeface="Microsoft Sans Serif"/>
              </a:rPr>
              <a:t>LAR</a:t>
            </a:r>
            <a:endParaRPr sz="950">
              <a:latin typeface="Microsoft Sans Serif"/>
              <a:cs typeface="Microsoft Sans Serif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885240" y="4695545"/>
          <a:ext cx="3827145" cy="308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120">
                <a:tc>
                  <a:txBody>
                    <a:bodyPr/>
                    <a:lstStyle/>
                    <a:p>
                      <a:pPr marL="127000">
                        <a:lnSpc>
                          <a:spcPts val="1050"/>
                        </a:lnSpc>
                      </a:pPr>
                      <a:r>
                        <a:rPr sz="950" spc="-35" dirty="0">
                          <a:latin typeface="Microsoft Sans Serif"/>
                          <a:cs typeface="Microsoft Sans Serif"/>
                        </a:rPr>
                        <a:t>-50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20">
                <a:tc>
                  <a:txBody>
                    <a:bodyPr/>
                    <a:lstStyle/>
                    <a:p>
                      <a:pPr marL="289560">
                        <a:lnSpc>
                          <a:spcPts val="1050"/>
                        </a:lnSpc>
                        <a:spcBef>
                          <a:spcPts val="60"/>
                        </a:spcBef>
                      </a:pPr>
                      <a:r>
                        <a:rPr sz="950" spc="-5" dirty="0">
                          <a:latin typeface="Microsoft Sans Serif"/>
                          <a:cs typeface="Microsoft Sans Serif"/>
                        </a:rPr>
                        <a:t>0.1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ts val="1050"/>
                        </a:lnSpc>
                        <a:spcBef>
                          <a:spcPts val="60"/>
                        </a:spcBef>
                      </a:pPr>
                      <a:r>
                        <a:rPr sz="95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1050"/>
                        </a:lnSpc>
                        <a:spcBef>
                          <a:spcPts val="60"/>
                        </a:spcBef>
                      </a:pPr>
                      <a:r>
                        <a:rPr sz="950" spc="-5" dirty="0">
                          <a:latin typeface="Microsoft Sans Serif"/>
                          <a:cs typeface="Microsoft Sans Serif"/>
                        </a:rPr>
                        <a:t>10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453390">
                        <a:lnSpc>
                          <a:spcPts val="1050"/>
                        </a:lnSpc>
                        <a:spcBef>
                          <a:spcPts val="60"/>
                        </a:spcBef>
                      </a:pPr>
                      <a:r>
                        <a:rPr sz="950" spc="-5" dirty="0">
                          <a:latin typeface="Microsoft Sans Serif"/>
                          <a:cs typeface="Microsoft Sans Serif"/>
                        </a:rPr>
                        <a:t>100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2565019" y="5053964"/>
            <a:ext cx="50101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-5" dirty="0">
                <a:latin typeface="Arial"/>
                <a:cs typeface="Arial"/>
              </a:rPr>
              <a:t>P</a:t>
            </a:r>
            <a:r>
              <a:rPr sz="950" b="1" spc="-10" dirty="0">
                <a:latin typeface="Arial"/>
                <a:cs typeface="Arial"/>
              </a:rPr>
              <a:t>h</a:t>
            </a:r>
            <a:r>
              <a:rPr sz="950" b="1" spc="-5" dirty="0">
                <a:latin typeface="Arial"/>
                <a:cs typeface="Arial"/>
              </a:rPr>
              <a:t>i/P</a:t>
            </a:r>
            <a:r>
              <a:rPr sz="950" b="1" spc="-10" dirty="0">
                <a:latin typeface="Arial"/>
                <a:cs typeface="Arial"/>
              </a:rPr>
              <a:t>h</a:t>
            </a:r>
            <a:r>
              <a:rPr sz="950" b="1" spc="-5" dirty="0">
                <a:latin typeface="Arial"/>
                <a:cs typeface="Arial"/>
              </a:rPr>
              <a:t>i0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8800" y="5401767"/>
            <a:ext cx="6022975" cy="8286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55600" marR="5080" indent="-343535">
              <a:lnSpc>
                <a:spcPct val="96400"/>
              </a:lnSpc>
              <a:spcBef>
                <a:spcPts val="175"/>
              </a:spcBef>
            </a:pPr>
            <a:r>
              <a:rPr sz="1800" spc="-5" dirty="0">
                <a:latin typeface="Microsoft Sans Serif"/>
                <a:cs typeface="Microsoft Sans Serif"/>
              </a:rPr>
              <a:t>Reference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pattern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co-polar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and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cross-polar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components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for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satellite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transmitting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Regions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3 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(Broadcasting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~12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GHz)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645" y="351789"/>
            <a:ext cx="50901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Antenna </a:t>
            </a:r>
            <a:r>
              <a:rPr dirty="0"/>
              <a:t>parameters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691" y="1663954"/>
            <a:ext cx="6592570" cy="5581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matched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transmission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line,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received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823842" y="2347621"/>
          <a:ext cx="5335905" cy="394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67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582295" algn="l"/>
                        </a:tabLst>
                      </a:pPr>
                      <a:r>
                        <a:rPr sz="22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3075" i="1" spc="-7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	</a:t>
                      </a:r>
                      <a:r>
                        <a:rPr sz="22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20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200" i="1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75" i="1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av</a:t>
                      </a:r>
                      <a:r>
                        <a:rPr sz="3075" i="1" spc="37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3075" i="1" spc="-7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sz="3075" baseline="-12195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143827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(10.35.1)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113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31291" y="2807335"/>
            <a:ext cx="16668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3000" i="1" spc="-7" baseline="-1111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3000" i="1" spc="-104" baseline="-111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the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8519" y="2839338"/>
            <a:ext cx="150939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antenna.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691" y="3159379"/>
            <a:ext cx="7892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delivered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load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it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value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63741" y="3298316"/>
            <a:ext cx="990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i="1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3991" y="3482721"/>
            <a:ext cx="7932420" cy="8832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17780">
              <a:lnSpc>
                <a:spcPct val="96600"/>
              </a:lnSpc>
              <a:spcBef>
                <a:spcPts val="18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complex conjugate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the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impedance: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3000" i="1" baseline="-11111" dirty="0">
                <a:solidFill>
                  <a:srgbClr val="FFFF00"/>
                </a:solidFill>
                <a:latin typeface="Arial"/>
                <a:cs typeface="Arial"/>
              </a:rPr>
              <a:t>L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= Z</a:t>
            </a:r>
            <a:r>
              <a:rPr sz="3000" i="1" baseline="-1111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3000" i="1" spc="7" baseline="-1111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Replacing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equivalent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generator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same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voltage</a:t>
            </a:r>
            <a:r>
              <a:rPr sz="1800" spc="5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180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2925" i="1" baseline="-11396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sz="1800" i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current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terminals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0927" y="4506848"/>
            <a:ext cx="489584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150" i="1" spc="-6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075" spc="-89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3075" spc="-8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8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21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0980" y="4354448"/>
            <a:ext cx="19240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6816" y="4650104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(10.3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5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2389" y="4908041"/>
            <a:ext cx="109283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39115" algn="l"/>
              </a:tabLst>
            </a:pPr>
            <a:r>
              <a:rPr sz="2150" i="1" spc="-30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2150" i="1" spc="-1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i="1" spc="-465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15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3075" i="1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654" y="5238750"/>
            <a:ext cx="5366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0885" algn="l"/>
              </a:tabLst>
            </a:pPr>
            <a:r>
              <a:rPr sz="1550" i="1" spc="-5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sz="1550" i="1" spc="-22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i="1" baseline="1543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2700" i="1" spc="7" baseline="154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700" spc="-7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2</a:t>
            </a:r>
            <a:r>
              <a:rPr sz="2700" i="1" spc="-7" baseline="1543" dirty="0">
                <a:solidFill>
                  <a:srgbClr val="FFFF00"/>
                </a:solidFill>
                <a:latin typeface="Arial"/>
                <a:cs typeface="Arial"/>
              </a:rPr>
              <a:t>R	</a:t>
            </a:r>
            <a:r>
              <a:rPr sz="2700" i="1" baseline="1543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sz="2700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2700" spc="15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700" spc="-7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2700" spc="22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700" spc="-7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2700" spc="30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700" spc="-7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dissipated</a:t>
            </a:r>
            <a:r>
              <a:rPr sz="2700" spc="22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700" spc="-15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2700" spc="15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700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2700" spc="30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700" spc="-7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load</a:t>
            </a:r>
            <a:r>
              <a:rPr sz="2700" spc="30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2700" spc="-15" baseline="1543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2700" baseline="1543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94581" y="4787785"/>
            <a:ext cx="876300" cy="12700"/>
          </a:xfrm>
          <a:custGeom>
            <a:avLst/>
            <a:gdLst/>
            <a:ahLst/>
            <a:cxnLst/>
            <a:rect l="l" t="t" r="r" b="b"/>
            <a:pathLst>
              <a:path w="876300" h="12700">
                <a:moveTo>
                  <a:pt x="697979" y="0"/>
                </a:moveTo>
                <a:lnTo>
                  <a:pt x="697979" y="0"/>
                </a:lnTo>
                <a:lnTo>
                  <a:pt x="0" y="0"/>
                </a:lnTo>
                <a:lnTo>
                  <a:pt x="0" y="12179"/>
                </a:lnTo>
                <a:lnTo>
                  <a:pt x="697979" y="12179"/>
                </a:lnTo>
                <a:lnTo>
                  <a:pt x="697979" y="0"/>
                </a:lnTo>
                <a:close/>
              </a:path>
              <a:path w="876300" h="12700">
                <a:moveTo>
                  <a:pt x="862571" y="0"/>
                </a:moveTo>
                <a:lnTo>
                  <a:pt x="850392" y="0"/>
                </a:lnTo>
                <a:lnTo>
                  <a:pt x="697992" y="0"/>
                </a:lnTo>
                <a:lnTo>
                  <a:pt x="697992" y="12179"/>
                </a:lnTo>
                <a:lnTo>
                  <a:pt x="850392" y="12179"/>
                </a:lnTo>
                <a:lnTo>
                  <a:pt x="862571" y="12179"/>
                </a:lnTo>
                <a:lnTo>
                  <a:pt x="862571" y="0"/>
                </a:lnTo>
                <a:close/>
              </a:path>
              <a:path w="876300" h="12700">
                <a:moveTo>
                  <a:pt x="876300" y="0"/>
                </a:moveTo>
                <a:lnTo>
                  <a:pt x="862584" y="0"/>
                </a:lnTo>
                <a:lnTo>
                  <a:pt x="862584" y="12179"/>
                </a:lnTo>
                <a:lnTo>
                  <a:pt x="876300" y="12179"/>
                </a:lnTo>
                <a:lnTo>
                  <a:pt x="8763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31291" y="5234178"/>
            <a:ext cx="1369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55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2325" i="1" spc="82" baseline="-35842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325" i="1" spc="22" baseline="-35842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i="1" spc="-35" dirty="0">
                <a:solidFill>
                  <a:srgbClr val="FFFF00"/>
                </a:solidFill>
                <a:latin typeface="Arial"/>
                <a:cs typeface="Arial"/>
              </a:rPr>
              <a:t>+ Z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83410" y="5465826"/>
            <a:ext cx="7645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7225" algn="l"/>
              </a:tabLst>
            </a:pPr>
            <a:r>
              <a:rPr sz="1100" i="1" dirty="0">
                <a:solidFill>
                  <a:srgbClr val="FFFF00"/>
                </a:solidFill>
                <a:latin typeface="Arial"/>
                <a:cs typeface="Arial"/>
              </a:rPr>
              <a:t>A	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19396" y="5532831"/>
            <a:ext cx="11283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22985" algn="l"/>
              </a:tabLst>
            </a:pPr>
            <a:r>
              <a:rPr sz="1900" spc="-5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9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900" spc="-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38626" y="5723331"/>
            <a:ext cx="1778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u="sng" spc="-22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00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0901" y="5723331"/>
            <a:ext cx="109728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7180" algn="l"/>
                <a:tab pos="589915" algn="l"/>
                <a:tab pos="1083945" algn="l"/>
              </a:tabLst>
            </a:pPr>
            <a:r>
              <a:rPr sz="1900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9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900" i="1" u="sng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V	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8304" y="5654751"/>
            <a:ext cx="958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33261" y="5587695"/>
            <a:ext cx="41465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50" i="1" spc="-120" baseline="-29239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sz="2850" i="1" spc="494" baseline="-2923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50" spc="-3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69235" y="5831535"/>
            <a:ext cx="748030" cy="521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25"/>
              </a:lnSpc>
              <a:spcBef>
                <a:spcPts val="95"/>
              </a:spcBef>
              <a:tabLst>
                <a:tab pos="292735" algn="l"/>
                <a:tab pos="672465" algn="l"/>
              </a:tabLst>
            </a:pPr>
            <a:r>
              <a:rPr sz="19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P	</a:t>
            </a:r>
            <a:r>
              <a:rPr sz="1900" spc="-9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00" spc="-9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900" i="1" spc="-14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endParaRPr sz="1900">
              <a:latin typeface="Times New Roman"/>
              <a:cs typeface="Times New Roman"/>
            </a:endParaRPr>
          </a:p>
          <a:p>
            <a:pPr marL="139065">
              <a:lnSpc>
                <a:spcPts val="1685"/>
              </a:lnSpc>
            </a:pPr>
            <a:r>
              <a:rPr sz="1450" i="1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95827" y="5831535"/>
            <a:ext cx="7175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6700" algn="l"/>
                <a:tab pos="635635" algn="l"/>
              </a:tabLst>
            </a:pPr>
            <a:r>
              <a:rPr sz="1850" i="1" spc="-350" dirty="0">
                <a:solidFill>
                  <a:srgbClr val="FFFF00"/>
                </a:solidFill>
                <a:latin typeface="Times New Roman"/>
                <a:cs typeface="Times New Roman"/>
              </a:rPr>
              <a:t>R	</a:t>
            </a:r>
            <a:r>
              <a:rPr sz="1900" spc="-9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00" spc="-9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900" spc="-195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29809" y="5831535"/>
            <a:ext cx="69024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4515" algn="l"/>
              </a:tabLst>
            </a:pPr>
            <a:r>
              <a:rPr sz="1900" spc="-5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r>
              <a:rPr sz="1900" spc="1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00" i="1" spc="-8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900" i="1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900" spc="-16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92195" y="5691327"/>
            <a:ext cx="304800" cy="66357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5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  <a:p>
            <a:pPr marL="27305">
              <a:lnSpc>
                <a:spcPct val="100000"/>
              </a:lnSpc>
              <a:spcBef>
                <a:spcPts val="770"/>
              </a:spcBef>
            </a:pPr>
            <a:r>
              <a:rPr sz="1450" spc="-12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450" spc="5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50" i="1" spc="-22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06816" y="5907735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(10.3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5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.3)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62169" y="6157976"/>
            <a:ext cx="958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*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52896" y="6107684"/>
            <a:ext cx="128270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i="1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21070" y="6031687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4" h="12700">
                <a:moveTo>
                  <a:pt x="405384" y="0"/>
                </a:moveTo>
                <a:lnTo>
                  <a:pt x="0" y="0"/>
                </a:lnTo>
                <a:lnTo>
                  <a:pt x="0" y="12191"/>
                </a:lnTo>
                <a:lnTo>
                  <a:pt x="405384" y="12191"/>
                </a:lnTo>
                <a:lnTo>
                  <a:pt x="40538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272154" y="6560311"/>
            <a:ext cx="1460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15765" y="6484111"/>
            <a:ext cx="1232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7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19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00" spc="-125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19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00" spc="-1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00" i="1" spc="-19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1900" i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50" i="1" spc="-14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450" i="1" spc="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00" spc="-18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190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00" i="1" spc="-190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1900" i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50" i="1" spc="-14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450" i="1" spc="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15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33261" y="6534404"/>
            <a:ext cx="49212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FFF00"/>
                </a:solidFill>
                <a:latin typeface="Times New Roman"/>
                <a:cs typeface="Times New Roman"/>
              </a:rPr>
              <a:t>8</a:t>
            </a:r>
            <a:r>
              <a:rPr sz="19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850" i="1" spc="-7" baseline="-1169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2850" baseline="-11695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4554" y="2834639"/>
            <a:ext cx="78739" cy="2298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6691" y="1639569"/>
            <a:ext cx="7884795" cy="705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14"/>
              </a:lnSpc>
              <a:spcBef>
                <a:spcPts val="10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Hertzian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dipole,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maximum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voltage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was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found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i="1" spc="-5" dirty="0">
                <a:solidFill>
                  <a:srgbClr val="FFFF00"/>
                </a:solidFill>
                <a:latin typeface="Arial"/>
                <a:cs typeface="Arial"/>
              </a:rPr>
              <a:t>EL</a:t>
            </a:r>
            <a:r>
              <a:rPr sz="1750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endParaRPr sz="1750">
              <a:latin typeface="Microsoft Sans Serif"/>
              <a:cs typeface="Microsoft Sans Serif"/>
            </a:endParaRPr>
          </a:p>
          <a:p>
            <a:pPr marR="592455" algn="ctr">
              <a:lnSpc>
                <a:spcPts val="1714"/>
              </a:lnSpc>
              <a:tabLst>
                <a:tab pos="598805" algn="l"/>
              </a:tabLst>
            </a:pPr>
            <a:r>
              <a:rPr sz="2000" i="1" dirty="0">
                <a:solidFill>
                  <a:srgbClr val="FFFF00"/>
                </a:solidFill>
                <a:latin typeface="Arial"/>
                <a:cs typeface="Arial"/>
              </a:rPr>
              <a:t>2	</a:t>
            </a:r>
            <a:r>
              <a:rPr sz="2000" dirty="0">
                <a:solidFill>
                  <a:srgbClr val="FFFF00"/>
                </a:solidFill>
                <a:latin typeface="Microsoft Sans Serif"/>
                <a:cs typeface="Microsoft Sans Serif"/>
              </a:rPr>
              <a:t>2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ts val="1820"/>
              </a:lnSpc>
              <a:tabLst>
                <a:tab pos="3413125" algn="l"/>
                <a:tab pos="4011929" algn="l"/>
              </a:tabLst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resistance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was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calculated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20</a:t>
            </a:r>
            <a:r>
              <a:rPr sz="1850" spc="-2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850" spc="-2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750" i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/</a:t>
            </a:r>
            <a:r>
              <a:rPr sz="175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)	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. Therefore,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Hertzian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dipole:</a:t>
            </a:r>
            <a:endParaRPr sz="175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188335" y="2329150"/>
          <a:ext cx="5971540" cy="622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861">
                <a:tc rowSpan="2">
                  <a:txBody>
                    <a:bodyPr/>
                    <a:lstStyle/>
                    <a:p>
                      <a:pPr marL="127000">
                        <a:lnSpc>
                          <a:spcPts val="2130"/>
                        </a:lnSpc>
                        <a:spcBef>
                          <a:spcPts val="1500"/>
                        </a:spcBef>
                      </a:pPr>
                      <a:r>
                        <a:rPr sz="1800" i="1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1800" i="1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2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190500" marB="0"/>
                </a:tc>
                <a:tc>
                  <a:txBody>
                    <a:bodyPr/>
                    <a:lstStyle/>
                    <a:p>
                      <a:pPr marL="307975">
                        <a:lnSpc>
                          <a:spcPts val="2560"/>
                        </a:lnSpc>
                        <a:spcBef>
                          <a:spcPts val="409"/>
                        </a:spcBef>
                      </a:pPr>
                      <a:r>
                        <a:rPr sz="2350" spc="-6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1800" i="1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EL</a:t>
                      </a:r>
                      <a:r>
                        <a:rPr sz="2350" spc="-6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2625" spc="-89" baseline="380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625" baseline="38095">
                        <a:latin typeface="Times New Roman"/>
                        <a:cs typeface="Times New Roman"/>
                      </a:endParaRPr>
                    </a:p>
                  </a:txBody>
                  <a:tcPr marL="0" marR="0" marT="52069" marB="0"/>
                </a:tc>
                <a:tc rowSpan="2">
                  <a:txBody>
                    <a:bodyPr/>
                    <a:lstStyle/>
                    <a:p>
                      <a:pPr marL="167640">
                        <a:lnSpc>
                          <a:spcPts val="2090"/>
                        </a:lnSpc>
                        <a:spcBef>
                          <a:spcPts val="1535"/>
                        </a:spcBef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194945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ts val="1385"/>
                        </a:lnSpc>
                        <a:tabLst>
                          <a:tab pos="415290" algn="l"/>
                        </a:tabLst>
                      </a:pPr>
                      <a:r>
                        <a:rPr sz="1750" spc="-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	2</a:t>
                      </a: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ts val="1585"/>
                        </a:lnSpc>
                        <a:tabLst>
                          <a:tab pos="318135" algn="l"/>
                        </a:tabLst>
                      </a:pPr>
                      <a:r>
                        <a:rPr sz="1800" i="1" spc="-2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	</a:t>
                      </a:r>
                      <a:r>
                        <a:rPr sz="1900" spc="-27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</a:t>
                      </a:r>
                      <a:endParaRPr sz="1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221105">
                        <a:lnSpc>
                          <a:spcPts val="1595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(10.36.1)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00" marB="0"/>
                </a:tc>
                <a:tc rowSpan="2"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1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11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11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80</a:t>
                      </a:r>
                      <a:r>
                        <a:rPr sz="115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115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25" spc="-7" baseline="3801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25" spc="30" baseline="3801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11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00" i="1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-1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1300" spc="-1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1425" spc="-15" baseline="3801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425" baseline="38011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4945" marB="0"/>
                </a:tc>
                <a:tc rowSpan="2"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640</a:t>
                      </a:r>
                      <a:r>
                        <a:rPr sz="11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115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25" baseline="3801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425" baseline="38011">
                        <a:latin typeface="Times New Roman"/>
                        <a:cs typeface="Times New Roman"/>
                      </a:endParaRPr>
                    </a:p>
                  </a:txBody>
                  <a:tcPr marL="0" marR="0" marT="26669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374">
                <a:tc>
                  <a:txBody>
                    <a:bodyPr/>
                    <a:lstStyle/>
                    <a:p>
                      <a:pPr marR="107314" algn="ctr">
                        <a:lnSpc>
                          <a:spcPts val="1070"/>
                        </a:lnSpc>
                      </a:pPr>
                      <a:r>
                        <a:rPr sz="10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666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758819" y="2751454"/>
            <a:ext cx="1360170" cy="12700"/>
          </a:xfrm>
          <a:custGeom>
            <a:avLst/>
            <a:gdLst/>
            <a:ahLst/>
            <a:cxnLst/>
            <a:rect l="l" t="t" r="r" b="b"/>
            <a:pathLst>
              <a:path w="1360170" h="12700">
                <a:moveTo>
                  <a:pt x="1359662" y="0"/>
                </a:moveTo>
                <a:lnTo>
                  <a:pt x="0" y="0"/>
                </a:lnTo>
                <a:lnTo>
                  <a:pt x="0" y="12192"/>
                </a:lnTo>
                <a:lnTo>
                  <a:pt x="1359662" y="12192"/>
                </a:lnTo>
                <a:lnTo>
                  <a:pt x="13596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9272" y="2751454"/>
            <a:ext cx="610235" cy="12700"/>
          </a:xfrm>
          <a:custGeom>
            <a:avLst/>
            <a:gdLst/>
            <a:ahLst/>
            <a:cxnLst/>
            <a:rect l="l" t="t" r="r" b="b"/>
            <a:pathLst>
              <a:path w="610235" h="12700">
                <a:moveTo>
                  <a:pt x="609904" y="0"/>
                </a:moveTo>
                <a:lnTo>
                  <a:pt x="0" y="0"/>
                </a:lnTo>
                <a:lnTo>
                  <a:pt x="0" y="12192"/>
                </a:lnTo>
                <a:lnTo>
                  <a:pt x="609904" y="12192"/>
                </a:lnTo>
                <a:lnTo>
                  <a:pt x="60990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2600" y="3293490"/>
            <a:ext cx="344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Hertzian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483990" y="3494390"/>
          <a:ext cx="5675630" cy="920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24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392">
                <a:tc gridSpan="4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15"/>
                        </a:spcBef>
                        <a:tabLst>
                          <a:tab pos="589915" algn="l"/>
                          <a:tab pos="1087120" algn="l"/>
                        </a:tabLst>
                      </a:pPr>
                      <a:r>
                        <a:rPr sz="28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	</a:t>
                      </a:r>
                      <a:r>
                        <a:rPr sz="27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275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21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2150">
                        <a:latin typeface="Times New Roman"/>
                        <a:cs typeface="Times New Roman"/>
                      </a:endParaRPr>
                    </a:p>
                  </a:txBody>
                  <a:tcPr marL="0" marR="0" marT="781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2200" spc="-10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300" spc="-10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3225" spc="-157" baseline="38759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225" baseline="38759">
                        <a:latin typeface="Times New Roman"/>
                        <a:cs typeface="Times New Roman"/>
                      </a:endParaRPr>
                    </a:p>
                  </a:txBody>
                  <a:tcPr marL="0" marR="0" marT="141605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14">
                <a:tc>
                  <a:txBody>
                    <a:bodyPr/>
                    <a:lstStyle/>
                    <a:p>
                      <a:pPr marL="300355">
                        <a:lnSpc>
                          <a:spcPts val="2520"/>
                        </a:lnSpc>
                        <a:spcBef>
                          <a:spcPts val="235"/>
                        </a:spcBef>
                      </a:pPr>
                      <a:r>
                        <a:rPr sz="1300" i="1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300" i="1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spc="-2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2615"/>
                        </a:lnSpc>
                      </a:pPr>
                      <a:r>
                        <a:rPr sz="22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300" spc="-3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23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2595"/>
                        </a:lnSpc>
                        <a:spcBef>
                          <a:spcPts val="20"/>
                        </a:spcBef>
                      </a:pPr>
                      <a:r>
                        <a:rPr sz="2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630"/>
                        </a:lnSpc>
                        <a:spcBef>
                          <a:spcPts val="125"/>
                        </a:spcBef>
                      </a:pPr>
                      <a:r>
                        <a:rPr sz="22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2615"/>
                        </a:lnSpc>
                      </a:pPr>
                      <a:r>
                        <a:rPr sz="220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2300" spc="-3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23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614"/>
                        </a:lnSpc>
                        <a:spcBef>
                          <a:spcPts val="1140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(10.36.2)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82600" y="4592192"/>
            <a:ext cx="4739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general,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effective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area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918839" y="4806808"/>
          <a:ext cx="5234940" cy="16821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32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368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275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endParaRPr sz="275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5"/>
                        </a:lnSpc>
                      </a:pPr>
                      <a:r>
                        <a:rPr sz="3450" spc="-52" baseline="-36231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2150" spc="-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C8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00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23">
                <a:tc rowSpan="2"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3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300" i="1" spc="-4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spc="-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ts val="2215"/>
                        </a:lnSpc>
                      </a:pPr>
                      <a:r>
                        <a:rPr sz="2200" spc="-3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300" spc="-3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23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T w="12700">
                      <a:solidFill>
                        <a:srgbClr val="C8FFFF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2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R w="12700">
                      <a:solidFill>
                        <a:srgbClr val="FF00FF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(10.36.3)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478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8575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tc rowSpan="2">
                  <a:txBody>
                    <a:bodyPr/>
                    <a:lstStyle/>
                    <a:p>
                      <a:pPr marL="25400">
                        <a:lnSpc>
                          <a:spcPts val="1995"/>
                        </a:lnSpc>
                      </a:pPr>
                      <a:r>
                        <a:rPr sz="3450" spc="-52" baseline="-36231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2150" spc="-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C8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R w="12700">
                      <a:solidFill>
                        <a:srgbClr val="FF00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478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424">
                <a:tc>
                  <a:txBody>
                    <a:bodyPr/>
                    <a:lstStyle/>
                    <a:p>
                      <a:pPr marL="93980">
                        <a:lnSpc>
                          <a:spcPts val="3120"/>
                        </a:lnSpc>
                      </a:pPr>
                      <a:r>
                        <a:rPr sz="275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endParaRPr sz="2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C8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00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802"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3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300" i="1" spc="-4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spc="-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ts val="2655"/>
                        </a:lnSpc>
                      </a:pPr>
                      <a:r>
                        <a:rPr sz="2200" spc="-3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300" spc="-3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</a:t>
                      </a:r>
                      <a:endParaRPr sz="2300">
                        <a:latin typeface="Symbol"/>
                        <a:cs typeface="Symbol"/>
                      </a:endParaRPr>
                    </a:p>
                  </a:txBody>
                  <a:tcPr marL="0" marR="0" marT="0" marB="0">
                    <a:lnT w="12700">
                      <a:solidFill>
                        <a:srgbClr val="C8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2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G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R w="12700">
                      <a:solidFill>
                        <a:srgbClr val="FF00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(10.36.4)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478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3931031" y="4900561"/>
            <a:ext cx="1283970" cy="12700"/>
          </a:xfrm>
          <a:custGeom>
            <a:avLst/>
            <a:gdLst/>
            <a:ahLst/>
            <a:cxnLst/>
            <a:rect l="l" t="t" r="r" b="b"/>
            <a:pathLst>
              <a:path w="1283970" h="12700">
                <a:moveTo>
                  <a:pt x="259321" y="0"/>
                </a:moveTo>
                <a:lnTo>
                  <a:pt x="247192" y="0"/>
                </a:lnTo>
                <a:lnTo>
                  <a:pt x="0" y="0"/>
                </a:lnTo>
                <a:lnTo>
                  <a:pt x="0" y="12179"/>
                </a:lnTo>
                <a:lnTo>
                  <a:pt x="247142" y="12179"/>
                </a:lnTo>
                <a:lnTo>
                  <a:pt x="259321" y="12179"/>
                </a:lnTo>
                <a:lnTo>
                  <a:pt x="259321" y="0"/>
                </a:lnTo>
                <a:close/>
              </a:path>
              <a:path w="1283970" h="12700">
                <a:moveTo>
                  <a:pt x="1283462" y="0"/>
                </a:moveTo>
                <a:lnTo>
                  <a:pt x="615950" y="0"/>
                </a:lnTo>
                <a:lnTo>
                  <a:pt x="603758" y="0"/>
                </a:lnTo>
                <a:lnTo>
                  <a:pt x="259334" y="0"/>
                </a:lnTo>
                <a:lnTo>
                  <a:pt x="259334" y="12179"/>
                </a:lnTo>
                <a:lnTo>
                  <a:pt x="603758" y="12179"/>
                </a:lnTo>
                <a:lnTo>
                  <a:pt x="615950" y="12179"/>
                </a:lnTo>
                <a:lnTo>
                  <a:pt x="1283462" y="12179"/>
                </a:lnTo>
                <a:lnTo>
                  <a:pt x="1283462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31031" y="6476707"/>
            <a:ext cx="1283970" cy="12700"/>
          </a:xfrm>
          <a:custGeom>
            <a:avLst/>
            <a:gdLst/>
            <a:ahLst/>
            <a:cxnLst/>
            <a:rect l="l" t="t" r="r" b="b"/>
            <a:pathLst>
              <a:path w="1283970" h="12700">
                <a:moveTo>
                  <a:pt x="259321" y="0"/>
                </a:moveTo>
                <a:lnTo>
                  <a:pt x="247192" y="0"/>
                </a:lnTo>
                <a:lnTo>
                  <a:pt x="0" y="0"/>
                </a:lnTo>
                <a:lnTo>
                  <a:pt x="0" y="12179"/>
                </a:lnTo>
                <a:lnTo>
                  <a:pt x="247142" y="12179"/>
                </a:lnTo>
                <a:lnTo>
                  <a:pt x="259321" y="12179"/>
                </a:lnTo>
                <a:lnTo>
                  <a:pt x="259321" y="0"/>
                </a:lnTo>
                <a:close/>
              </a:path>
              <a:path w="1283970" h="12700">
                <a:moveTo>
                  <a:pt x="1283462" y="0"/>
                </a:moveTo>
                <a:lnTo>
                  <a:pt x="1283462" y="0"/>
                </a:lnTo>
                <a:lnTo>
                  <a:pt x="259334" y="0"/>
                </a:lnTo>
                <a:lnTo>
                  <a:pt x="259334" y="12179"/>
                </a:lnTo>
                <a:lnTo>
                  <a:pt x="1283462" y="12179"/>
                </a:lnTo>
                <a:lnTo>
                  <a:pt x="1283462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2673" y="2136775"/>
            <a:ext cx="3895121" cy="23628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645" y="322833"/>
            <a:ext cx="50895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40" dirty="0"/>
              <a:t> </a:t>
            </a:r>
            <a:r>
              <a:rPr dirty="0"/>
              <a:t>parameters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5091" y="2089530"/>
            <a:ext cx="4376420" cy="16611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100" marR="30480">
              <a:lnSpc>
                <a:spcPct val="93400"/>
              </a:lnSpc>
              <a:spcBef>
                <a:spcPts val="240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Assuming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both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far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region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transmit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B.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gain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1750">
              <a:latin typeface="Microsoft Sans Serif"/>
              <a:cs typeface="Microsoft Sans Serif"/>
            </a:endParaRPr>
          </a:p>
          <a:p>
            <a:pPr marL="38100" marR="525780">
              <a:lnSpc>
                <a:spcPct val="94000"/>
              </a:lnSpc>
              <a:spcBef>
                <a:spcPts val="590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direction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i="1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3000" i="1" baseline="-11111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average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density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receiving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51761" y="3787645"/>
          <a:ext cx="3239770" cy="735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2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674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21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100" i="1" spc="-10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00" i="1" spc="-7" baseline="-125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3000" i="1" baseline="-125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 </a:t>
                      </a:r>
                      <a:r>
                        <a:rPr sz="3000" i="1" spc="-240" baseline="-125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12700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35"/>
                        </a:lnSpc>
                      </a:pPr>
                      <a:r>
                        <a:rPr sz="1950" i="1" spc="-25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700" i="1" spc="-382" baseline="-123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endParaRPr sz="2700" baseline="-12345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21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15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1511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85"/>
                        </a:lnSpc>
                        <a:spcBef>
                          <a:spcPts val="800"/>
                        </a:spcBef>
                      </a:pPr>
                      <a:r>
                        <a:rPr sz="2100" spc="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</a:t>
                      </a:r>
                      <a:r>
                        <a:rPr sz="2200" spc="-8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000" baseline="3888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000" baseline="38888">
                        <a:latin typeface="Times New Roman"/>
                        <a:cs typeface="Times New Roman"/>
                      </a:endParaRPr>
                    </a:p>
                  </a:txBody>
                  <a:tcPr marL="0" marR="0" marT="10160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1130" marB="0"/>
                </a:tc>
                <a:tc>
                  <a:txBody>
                    <a:bodyPr/>
                    <a:lstStyle/>
                    <a:p>
                      <a:pPr marL="378460">
                        <a:lnSpc>
                          <a:spcPts val="148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(10.37.1)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55091" y="4505325"/>
            <a:ext cx="41649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07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power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received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  <a:p>
            <a:pPr marL="2350135">
              <a:lnSpc>
                <a:spcPts val="2730"/>
              </a:lnSpc>
              <a:tabLst>
                <a:tab pos="3074035" algn="l"/>
                <a:tab pos="3442970" algn="l"/>
                <a:tab pos="3836670" algn="l"/>
              </a:tabLst>
            </a:pPr>
            <a:r>
              <a:rPr sz="2350" i="1" spc="-5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3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50" spc="-4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50" i="1" spc="-45" dirty="0">
                <a:solidFill>
                  <a:srgbClr val="FFFF00"/>
                </a:solidFill>
                <a:latin typeface="Times New Roman"/>
                <a:cs typeface="Times New Roman"/>
              </a:rPr>
              <a:t>S	</a:t>
            </a:r>
            <a:r>
              <a:rPr sz="2350" i="1" spc="-345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2350" spc="-27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50" spc="-27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8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625" i="1" spc="-7" baseline="-12698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2625" baseline="-1269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5227" y="5155953"/>
            <a:ext cx="80073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50" spc="-105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950" spc="-17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95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i="1" spc="-13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25" spc="-292" baseline="24691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025" spc="-44" baseline="2469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75" i="1" spc="-352" baseline="22522" dirty="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sz="1500" i="1" spc="-127" baseline="-11111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endParaRPr sz="1500" baseline="-11111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45435" y="5194553"/>
            <a:ext cx="92836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3865" algn="l"/>
                <a:tab pos="735965" algn="l"/>
              </a:tabLst>
            </a:pPr>
            <a:r>
              <a:rPr sz="1050" i="1" dirty="0">
                <a:solidFill>
                  <a:srgbClr val="FFFF00"/>
                </a:solidFill>
                <a:latin typeface="Times New Roman"/>
                <a:cs typeface="Times New Roman"/>
              </a:rPr>
              <a:t>r	av	e </a:t>
            </a:r>
            <a:r>
              <a:rPr sz="105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1050" i="1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87419" y="5135245"/>
            <a:ext cx="547370" cy="12700"/>
          </a:xfrm>
          <a:custGeom>
            <a:avLst/>
            <a:gdLst/>
            <a:ahLst/>
            <a:cxnLst/>
            <a:rect l="l" t="t" r="r" b="b"/>
            <a:pathLst>
              <a:path w="547370" h="12700">
                <a:moveTo>
                  <a:pt x="25895" y="0"/>
                </a:moveTo>
                <a:lnTo>
                  <a:pt x="13716" y="0"/>
                </a:lnTo>
                <a:lnTo>
                  <a:pt x="0" y="0"/>
                </a:lnTo>
                <a:lnTo>
                  <a:pt x="0" y="12192"/>
                </a:lnTo>
                <a:lnTo>
                  <a:pt x="13716" y="12192"/>
                </a:lnTo>
                <a:lnTo>
                  <a:pt x="25895" y="12192"/>
                </a:lnTo>
                <a:lnTo>
                  <a:pt x="25895" y="0"/>
                </a:lnTo>
                <a:close/>
              </a:path>
              <a:path w="547370" h="12700">
                <a:moveTo>
                  <a:pt x="457441" y="0"/>
                </a:moveTo>
                <a:lnTo>
                  <a:pt x="445312" y="0"/>
                </a:lnTo>
                <a:lnTo>
                  <a:pt x="25908" y="0"/>
                </a:lnTo>
                <a:lnTo>
                  <a:pt x="25908" y="12192"/>
                </a:lnTo>
                <a:lnTo>
                  <a:pt x="445262" y="12192"/>
                </a:lnTo>
                <a:lnTo>
                  <a:pt x="457441" y="12192"/>
                </a:lnTo>
                <a:lnTo>
                  <a:pt x="457441" y="0"/>
                </a:lnTo>
                <a:close/>
              </a:path>
              <a:path w="547370" h="12700">
                <a:moveTo>
                  <a:pt x="547370" y="0"/>
                </a:moveTo>
                <a:lnTo>
                  <a:pt x="457454" y="0"/>
                </a:lnTo>
                <a:lnTo>
                  <a:pt x="457454" y="12192"/>
                </a:lnTo>
                <a:lnTo>
                  <a:pt x="547370" y="12192"/>
                </a:lnTo>
                <a:lnTo>
                  <a:pt x="54737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27396" y="4451484"/>
            <a:ext cx="31750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925" spc="-37" baseline="-34188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750" spc="-2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3780" y="4431929"/>
            <a:ext cx="953135" cy="1102360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50"/>
              </a:spcBef>
            </a:pPr>
            <a:r>
              <a:rPr sz="1850" i="1" spc="-45" dirty="0">
                <a:solidFill>
                  <a:srgbClr val="FFFF00"/>
                </a:solidFill>
                <a:latin typeface="Times New Roman"/>
                <a:cs typeface="Times New Roman"/>
              </a:rPr>
              <a:t>PG</a:t>
            </a:r>
            <a:r>
              <a:rPr sz="1850" i="1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i="1" spc="-45" dirty="0">
                <a:solidFill>
                  <a:srgbClr val="FFFF00"/>
                </a:solidFill>
                <a:latin typeface="Times New Roman"/>
                <a:cs typeface="Times New Roman"/>
              </a:rPr>
              <a:t>G </a:t>
            </a:r>
            <a:r>
              <a:rPr sz="1950" spc="-6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625" spc="-97" baseline="3809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625" baseline="38095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  <a:tabLst>
                <a:tab pos="876300" algn="l"/>
              </a:tabLst>
            </a:pPr>
            <a:r>
              <a:rPr sz="65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     </a:t>
            </a:r>
            <a:r>
              <a:rPr sz="650" i="1" u="sng" spc="-3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65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tt</a:t>
            </a:r>
            <a:r>
              <a:rPr sz="650" i="1" u="sng" spc="2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65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r	</a:t>
            </a:r>
            <a:endParaRPr sz="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36830" algn="ctr">
              <a:lnSpc>
                <a:spcPct val="100000"/>
              </a:lnSpc>
              <a:spcBef>
                <a:spcPts val="5"/>
              </a:spcBef>
            </a:pPr>
            <a:r>
              <a:rPr sz="2400" spc="-3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1850" spc="-4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950" spc="-10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95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50" i="1" spc="-6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3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625" spc="-67" baseline="3809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625" baseline="3809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06816" y="4826889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(10.3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7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45404" y="4901564"/>
            <a:ext cx="20891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G </a:t>
            </a:r>
            <a:r>
              <a:rPr sz="95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9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13680" y="5203197"/>
            <a:ext cx="46799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50" spc="-30" dirty="0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sz="1950" spc="-3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195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25" i="1" baseline="3809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2625" baseline="38095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39589" y="5072761"/>
            <a:ext cx="292735" cy="12700"/>
          </a:xfrm>
          <a:custGeom>
            <a:avLst/>
            <a:gdLst/>
            <a:ahLst/>
            <a:cxnLst/>
            <a:rect l="l" t="t" r="r" b="b"/>
            <a:pathLst>
              <a:path w="292735" h="12700">
                <a:moveTo>
                  <a:pt x="292608" y="0"/>
                </a:moveTo>
                <a:lnTo>
                  <a:pt x="0" y="0"/>
                </a:lnTo>
                <a:lnTo>
                  <a:pt x="0" y="12191"/>
                </a:lnTo>
                <a:lnTo>
                  <a:pt x="292608" y="12191"/>
                </a:lnTo>
                <a:lnTo>
                  <a:pt x="29260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0491" y="5534355"/>
            <a:ext cx="8422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3104" algn="l"/>
              </a:tabLst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	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(ignoring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polarization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mismatch)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30219" y="5911806"/>
            <a:ext cx="127000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57530" algn="l"/>
              </a:tabLst>
            </a:pPr>
            <a:r>
              <a:rPr sz="1700" i="1" u="sng" spc="-2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i="1" u="sng" spc="-31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P</a:t>
            </a:r>
            <a:r>
              <a:rPr sz="1700" i="1" spc="-31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850" i="1" spc="-285" dirty="0">
                <a:solidFill>
                  <a:srgbClr val="C8FFFF"/>
                </a:solidFill>
                <a:latin typeface="Times New Roman"/>
                <a:cs typeface="Times New Roman"/>
              </a:rPr>
              <a:t>G</a:t>
            </a:r>
            <a:r>
              <a:rPr sz="1850" i="1" spc="10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50" i="1" spc="-285" dirty="0">
                <a:solidFill>
                  <a:srgbClr val="C8FFFF"/>
                </a:solidFill>
                <a:latin typeface="Times New Roman"/>
                <a:cs typeface="Times New Roman"/>
              </a:rPr>
              <a:t>G</a:t>
            </a:r>
            <a:r>
              <a:rPr sz="1850" i="1" spc="42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950" spc="-225" dirty="0">
                <a:solidFill>
                  <a:srgbClr val="C8FFFF"/>
                </a:solidFill>
                <a:latin typeface="Symbol"/>
                <a:cs typeface="Symbol"/>
              </a:rPr>
              <a:t></a:t>
            </a:r>
            <a:r>
              <a:rPr sz="2625" spc="-337" baseline="38095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2625" baseline="38095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91480" y="5784291"/>
            <a:ext cx="72707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3740" algn="l"/>
              </a:tabLst>
            </a:pPr>
            <a:r>
              <a:rPr sz="1750" u="sng" spc="-90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Times New Roman"/>
                <a:cs typeface="Times New Roman"/>
              </a:rPr>
              <a:t> 	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00398" y="5974791"/>
            <a:ext cx="125222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21334" algn="l"/>
                <a:tab pos="753110" algn="l"/>
                <a:tab pos="1126490" algn="l"/>
              </a:tabLst>
            </a:pPr>
            <a:r>
              <a:rPr sz="2400" i="1" spc="-284" baseline="1736" dirty="0">
                <a:solidFill>
                  <a:srgbClr val="C8FFFF"/>
                </a:solidFill>
                <a:latin typeface="Times New Roman"/>
                <a:cs typeface="Times New Roman"/>
              </a:rPr>
              <a:t>r </a:t>
            </a:r>
            <a:r>
              <a:rPr sz="2400" i="1" spc="-254" baseline="1736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50" spc="-70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1850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750" i="1" spc="-100" dirty="0">
                <a:solidFill>
                  <a:srgbClr val="C8FFFF"/>
                </a:solidFill>
                <a:latin typeface="Times New Roman"/>
                <a:cs typeface="Times New Roman"/>
              </a:rPr>
              <a:t>t</a:t>
            </a:r>
            <a:r>
              <a:rPr sz="1750" i="1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750" i="1" spc="-140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1750" i="1" dirty="0">
                <a:solidFill>
                  <a:srgbClr val="C8FFFF"/>
                </a:solidFill>
                <a:latin typeface="Times New Roman"/>
                <a:cs typeface="Times New Roman"/>
              </a:rPr>
              <a:t>	</a:t>
            </a:r>
            <a:r>
              <a:rPr sz="1850" spc="-135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endParaRPr sz="18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00719" y="6041847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(10.3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7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.3)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524122" y="5871667"/>
            <a:ext cx="2222500" cy="401320"/>
            <a:chOff x="3524122" y="5871667"/>
            <a:chExt cx="2222500" cy="401320"/>
          </a:xfrm>
        </p:grpSpPr>
        <p:sp>
          <p:nvSpPr>
            <p:cNvPr id="22" name="object 22"/>
            <p:cNvSpPr/>
            <p:nvPr/>
          </p:nvSpPr>
          <p:spPr>
            <a:xfrm>
              <a:off x="3524123" y="5871679"/>
              <a:ext cx="2222500" cy="381000"/>
            </a:xfrm>
            <a:custGeom>
              <a:avLst/>
              <a:gdLst/>
              <a:ahLst/>
              <a:cxnLst/>
              <a:rect l="l" t="t" r="r" b="b"/>
              <a:pathLst>
                <a:path w="2222500" h="381000">
                  <a:moveTo>
                    <a:pt x="12179" y="368808"/>
                  </a:moveTo>
                  <a:lnTo>
                    <a:pt x="0" y="368808"/>
                  </a:lnTo>
                  <a:lnTo>
                    <a:pt x="0" y="380987"/>
                  </a:lnTo>
                  <a:lnTo>
                    <a:pt x="12179" y="380987"/>
                  </a:lnTo>
                  <a:lnTo>
                    <a:pt x="12179" y="368808"/>
                  </a:lnTo>
                  <a:close/>
                </a:path>
                <a:path w="2222500" h="381000">
                  <a:moveTo>
                    <a:pt x="12179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0" y="368795"/>
                  </a:lnTo>
                  <a:lnTo>
                    <a:pt x="12179" y="368795"/>
                  </a:lnTo>
                  <a:lnTo>
                    <a:pt x="12179" y="12179"/>
                  </a:lnTo>
                  <a:lnTo>
                    <a:pt x="12179" y="0"/>
                  </a:lnTo>
                  <a:close/>
                </a:path>
                <a:path w="2222500" h="381000">
                  <a:moveTo>
                    <a:pt x="24371" y="0"/>
                  </a:moveTo>
                  <a:lnTo>
                    <a:pt x="12192" y="0"/>
                  </a:lnTo>
                  <a:lnTo>
                    <a:pt x="12192" y="12179"/>
                  </a:lnTo>
                  <a:lnTo>
                    <a:pt x="24371" y="12179"/>
                  </a:lnTo>
                  <a:lnTo>
                    <a:pt x="24371" y="0"/>
                  </a:lnTo>
                  <a:close/>
                </a:path>
                <a:path w="2222500" h="381000">
                  <a:moveTo>
                    <a:pt x="56375" y="0"/>
                  </a:moveTo>
                  <a:lnTo>
                    <a:pt x="44196" y="0"/>
                  </a:lnTo>
                  <a:lnTo>
                    <a:pt x="24384" y="0"/>
                  </a:lnTo>
                  <a:lnTo>
                    <a:pt x="24384" y="12179"/>
                  </a:lnTo>
                  <a:lnTo>
                    <a:pt x="44196" y="12179"/>
                  </a:lnTo>
                  <a:lnTo>
                    <a:pt x="56375" y="12179"/>
                  </a:lnTo>
                  <a:lnTo>
                    <a:pt x="56375" y="0"/>
                  </a:lnTo>
                  <a:close/>
                </a:path>
                <a:path w="2222500" h="381000">
                  <a:moveTo>
                    <a:pt x="527291" y="0"/>
                  </a:moveTo>
                  <a:lnTo>
                    <a:pt x="515112" y="0"/>
                  </a:lnTo>
                  <a:lnTo>
                    <a:pt x="272796" y="0"/>
                  </a:lnTo>
                  <a:lnTo>
                    <a:pt x="260604" y="0"/>
                  </a:lnTo>
                  <a:lnTo>
                    <a:pt x="56388" y="0"/>
                  </a:lnTo>
                  <a:lnTo>
                    <a:pt x="56388" y="12179"/>
                  </a:lnTo>
                  <a:lnTo>
                    <a:pt x="260604" y="12179"/>
                  </a:lnTo>
                  <a:lnTo>
                    <a:pt x="272796" y="12179"/>
                  </a:lnTo>
                  <a:lnTo>
                    <a:pt x="515112" y="12179"/>
                  </a:lnTo>
                  <a:lnTo>
                    <a:pt x="527291" y="12179"/>
                  </a:lnTo>
                  <a:lnTo>
                    <a:pt x="527291" y="0"/>
                  </a:lnTo>
                  <a:close/>
                </a:path>
                <a:path w="2222500" h="381000">
                  <a:moveTo>
                    <a:pt x="1492237" y="0"/>
                  </a:moveTo>
                  <a:lnTo>
                    <a:pt x="1492237" y="0"/>
                  </a:lnTo>
                  <a:lnTo>
                    <a:pt x="527304" y="0"/>
                  </a:lnTo>
                  <a:lnTo>
                    <a:pt x="527304" y="12179"/>
                  </a:lnTo>
                  <a:lnTo>
                    <a:pt x="1492237" y="12179"/>
                  </a:lnTo>
                  <a:lnTo>
                    <a:pt x="1492237" y="0"/>
                  </a:lnTo>
                  <a:close/>
                </a:path>
                <a:path w="2222500" h="381000">
                  <a:moveTo>
                    <a:pt x="2152129" y="0"/>
                  </a:moveTo>
                  <a:lnTo>
                    <a:pt x="2139950" y="0"/>
                  </a:lnTo>
                  <a:lnTo>
                    <a:pt x="1492250" y="0"/>
                  </a:lnTo>
                  <a:lnTo>
                    <a:pt x="1492250" y="12179"/>
                  </a:lnTo>
                  <a:lnTo>
                    <a:pt x="2139950" y="12179"/>
                  </a:lnTo>
                  <a:lnTo>
                    <a:pt x="2152129" y="12179"/>
                  </a:lnTo>
                  <a:lnTo>
                    <a:pt x="2152129" y="0"/>
                  </a:lnTo>
                  <a:close/>
                </a:path>
                <a:path w="2222500" h="381000">
                  <a:moveTo>
                    <a:pt x="2222246" y="0"/>
                  </a:moveTo>
                  <a:lnTo>
                    <a:pt x="2210054" y="0"/>
                  </a:lnTo>
                  <a:lnTo>
                    <a:pt x="2152142" y="0"/>
                  </a:lnTo>
                  <a:lnTo>
                    <a:pt x="2152142" y="12179"/>
                  </a:lnTo>
                  <a:lnTo>
                    <a:pt x="2210054" y="12179"/>
                  </a:lnTo>
                  <a:lnTo>
                    <a:pt x="2210054" y="368795"/>
                  </a:lnTo>
                  <a:lnTo>
                    <a:pt x="2222246" y="368795"/>
                  </a:lnTo>
                  <a:lnTo>
                    <a:pt x="2222246" y="12179"/>
                  </a:lnTo>
                  <a:lnTo>
                    <a:pt x="2222246" y="0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39234" y="6240475"/>
              <a:ext cx="724535" cy="12700"/>
            </a:xfrm>
            <a:custGeom>
              <a:avLst/>
              <a:gdLst/>
              <a:ahLst/>
              <a:cxnLst/>
              <a:rect l="l" t="t" r="r" b="b"/>
              <a:pathLst>
                <a:path w="724535" h="12700">
                  <a:moveTo>
                    <a:pt x="724204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724204" y="12191"/>
                  </a:lnTo>
                  <a:lnTo>
                    <a:pt x="724204" y="0"/>
                  </a:lnTo>
                  <a:close/>
                </a:path>
              </a:pathLst>
            </a:custGeom>
            <a:solidFill>
              <a:srgbClr val="C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24123" y="6240487"/>
              <a:ext cx="2222500" cy="32384"/>
            </a:xfrm>
            <a:custGeom>
              <a:avLst/>
              <a:gdLst/>
              <a:ahLst/>
              <a:cxnLst/>
              <a:rect l="l" t="t" r="r" b="b"/>
              <a:pathLst>
                <a:path w="2222500" h="32385">
                  <a:moveTo>
                    <a:pt x="12179" y="12179"/>
                  </a:moveTo>
                  <a:lnTo>
                    <a:pt x="0" y="12179"/>
                  </a:lnTo>
                  <a:lnTo>
                    <a:pt x="0" y="31991"/>
                  </a:lnTo>
                  <a:lnTo>
                    <a:pt x="12179" y="31991"/>
                  </a:lnTo>
                  <a:lnTo>
                    <a:pt x="12179" y="12179"/>
                  </a:lnTo>
                  <a:close/>
                </a:path>
                <a:path w="2222500" h="32385">
                  <a:moveTo>
                    <a:pt x="2222246" y="0"/>
                  </a:moveTo>
                  <a:lnTo>
                    <a:pt x="2210054" y="0"/>
                  </a:lnTo>
                  <a:lnTo>
                    <a:pt x="2210054" y="12179"/>
                  </a:lnTo>
                  <a:lnTo>
                    <a:pt x="2210054" y="31991"/>
                  </a:lnTo>
                  <a:lnTo>
                    <a:pt x="2222246" y="31991"/>
                  </a:lnTo>
                  <a:lnTo>
                    <a:pt x="2222246" y="12179"/>
                  </a:lnTo>
                  <a:lnTo>
                    <a:pt x="2222246" y="0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580510" y="6262827"/>
            <a:ext cx="1223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20370" algn="l"/>
              </a:tabLst>
            </a:pPr>
            <a:r>
              <a:rPr sz="18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P</a:t>
            </a:r>
            <a:r>
              <a:rPr sz="2625" i="1" spc="-7" baseline="-12698" dirty="0">
                <a:solidFill>
                  <a:srgbClr val="C8FFFF"/>
                </a:solidFill>
                <a:latin typeface="Times New Roman"/>
                <a:cs typeface="Times New Roman"/>
              </a:rPr>
              <a:t>t	</a:t>
            </a:r>
            <a:r>
              <a:rPr sz="2400" spc="-20" dirty="0">
                <a:solidFill>
                  <a:srgbClr val="C8FFFF"/>
                </a:solidFill>
                <a:latin typeface="Symbol"/>
                <a:cs typeface="Symbol"/>
              </a:rPr>
              <a:t></a:t>
            </a:r>
            <a:r>
              <a:rPr sz="1850" spc="-20" dirty="0">
                <a:solidFill>
                  <a:srgbClr val="C8FFFF"/>
                </a:solidFill>
                <a:latin typeface="Times New Roman"/>
                <a:cs typeface="Times New Roman"/>
              </a:rPr>
              <a:t>4</a:t>
            </a:r>
            <a:r>
              <a:rPr sz="1950" spc="-20" dirty="0">
                <a:solidFill>
                  <a:srgbClr val="C8FFFF"/>
                </a:solidFill>
                <a:latin typeface="Symbol"/>
                <a:cs typeface="Symbol"/>
              </a:rPr>
              <a:t></a:t>
            </a:r>
            <a:r>
              <a:rPr sz="1950" spc="-8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85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2400" spc="-5" dirty="0">
                <a:solidFill>
                  <a:srgbClr val="C8FFFF"/>
                </a:solidFill>
                <a:latin typeface="Symbol"/>
                <a:cs typeface="Symbol"/>
              </a:rPr>
              <a:t></a:t>
            </a:r>
            <a:r>
              <a:rPr sz="2625" spc="-7" baseline="38095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2625" baseline="38095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68189" y="6040522"/>
            <a:ext cx="605790" cy="6076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320"/>
              </a:spcBef>
            </a:pPr>
            <a:r>
              <a:rPr sz="10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e</a:t>
            </a:r>
            <a:r>
              <a:rPr sz="1000" i="1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C8FFFF"/>
                </a:solidFill>
                <a:latin typeface="Times New Roman"/>
                <a:cs typeface="Times New Roman"/>
              </a:rPr>
              <a:t>,</a:t>
            </a:r>
            <a:r>
              <a:rPr sz="100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t</a:t>
            </a:r>
            <a:r>
              <a:rPr sz="1000" i="1" spc="459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e </a:t>
            </a:r>
            <a:r>
              <a:rPr sz="1000" spc="-5" dirty="0">
                <a:solidFill>
                  <a:srgbClr val="C8FFFF"/>
                </a:solidFill>
                <a:latin typeface="Times New Roman"/>
                <a:cs typeface="Times New Roman"/>
              </a:rPr>
              <a:t>,</a:t>
            </a:r>
            <a:r>
              <a:rPr sz="10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endParaRPr sz="1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15"/>
              </a:spcBef>
            </a:pPr>
            <a:r>
              <a:rPr sz="3300" spc="-89" baseline="-11363" dirty="0">
                <a:solidFill>
                  <a:srgbClr val="C8FFFF"/>
                </a:solidFill>
                <a:latin typeface="Symbol"/>
                <a:cs typeface="Symbol"/>
              </a:rPr>
              <a:t></a:t>
            </a:r>
            <a:r>
              <a:rPr sz="1300" spc="-5" dirty="0">
                <a:solidFill>
                  <a:srgbClr val="C8FFFF"/>
                </a:solidFill>
                <a:latin typeface="Times New Roman"/>
                <a:cs typeface="Times New Roman"/>
              </a:rPr>
              <a:t>2 </a:t>
            </a:r>
            <a:r>
              <a:rPr sz="3150" i="1" baseline="-11904" dirty="0">
                <a:solidFill>
                  <a:srgbClr val="C8FFFF"/>
                </a:solidFill>
                <a:latin typeface="Times New Roman"/>
                <a:cs typeface="Times New Roman"/>
              </a:rPr>
              <a:t>R</a:t>
            </a:r>
            <a:r>
              <a:rPr sz="1300" spc="-5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24123" y="6272479"/>
            <a:ext cx="2222500" cy="396240"/>
          </a:xfrm>
          <a:custGeom>
            <a:avLst/>
            <a:gdLst/>
            <a:ahLst/>
            <a:cxnLst/>
            <a:rect l="l" t="t" r="r" b="b"/>
            <a:pathLst>
              <a:path w="2222500" h="396240">
                <a:moveTo>
                  <a:pt x="12179" y="0"/>
                </a:moveTo>
                <a:lnTo>
                  <a:pt x="0" y="0"/>
                </a:lnTo>
                <a:lnTo>
                  <a:pt x="0" y="384048"/>
                </a:lnTo>
                <a:lnTo>
                  <a:pt x="0" y="396240"/>
                </a:lnTo>
                <a:lnTo>
                  <a:pt x="12179" y="396240"/>
                </a:lnTo>
                <a:lnTo>
                  <a:pt x="12179" y="384048"/>
                </a:lnTo>
                <a:lnTo>
                  <a:pt x="12179" y="0"/>
                </a:lnTo>
                <a:close/>
              </a:path>
              <a:path w="2222500" h="396240">
                <a:moveTo>
                  <a:pt x="47231" y="384048"/>
                </a:moveTo>
                <a:lnTo>
                  <a:pt x="44183" y="384048"/>
                </a:lnTo>
                <a:lnTo>
                  <a:pt x="35052" y="384048"/>
                </a:lnTo>
                <a:lnTo>
                  <a:pt x="12192" y="384048"/>
                </a:lnTo>
                <a:lnTo>
                  <a:pt x="12192" y="396240"/>
                </a:lnTo>
                <a:lnTo>
                  <a:pt x="35052" y="396240"/>
                </a:lnTo>
                <a:lnTo>
                  <a:pt x="44183" y="396240"/>
                </a:lnTo>
                <a:lnTo>
                  <a:pt x="47231" y="396240"/>
                </a:lnTo>
                <a:lnTo>
                  <a:pt x="47231" y="384048"/>
                </a:lnTo>
                <a:close/>
              </a:path>
              <a:path w="2222500" h="396240">
                <a:moveTo>
                  <a:pt x="1483093" y="384048"/>
                </a:moveTo>
                <a:lnTo>
                  <a:pt x="1483093" y="384048"/>
                </a:lnTo>
                <a:lnTo>
                  <a:pt x="47244" y="384048"/>
                </a:lnTo>
                <a:lnTo>
                  <a:pt x="47244" y="396240"/>
                </a:lnTo>
                <a:lnTo>
                  <a:pt x="1483093" y="396240"/>
                </a:lnTo>
                <a:lnTo>
                  <a:pt x="1483093" y="384048"/>
                </a:lnTo>
                <a:close/>
              </a:path>
              <a:path w="2222500" h="396240">
                <a:moveTo>
                  <a:pt x="2222246" y="0"/>
                </a:moveTo>
                <a:lnTo>
                  <a:pt x="2210054" y="0"/>
                </a:lnTo>
                <a:lnTo>
                  <a:pt x="2210054" y="384048"/>
                </a:lnTo>
                <a:lnTo>
                  <a:pt x="1483106" y="384048"/>
                </a:lnTo>
                <a:lnTo>
                  <a:pt x="1483106" y="396240"/>
                </a:lnTo>
                <a:lnTo>
                  <a:pt x="2210054" y="396240"/>
                </a:lnTo>
                <a:lnTo>
                  <a:pt x="2222246" y="396240"/>
                </a:lnTo>
                <a:lnTo>
                  <a:pt x="2222246" y="384048"/>
                </a:lnTo>
                <a:lnTo>
                  <a:pt x="2222246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8018" y="4397481"/>
            <a:ext cx="2510672" cy="21378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1679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6691" y="1639570"/>
            <a:ext cx="7720965" cy="42506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ct val="95900"/>
              </a:lnSpc>
              <a:spcBef>
                <a:spcPts val="18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It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not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always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possible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to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design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single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47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needed.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However,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proper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combination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of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various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types</a:t>
            </a:r>
            <a:r>
              <a:rPr sz="1800" spc="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might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yield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required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pattern.</a:t>
            </a:r>
            <a:endParaRPr sz="1800">
              <a:latin typeface="Microsoft Sans Serif"/>
              <a:cs typeface="Microsoft Sans Serif"/>
            </a:endParaRPr>
          </a:p>
          <a:p>
            <a:pPr marL="12700" marR="508634">
              <a:lnSpc>
                <a:spcPts val="2060"/>
              </a:lnSpc>
              <a:spcBef>
                <a:spcPts val="1639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cluster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arranged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specific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physical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configuration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(line,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grid,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etc.).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Each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individual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called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endParaRPr sz="1800">
              <a:latin typeface="Microsoft Sans Serif"/>
              <a:cs typeface="Microsoft Sans Serif"/>
            </a:endParaRPr>
          </a:p>
          <a:p>
            <a:pPr marL="12700" marR="53975" indent="900430">
              <a:lnSpc>
                <a:spcPct val="97900"/>
              </a:lnSpc>
              <a:spcBef>
                <a:spcPts val="7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initially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all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 elements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(individual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antennas)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identical.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However,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(both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phase)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applied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each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individual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may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differ.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far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linear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medium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superposition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EM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fields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generated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elements.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12700" marR="2430145">
              <a:lnSpc>
                <a:spcPct val="97200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start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our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discussion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considering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(elements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located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straight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line)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consisting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two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signals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same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but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shifted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35" dirty="0">
                <a:solidFill>
                  <a:srgbClr val="FFFF00"/>
                </a:solidFill>
                <a:latin typeface="Symbol"/>
                <a:cs typeface="Symbol"/>
              </a:rPr>
              <a:t></a:t>
            </a:r>
            <a:r>
              <a:rPr sz="1800" i="1" spc="-35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5900" y="1600215"/>
            <a:ext cx="3581400" cy="30486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9685" y="3639184"/>
            <a:ext cx="61594" cy="1708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7659" y="3639184"/>
            <a:ext cx="61595" cy="1708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93720" y="3952240"/>
            <a:ext cx="186055" cy="25971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5439" y="3952240"/>
            <a:ext cx="186054" cy="2597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18609" y="5309870"/>
            <a:ext cx="61595" cy="1727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41900" y="5309870"/>
            <a:ext cx="61595" cy="17271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14726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1291" y="1539441"/>
            <a:ext cx="4318635" cy="169608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156845">
              <a:lnSpc>
                <a:spcPct val="123100"/>
              </a:lnSpc>
              <a:spcBef>
                <a:spcPts val="7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individual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characterized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their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patterns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i="1" spc="-2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2850" i="1" spc="-37" baseline="-11695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sz="175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850" spc="-2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750" i="1" spc="-25" dirty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sz="1850" spc="-25" dirty="0">
                <a:solidFill>
                  <a:srgbClr val="FFFF00"/>
                </a:solidFill>
                <a:latin typeface="Symbol"/>
                <a:cs typeface="Symbol"/>
              </a:rPr>
              <a:t></a:t>
            </a:r>
            <a:r>
              <a:rPr sz="175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).</a:t>
            </a:r>
            <a:endParaRPr sz="1750">
              <a:latin typeface="Microsoft Sans Serif"/>
              <a:cs typeface="Microsoft Sans Serif"/>
            </a:endParaRPr>
          </a:p>
          <a:p>
            <a:pPr marL="38100" marR="30480">
              <a:lnSpc>
                <a:spcPct val="96900"/>
              </a:lnSpc>
              <a:spcBef>
                <a:spcPts val="155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arbitrary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point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taking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account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difference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due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physical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difference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excitation,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42391" y="3326105"/>
          <a:ext cx="4930775" cy="1429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868">
                <a:tc gridSpan="3">
                  <a:txBody>
                    <a:bodyPr/>
                    <a:lstStyle/>
                    <a:p>
                      <a:pPr marL="127000">
                        <a:lnSpc>
                          <a:spcPts val="1270"/>
                        </a:lnSpc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total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far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zone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electric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field</a:t>
                      </a:r>
                      <a:r>
                        <a:rPr sz="180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is: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  <a:p>
                      <a:pPr marL="217804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50" i="1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25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50" i="1" spc="-5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250" spc="-7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250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50" i="1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2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50" i="1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2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50" i="1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i="1" baseline="3787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3450" baseline="36231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</a:t>
                      </a:r>
                      <a:r>
                        <a:rPr sz="3450" spc="-97" baseline="3623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baseline="3787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3300" spc="-97" baseline="3787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</a:t>
                      </a:r>
                      <a:r>
                        <a:rPr sz="2250" spc="-5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50" i="1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250" spc="-7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250" i="1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spc="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250" i="1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300" baseline="37878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3300" spc="-82" baseline="3787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i="1" baseline="3787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3450" baseline="36231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</a:t>
                      </a:r>
                      <a:r>
                        <a:rPr sz="3450" spc="-97" baseline="3623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baseline="3787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300" baseline="37878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ts val="1605"/>
                        </a:lnSpc>
                        <a:spcBef>
                          <a:spcPts val="1015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(10.39.1)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8900" algn="ctr">
                        <a:lnSpc>
                          <a:spcPts val="1485"/>
                        </a:lnSpc>
                      </a:pPr>
                      <a:r>
                        <a:rPr sz="1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1305" algn="ctr">
                        <a:lnSpc>
                          <a:spcPts val="1485"/>
                        </a:lnSpc>
                      </a:pPr>
                      <a:r>
                        <a:rPr sz="1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013">
                <a:tc gridSpan="2">
                  <a:txBody>
                    <a:bodyPr/>
                    <a:lstStyle/>
                    <a:p>
                      <a:pPr marL="808355">
                        <a:lnSpc>
                          <a:spcPts val="1440"/>
                        </a:lnSpc>
                        <a:spcBef>
                          <a:spcPts val="515"/>
                        </a:spcBef>
                      </a:pPr>
                      <a:r>
                        <a:rPr sz="1200" spc="-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Field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due</a:t>
                      </a:r>
                      <a:r>
                        <a:rPr sz="1200" spc="-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to </a:t>
                      </a:r>
                      <a:r>
                        <a:rPr sz="1200" spc="-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antenna </a:t>
                      </a:r>
                      <a:r>
                        <a:rPr sz="1200" spc="-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440"/>
                        </a:lnSpc>
                        <a:spcBef>
                          <a:spcPts val="515"/>
                        </a:spcBef>
                      </a:pPr>
                      <a:r>
                        <a:rPr sz="12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Field</a:t>
                      </a:r>
                      <a:r>
                        <a:rPr sz="12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due</a:t>
                      </a:r>
                      <a:r>
                        <a:rPr sz="12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to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antenna</a:t>
                      </a:r>
                      <a:r>
                        <a:rPr sz="1200" spc="-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509">
                <a:tc>
                  <a:txBody>
                    <a:bodyPr/>
                    <a:lstStyle/>
                    <a:p>
                      <a:pPr marL="127000">
                        <a:lnSpc>
                          <a:spcPts val="2105"/>
                        </a:lnSpc>
                        <a:spcBef>
                          <a:spcPts val="405"/>
                        </a:spcBef>
                      </a:pPr>
                      <a:r>
                        <a:rPr sz="1800" spc="-3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Here: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1435" marB="0"/>
                </a:tc>
                <a:tc gridSpan="2">
                  <a:txBody>
                    <a:bodyPr/>
                    <a:lstStyle/>
                    <a:p>
                      <a:pPr marL="345440">
                        <a:lnSpc>
                          <a:spcPts val="2405"/>
                        </a:lnSpc>
                        <a:spcBef>
                          <a:spcPts val="105"/>
                        </a:spcBef>
                      </a:pPr>
                      <a:r>
                        <a:rPr sz="2050" spc="-6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</a:t>
                      </a:r>
                      <a:r>
                        <a:rPr sz="2050" spc="-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95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kd</a:t>
                      </a:r>
                      <a:r>
                        <a:rPr sz="195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2050" spc="-2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205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</a:t>
                      </a:r>
                      <a:r>
                        <a:rPr sz="195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50" spc="-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</a:t>
                      </a:r>
                      <a:endParaRPr sz="2050">
                        <a:latin typeface="Symbol"/>
                        <a:cs typeface="Symbol"/>
                      </a:endParaRPr>
                    </a:p>
                  </a:txBody>
                  <a:tcPr marL="0" marR="0" marT="133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620"/>
                        </a:lnSpc>
                        <a:spcBef>
                          <a:spcPts val="890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(10.39.2)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303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56691" y="4900041"/>
            <a:ext cx="830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center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center.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identical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956561" y="5169596"/>
          <a:ext cx="7203440" cy="949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1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39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7933">
                <a:tc rowSpan="3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23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350" i="1" spc="-1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350" spc="-1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350" i="1" spc="-1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350" spc="-1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350" spc="-1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350" spc="-1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375" baseline="-123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3375" baseline="-12345">
                        <a:latin typeface="Times New Roman"/>
                        <a:cs typeface="Times New Roman"/>
                      </a:endParaRPr>
                    </a:p>
                  </a:txBody>
                  <a:tcPr marL="0" marR="0" marT="245110" marB="0"/>
                </a:tc>
                <a:tc rowSpan="2">
                  <a:txBody>
                    <a:bodyPr/>
                    <a:lstStyle/>
                    <a:p>
                      <a:pPr marL="33020">
                        <a:lnSpc>
                          <a:spcPts val="2645"/>
                        </a:lnSpc>
                        <a:spcBef>
                          <a:spcPts val="2155"/>
                        </a:spcBef>
                      </a:pP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350" spc="-1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350" i="1" spc="-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</a:txBody>
                  <a:tcPr marL="0" marR="0" marT="273685" marB="0"/>
                </a:tc>
                <a:tc rowSpan="2"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45"/>
                        </a:spcBef>
                        <a:tabLst>
                          <a:tab pos="833119" algn="l"/>
                        </a:tabLst>
                      </a:pPr>
                      <a:r>
                        <a:rPr sz="2300" i="1" u="sng" spc="-25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i="1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300" i="1" u="sng" spc="-9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125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Symbol"/>
                          <a:cs typeface="Symbol"/>
                        </a:rPr>
                        <a:t></a:t>
                      </a:r>
                      <a:r>
                        <a:rPr sz="125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u="sng" spc="-14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21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Symbol"/>
                          <a:cs typeface="Symbol"/>
                        </a:rPr>
                        <a:t></a:t>
                      </a:r>
                      <a:r>
                        <a:rPr sz="2100" u="sng" spc="-3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u="sng" spc="-1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2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Symbol"/>
                          <a:cs typeface="Symbol"/>
                        </a:rPr>
                        <a:t></a:t>
                      </a:r>
                      <a:r>
                        <a:rPr sz="12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u="sng" spc="-12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sz="125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Symbol"/>
                          <a:cs typeface="Symbol"/>
                        </a:rPr>
                        <a:t></a:t>
                      </a:r>
                      <a:r>
                        <a:rPr sz="125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u="sng" spc="-140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58115" marB="0"/>
                </a:tc>
                <a:tc rowSpan="3"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23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3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350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i="1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375" baseline="-123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3375" spc="-52" baseline="-123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350" spc="-6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i="1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35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235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</a:txBody>
                  <a:tcPr marL="0" marR="0" marT="245110" marB="0"/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2450" u="sng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Symbol"/>
                          <a:cs typeface="Symbol"/>
                        </a:rPr>
                        <a:t></a:t>
                      </a:r>
                      <a:endParaRPr sz="2450">
                        <a:latin typeface="Symbol"/>
                        <a:cs typeface="Symbol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0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511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7368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811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5110" marB="0"/>
                </a:tc>
                <a:tc>
                  <a:txBody>
                    <a:bodyPr/>
                    <a:lstStyle/>
                    <a:p>
                      <a:pPr marL="1433830">
                        <a:lnSpc>
                          <a:spcPts val="1480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(10.39.3)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6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51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4244">
                        <a:lnSpc>
                          <a:spcPts val="2470"/>
                        </a:lnSpc>
                      </a:pP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5110" marB="0"/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ts val="2470"/>
                        </a:lnSpc>
                      </a:pPr>
                      <a:r>
                        <a:rPr sz="23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456691" y="6092138"/>
            <a:ext cx="7545705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Relocating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center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point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only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changes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result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but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its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60900" y="3889375"/>
            <a:ext cx="1321435" cy="0"/>
          </a:xfrm>
          <a:custGeom>
            <a:avLst/>
            <a:gdLst/>
            <a:ahLst/>
            <a:cxnLst/>
            <a:rect l="l" t="t" r="r" b="b"/>
            <a:pathLst>
              <a:path w="1321435">
                <a:moveTo>
                  <a:pt x="0" y="0"/>
                </a:moveTo>
                <a:lnTo>
                  <a:pt x="1321435" y="0"/>
                </a:lnTo>
              </a:path>
            </a:pathLst>
          </a:custGeom>
          <a:ln w="12190">
            <a:solidFill>
              <a:srgbClr val="C8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726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2391" y="1663256"/>
          <a:ext cx="8817610" cy="1205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0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5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520">
                <a:tc>
                  <a:txBody>
                    <a:bodyPr/>
                    <a:lstStyle/>
                    <a:p>
                      <a:pPr marL="127000">
                        <a:lnSpc>
                          <a:spcPts val="1945"/>
                        </a:lnSpc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273685" algn="ctr">
                        <a:lnSpc>
                          <a:spcPts val="1945"/>
                        </a:lnSpc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can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be</a:t>
                      </a:r>
                      <a:r>
                        <a:rPr sz="1800" spc="4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written</a:t>
                      </a:r>
                      <a:r>
                        <a:rPr sz="1800" spc="3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as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product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radiation</a:t>
                      </a:r>
                      <a:r>
                        <a:rPr sz="1800" spc="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pattern</a:t>
                      </a:r>
                      <a:r>
                        <a:rPr sz="1800" spc="1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493">
                <a:tc gridSpan="3">
                  <a:txBody>
                    <a:bodyPr/>
                    <a:lstStyle/>
                    <a:p>
                      <a:pPr marL="127000">
                        <a:lnSpc>
                          <a:spcPts val="2020"/>
                        </a:lnSpc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800" spc="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individual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element</a:t>
                      </a:r>
                      <a:r>
                        <a:rPr sz="180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80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radiation</a:t>
                      </a:r>
                      <a:r>
                        <a:rPr sz="1800" spc="3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pattern</a:t>
                      </a:r>
                      <a:r>
                        <a:rPr sz="180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800" spc="3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array</a:t>
                      </a:r>
                      <a:r>
                        <a:rPr sz="180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(array</a:t>
                      </a:r>
                      <a:r>
                        <a:rPr sz="180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pattern):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4493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2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2200" i="1" spc="-1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3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2300" spc="-1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200" spc="-11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2300" spc="-1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200" spc="-11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200" spc="-11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spc="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3075" baseline="-12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3075" spc="-89" baseline="-12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3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2300" spc="-1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200" spc="-11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2300" spc="-1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2200" spc="-114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2200" spc="-10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spc="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3075" i="1" baseline="-12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3075" i="1" spc="-112" baseline="-12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3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</a:t>
                      </a:r>
                      <a:r>
                        <a:rPr sz="2300" spc="-13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2200" spc="-1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-5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</a:t>
                      </a:r>
                      <a:r>
                        <a:rPr sz="22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55244" marB="0">
                    <a:lnR w="12700">
                      <a:solidFill>
                        <a:srgbClr val="FF00FF"/>
                      </a:solidFill>
                      <a:prstDash val="solid"/>
                    </a:lnR>
                    <a:lnT w="12700">
                      <a:solidFill>
                        <a:srgbClr val="FF00FF"/>
                      </a:solidFill>
                      <a:prstDash val="solid"/>
                    </a:lnT>
                    <a:lnB w="12700">
                      <a:solidFill>
                        <a:srgbClr val="FF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19380" algn="r">
                        <a:lnSpc>
                          <a:spcPts val="166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(10.40.1)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00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3054730" y="2428367"/>
            <a:ext cx="12700" cy="428625"/>
          </a:xfrm>
          <a:custGeom>
            <a:avLst/>
            <a:gdLst/>
            <a:ahLst/>
            <a:cxnLst/>
            <a:rect l="l" t="t" r="r" b="b"/>
            <a:pathLst>
              <a:path w="12700" h="428625">
                <a:moveTo>
                  <a:pt x="12192" y="0"/>
                </a:moveTo>
                <a:lnTo>
                  <a:pt x="0" y="0"/>
                </a:lnTo>
                <a:lnTo>
                  <a:pt x="0" y="428243"/>
                </a:lnTo>
                <a:lnTo>
                  <a:pt x="12192" y="428243"/>
                </a:lnTo>
                <a:lnTo>
                  <a:pt x="12192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6691" y="3154807"/>
            <a:ext cx="2538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factor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96180" y="3410996"/>
            <a:ext cx="1663064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</a:t>
            </a:r>
            <a:r>
              <a:rPr sz="220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C8FFFF"/>
                </a:solidFill>
                <a:latin typeface="Times New Roman"/>
                <a:cs typeface="Times New Roman"/>
              </a:rPr>
              <a:t>kd</a:t>
            </a:r>
            <a:r>
              <a:rPr sz="2200" i="1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C8FFFF"/>
                </a:solidFill>
                <a:latin typeface="Times New Roman"/>
                <a:cs typeface="Times New Roman"/>
              </a:rPr>
              <a:t>cos</a:t>
            </a:r>
            <a:r>
              <a:rPr sz="2300" spc="-1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300" spc="-4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</a:t>
            </a:r>
            <a:r>
              <a:rPr sz="220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300" spc="-55" dirty="0">
                <a:solidFill>
                  <a:srgbClr val="C8FFFF"/>
                </a:solidFill>
                <a:latin typeface="Symbol"/>
                <a:cs typeface="Symbol"/>
              </a:rPr>
              <a:t></a:t>
            </a:r>
            <a:r>
              <a:rPr sz="2300" spc="-4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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5935" y="3810380"/>
            <a:ext cx="768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C8FFFF"/>
                </a:solidFill>
                <a:latin typeface="Times New Roman"/>
                <a:cs typeface="Times New Roman"/>
              </a:rPr>
              <a:t>a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2827" y="3779156"/>
            <a:ext cx="76835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1050" spc="-15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1050" spc="-3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C8FFFF"/>
                </a:solidFill>
                <a:latin typeface="Times New Roman"/>
                <a:cs typeface="Times New Roman"/>
              </a:rPr>
              <a:t>, </a:t>
            </a:r>
            <a:r>
              <a:rPr sz="1050" spc="-20" dirty="0">
                <a:solidFill>
                  <a:srgbClr val="C8FFFF"/>
                </a:solidFill>
                <a:latin typeface="Symbol"/>
                <a:cs typeface="Symbol"/>
              </a:rPr>
              <a:t></a:t>
            </a:r>
            <a:r>
              <a:rPr sz="1000" spc="-20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r>
              <a:rPr sz="1000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100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C8FFFF"/>
                </a:solidFill>
                <a:latin typeface="Times New Roman"/>
                <a:cs typeface="Times New Roman"/>
              </a:rPr>
              <a:t>cos</a:t>
            </a:r>
            <a:r>
              <a:rPr sz="1000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50" baseline="-12345" dirty="0">
                <a:solidFill>
                  <a:srgbClr val="C8FFFF"/>
                </a:solidFill>
                <a:latin typeface="Symbol"/>
                <a:cs typeface="Symbol"/>
              </a:rPr>
              <a:t></a:t>
            </a:r>
            <a:endParaRPr sz="1350" baseline="-12345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6472" y="3747897"/>
            <a:ext cx="1581150" cy="561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8895" algn="r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C8FFFF"/>
                </a:solidFill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838200" algn="l"/>
                <a:tab pos="1460500" algn="l"/>
              </a:tabLst>
            </a:pP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</a:t>
            </a:r>
            <a:r>
              <a:rPr sz="2200" spc="-5" dirty="0">
                <a:solidFill>
                  <a:srgbClr val="C8FFFF"/>
                </a:solidFill>
                <a:latin typeface="Times New Roman"/>
                <a:cs typeface="Times New Roman"/>
              </a:rPr>
              <a:t>	2	</a:t>
            </a: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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94623" y="3740277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(10.40.2)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691" y="4454861"/>
            <a:ext cx="7686675" cy="85216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97900"/>
              </a:lnSpc>
              <a:spcBef>
                <a:spcPts val="14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Here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50" dirty="0">
                <a:solidFill>
                  <a:srgbClr val="FFFF00"/>
                </a:solidFill>
                <a:latin typeface="Symbol"/>
                <a:cs typeface="Symbol"/>
              </a:rPr>
              <a:t></a:t>
            </a:r>
            <a:r>
              <a:rPr sz="1900" spc="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difference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two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antennas.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notice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factor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depends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 geometry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-459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individual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7938" y="4643754"/>
            <a:ext cx="5800188" cy="19126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9238" y="322833"/>
            <a:ext cx="63011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 arrays:</a:t>
            </a:r>
            <a:r>
              <a:rPr spc="20" dirty="0"/>
              <a:t> </a:t>
            </a:r>
            <a:r>
              <a:rPr spc="-5" dirty="0"/>
              <a:t>Example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0059" y="3115310"/>
            <a:ext cx="111125" cy="3105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8595" y="3115310"/>
            <a:ext cx="111125" cy="31051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6691" y="1563369"/>
            <a:ext cx="7301865" cy="19405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</a:pPr>
            <a:r>
              <a:rPr sz="175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750" spc="1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92D050"/>
                </a:solidFill>
                <a:latin typeface="Microsoft Sans Serif"/>
                <a:cs typeface="Microsoft Sans Serif"/>
              </a:rPr>
              <a:t>10.7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plot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factor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3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two-element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arrays,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only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by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separation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difference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elements,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which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isotropic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radiators.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separated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by 5,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10,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20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cm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each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excited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phase.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signal‘s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frequency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1.5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GHz.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separation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normalized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via</a:t>
            </a:r>
            <a:endParaRPr sz="1800">
              <a:latin typeface="Microsoft Sans Serif"/>
              <a:cs typeface="Microsoft Sans Serif"/>
            </a:endParaRPr>
          </a:p>
          <a:p>
            <a:pPr marL="3073400">
              <a:lnSpc>
                <a:spcPct val="100000"/>
              </a:lnSpc>
              <a:spcBef>
                <a:spcPts val="165"/>
              </a:spcBef>
            </a:pP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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FFFF00"/>
                </a:solidFill>
                <a:latin typeface="Times New Roman"/>
                <a:cs typeface="Times New Roman"/>
              </a:rPr>
              <a:t>kd</a:t>
            </a:r>
            <a:r>
              <a:rPr sz="2400" i="1" spc="2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5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5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2400" i="1" spc="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endParaRPr sz="2500">
              <a:latin typeface="Symbol"/>
              <a:cs typeface="Symbo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42391" y="3513773"/>
          <a:ext cx="5509260" cy="906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1691">
                <a:tc>
                  <a:txBody>
                    <a:bodyPr/>
                    <a:lstStyle/>
                    <a:p>
                      <a:pPr marL="127000">
                        <a:lnSpc>
                          <a:spcPts val="1880"/>
                        </a:lnSpc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space</a:t>
                      </a:r>
                      <a:r>
                        <a:rPr sz="180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wavelength: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750"/>
                        </a:spcBef>
                      </a:pPr>
                      <a:r>
                        <a:rPr sz="1850" i="1" u="sng" spc="-5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i="1" u="sng" spc="-5" dirty="0">
                          <a:solidFill>
                            <a:srgbClr val="FFFF00"/>
                          </a:solidFill>
                          <a:uFill>
                            <a:solidFill>
                              <a:srgbClr val="FFFF00"/>
                            </a:solidFill>
                          </a:uFill>
                          <a:latin typeface="Times New Roman"/>
                          <a:cs typeface="Times New Roman"/>
                        </a:rPr>
                        <a:t>c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2222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8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850" spc="-1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1850" spc="-114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2625" baseline="380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2625" baseline="38095">
                        <a:latin typeface="Times New Roman"/>
                        <a:cs typeface="Times New Roman"/>
                      </a:endParaRPr>
                    </a:p>
                  </a:txBody>
                  <a:tcPr marL="0" marR="0" marT="1885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877">
                <a:tc rowSpan="2">
                  <a:txBody>
                    <a:bodyPr/>
                    <a:lstStyle/>
                    <a:p>
                      <a:pPr marR="27305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9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1950" spc="-3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850">
                        <a:latin typeface="Symbol"/>
                        <a:cs typeface="Symbol"/>
                      </a:endParaRPr>
                    </a:p>
                  </a:txBody>
                  <a:tcPr marL="0" marR="0" marT="29209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0" marB="0"/>
                </a:tc>
                <a:tc rowSpan="2"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1850">
                        <a:latin typeface="Symbol"/>
                        <a:cs typeface="Symbol"/>
                      </a:endParaRPr>
                    </a:p>
                  </a:txBody>
                  <a:tcPr marL="0" marR="0" marT="4191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8595" marB="0"/>
                </a:tc>
                <a:tc rowSpan="2"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1850" spc="-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1850" spc="-4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cm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7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9209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/>
                </a:tc>
                <a:tc rowSpan="2">
                  <a:txBody>
                    <a:bodyPr/>
                    <a:lstStyle/>
                    <a:p>
                      <a:pPr marL="598170">
                        <a:lnSpc>
                          <a:spcPts val="1350"/>
                        </a:lnSpc>
                      </a:pPr>
                      <a:r>
                        <a:rPr sz="17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31115">
                        <a:lnSpc>
                          <a:spcPts val="1720"/>
                        </a:lnSpc>
                      </a:pPr>
                      <a:r>
                        <a:rPr sz="18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850" spc="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8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850" spc="-5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</a:t>
                      </a:r>
                      <a:r>
                        <a:rPr sz="1850" spc="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150"/>
                        </a:lnSpc>
                        <a:spcBef>
                          <a:spcPts val="40"/>
                        </a:spcBef>
                      </a:pPr>
                      <a:r>
                        <a:rPr sz="18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4268089" y="4016629"/>
            <a:ext cx="698500" cy="12700"/>
          </a:xfrm>
          <a:custGeom>
            <a:avLst/>
            <a:gdLst/>
            <a:ahLst/>
            <a:cxnLst/>
            <a:rect l="l" t="t" r="r" b="b"/>
            <a:pathLst>
              <a:path w="698500" h="12700">
                <a:moveTo>
                  <a:pt x="697991" y="0"/>
                </a:moveTo>
                <a:lnTo>
                  <a:pt x="0" y="0"/>
                </a:lnTo>
                <a:lnTo>
                  <a:pt x="0" y="12191"/>
                </a:lnTo>
                <a:lnTo>
                  <a:pt x="697991" y="12191"/>
                </a:lnTo>
                <a:lnTo>
                  <a:pt x="69799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5091" y="4389501"/>
            <a:ext cx="2683510" cy="225298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 marR="30480">
              <a:lnSpc>
                <a:spcPct val="102600"/>
              </a:lnSpc>
              <a:spcBef>
                <a:spcPts val="45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Normalized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separations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are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/4,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/2,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Since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difference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zero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750" spc="5" dirty="0">
                <a:solidFill>
                  <a:srgbClr val="FFFF00"/>
                </a:solidFill>
                <a:latin typeface="Symbol"/>
                <a:cs typeface="Symbol"/>
              </a:rPr>
              <a:t></a:t>
            </a:r>
            <a:endParaRPr sz="1750">
              <a:latin typeface="Symbol"/>
              <a:cs typeface="Symbol"/>
            </a:endParaRPr>
          </a:p>
          <a:p>
            <a:pPr marL="38100" marR="85725">
              <a:lnSpc>
                <a:spcPct val="96700"/>
              </a:lnSpc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0)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 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patterns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uniform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(isotropic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radiators),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total radiation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pattern </a:t>
            </a:r>
            <a:r>
              <a:rPr sz="1750" i="1" spc="-1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85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endParaRPr sz="1750">
              <a:latin typeface="Microsoft Sans Serif"/>
              <a:cs typeface="Microsoft Sans Serif"/>
            </a:endParaRPr>
          </a:p>
          <a:p>
            <a:pPr marL="38100">
              <a:lnSpc>
                <a:spcPct val="100000"/>
              </a:lnSpc>
              <a:spcBef>
                <a:spcPts val="484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1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3000" i="1" spc="-22" baseline="-1111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).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10" y="3467100"/>
            <a:ext cx="4648806" cy="2971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726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6691" y="1639569"/>
            <a:ext cx="7558405" cy="302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100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Another method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modifying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array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change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electronically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parameter </a:t>
            </a:r>
            <a:r>
              <a:rPr sz="1850" spc="-50" dirty="0">
                <a:solidFill>
                  <a:srgbClr val="FFFF00"/>
                </a:solidFill>
                <a:latin typeface="Symbol"/>
                <a:cs typeface="Symbol"/>
              </a:rPr>
              <a:t></a:t>
            </a:r>
            <a:r>
              <a:rPr sz="185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 the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excitation.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In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 situation, it is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possible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change direction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 the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main lobe in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wide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range: the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is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scanning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through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certain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region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space.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Such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structure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called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endParaRPr sz="1750">
              <a:latin typeface="Microsoft Sans Serif"/>
              <a:cs typeface="Microsoft Sans Serif"/>
            </a:endParaRPr>
          </a:p>
          <a:p>
            <a:pPr marL="2248535">
              <a:lnSpc>
                <a:spcPts val="2120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next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more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identical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elements.</a:t>
            </a:r>
            <a:endParaRPr sz="1800">
              <a:latin typeface="Microsoft Sans Serif"/>
              <a:cs typeface="Microsoft Sans Serif"/>
            </a:endParaRPr>
          </a:p>
          <a:p>
            <a:pPr marL="12700" marR="4656455">
              <a:lnSpc>
                <a:spcPct val="104500"/>
              </a:lnSpc>
              <a:spcBef>
                <a:spcPts val="919"/>
              </a:spcBef>
            </a:pP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linearly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progressive </a:t>
            </a:r>
            <a:r>
              <a:rPr sz="1700" spc="-4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shift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signal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feeds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i="1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700" i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elements.</a:t>
            </a:r>
            <a:endParaRPr sz="1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total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3369" y="4583048"/>
            <a:ext cx="1377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73554" y="4701920"/>
            <a:ext cx="16827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5365" algn="l"/>
              </a:tabLst>
            </a:pPr>
            <a:r>
              <a:rPr sz="1350" i="1" spc="-125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400" spc="-125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r>
              <a:rPr sz="1400" spc="-12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050" i="1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050" i="1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0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10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50" spc="-1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050" spc="-15" dirty="0">
                <a:solidFill>
                  <a:srgbClr val="FFFF00"/>
                </a:solidFill>
                <a:latin typeface="Times New Roman"/>
                <a:cs typeface="Times New Roman"/>
              </a:rPr>
              <a:t>1)</a:t>
            </a:r>
            <a:r>
              <a:rPr sz="1100" spc="-15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r>
              <a:rPr sz="11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endParaRPr sz="15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412" y="4936616"/>
            <a:ext cx="317119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376170" algn="l"/>
              </a:tabLst>
            </a:pPr>
            <a:r>
              <a:rPr sz="2300" i="1" spc="-22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300" i="1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12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3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i="1" spc="-14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300" i="1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12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3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2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i="1" spc="-22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300" spc="-254" baseline="-12626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3300" spc="-104" baseline="-1262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12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3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i="1" spc="-14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300" i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12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30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125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1800" spc="-13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80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15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1800" spc="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spc="-12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1800" i="1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300" spc="-20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3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85" dirty="0">
                <a:solidFill>
                  <a:srgbClr val="FFFF00"/>
                </a:solidFill>
                <a:latin typeface="Times New Roman"/>
                <a:cs typeface="Times New Roman"/>
              </a:rPr>
              <a:t>..</a:t>
            </a:r>
            <a:r>
              <a:rPr sz="2300" spc="-90" dirty="0">
                <a:solidFill>
                  <a:srgbClr val="FFFF00"/>
                </a:solidFill>
                <a:latin typeface="Times New Roman"/>
                <a:cs typeface="Times New Roman"/>
              </a:rPr>
              <a:t>. </a:t>
            </a:r>
            <a:r>
              <a:rPr sz="2300" spc="-20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3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i="1" spc="-16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38142" y="4945760"/>
            <a:ext cx="1123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00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691" y="5284470"/>
            <a:ext cx="3558540" cy="522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(10.42.1)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Utilizing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following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relation: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7229" y="5860491"/>
            <a:ext cx="4953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8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200" spc="-8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2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80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4696" y="5784291"/>
            <a:ext cx="14909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71600" algn="l"/>
              </a:tabLst>
            </a:pP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N </a:t>
            </a:r>
            <a:r>
              <a:rPr sz="1250" spc="-1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25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2504" y="6003747"/>
            <a:ext cx="14859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FFFF00"/>
                </a:solidFill>
                <a:latin typeface="Symbol"/>
                <a:cs typeface="Symbol"/>
              </a:rPr>
              <a:t>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4424" y="5883351"/>
            <a:ext cx="111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5561" y="5916879"/>
            <a:ext cx="1143000" cy="694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660"/>
              </a:lnSpc>
              <a:spcBef>
                <a:spcPts val="105"/>
              </a:spcBef>
              <a:tabLst>
                <a:tab pos="1129665" algn="l"/>
              </a:tabLst>
            </a:pPr>
            <a:r>
              <a:rPr sz="1875" i="1" spc="-7" baseline="4444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1875" i="1" spc="127" baseline="444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7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u="sng" spc="-3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5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endParaRPr sz="2250">
              <a:latin typeface="Times New Roman"/>
              <a:cs typeface="Times New Roman"/>
            </a:endParaRPr>
          </a:p>
          <a:p>
            <a:pPr marL="481965">
              <a:lnSpc>
                <a:spcPts val="2600"/>
              </a:lnSpc>
            </a:pP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20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2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6727" y="6090615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2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.2)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4696" y="6395415"/>
            <a:ext cx="2711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1250" spc="-1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250" spc="-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8500" y="2210435"/>
            <a:ext cx="749935" cy="0"/>
          </a:xfrm>
          <a:custGeom>
            <a:avLst/>
            <a:gdLst/>
            <a:ahLst/>
            <a:cxnLst/>
            <a:rect l="l" t="t" r="r" b="b"/>
            <a:pathLst>
              <a:path w="749935">
                <a:moveTo>
                  <a:pt x="0" y="0"/>
                </a:moveTo>
                <a:lnTo>
                  <a:pt x="749935" y="0"/>
                </a:lnTo>
              </a:path>
            </a:pathLst>
          </a:custGeom>
          <a:ln w="1219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4050" y="3185795"/>
            <a:ext cx="53975" cy="1498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4290" y="3901440"/>
            <a:ext cx="213360" cy="62293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214429" y="3036442"/>
            <a:ext cx="0" cy="631190"/>
          </a:xfrm>
          <a:custGeom>
            <a:avLst/>
            <a:gdLst/>
            <a:ahLst/>
            <a:cxnLst/>
            <a:rect l="l" t="t" r="r" b="b"/>
            <a:pathLst>
              <a:path h="631189">
                <a:moveTo>
                  <a:pt x="0" y="0"/>
                </a:moveTo>
                <a:lnTo>
                  <a:pt x="0" y="630936"/>
                </a:lnTo>
              </a:path>
            </a:pathLst>
          </a:custGeom>
          <a:ln w="12191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17775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2891" y="1552702"/>
            <a:ext cx="3228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total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6627" y="1718817"/>
            <a:ext cx="168148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525" i="1" baseline="-4137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525" i="1" spc="-202" baseline="-4137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525" baseline="-41371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525" spc="-202" baseline="-4137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525" i="1" baseline="-4137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525" i="1" spc="472" baseline="-4137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75" spc="-7" baseline="-37537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775" spc="-7" baseline="-37537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775" spc="-30" baseline="-3753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75" i="1" spc="-7" baseline="-37537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775" i="1" spc="-15" baseline="-3753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jN</a:t>
            </a:r>
            <a:r>
              <a:rPr sz="1900" spc="-30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0191" y="2289175"/>
            <a:ext cx="622300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7935">
              <a:lnSpc>
                <a:spcPts val="2820"/>
              </a:lnSpc>
              <a:spcBef>
                <a:spcPts val="100"/>
              </a:spcBef>
            </a:pPr>
            <a:r>
              <a:rPr sz="2325" spc="-7" baseline="37634" dirty="0">
                <a:solidFill>
                  <a:srgbClr val="FFFF00"/>
                </a:solidFill>
                <a:latin typeface="Times New Roman"/>
                <a:cs typeface="Times New Roman"/>
              </a:rPr>
              <a:t>0 </a:t>
            </a:r>
            <a:r>
              <a:rPr sz="2325" spc="82" baseline="3763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6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95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i="1" baseline="-1273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600" i="1" spc="-284" baseline="-1273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1100" spc="-35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endParaRPr sz="1100">
              <a:latin typeface="Symbol"/>
              <a:cs typeface="Symbol"/>
            </a:endParaRPr>
          </a:p>
          <a:p>
            <a:pPr marL="25400">
              <a:lnSpc>
                <a:spcPts val="2100"/>
              </a:lnSpc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magnitude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electric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only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using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4042" y="3008124"/>
            <a:ext cx="3315970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50" spc="-19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05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21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05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spc="-17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050" i="1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i="1" spc="-172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3150" spc="-345" baseline="37037" dirty="0">
                <a:solidFill>
                  <a:srgbClr val="FFFF00"/>
                </a:solidFill>
                <a:latin typeface="Symbol"/>
                <a:cs typeface="Symbol"/>
              </a:rPr>
              <a:t></a:t>
            </a:r>
            <a:r>
              <a:rPr sz="3150" baseline="3703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50" spc="-277" baseline="3703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67" baseline="-677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075" baseline="-67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spc="-232" baseline="-67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13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05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spc="-70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2050" i="1" spc="-12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050" i="1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i="1" spc="-120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j</a:t>
            </a:r>
            <a:r>
              <a:rPr sz="3150" spc="-254" baseline="37037" dirty="0">
                <a:solidFill>
                  <a:srgbClr val="FFFF00"/>
                </a:solidFill>
                <a:latin typeface="Symbol"/>
                <a:cs typeface="Symbol"/>
              </a:rPr>
              <a:t></a:t>
            </a:r>
            <a:r>
              <a:rPr sz="3150" spc="-112" baseline="3703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-202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3000" spc="-60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10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050" spc="-7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050" spc="-13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05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u="sng" spc="-18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</a:t>
            </a:r>
            <a:r>
              <a:rPr sz="2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1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-677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075" spc="7" baseline="-67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-6775" dirty="0">
                <a:solidFill>
                  <a:srgbClr val="FFFF00"/>
                </a:solidFill>
                <a:latin typeface="Times New Roman"/>
                <a:cs typeface="Times New Roman"/>
              </a:rPr>
              <a:t>2 sin</a:t>
            </a:r>
            <a:r>
              <a:rPr sz="3075" spc="-7" baseline="-67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25" u="sng" spc="-75" baseline="-645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</a:t>
            </a:r>
            <a:endParaRPr sz="3225" baseline="-6459">
              <a:latin typeface="Symbol"/>
              <a:cs typeface="Symbo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08427" y="3165982"/>
            <a:ext cx="13970" cy="370840"/>
          </a:xfrm>
          <a:custGeom>
            <a:avLst/>
            <a:gdLst/>
            <a:ahLst/>
            <a:cxnLst/>
            <a:rect l="l" t="t" r="r" b="b"/>
            <a:pathLst>
              <a:path w="13969" h="370839">
                <a:moveTo>
                  <a:pt x="13716" y="233184"/>
                </a:moveTo>
                <a:lnTo>
                  <a:pt x="0" y="233184"/>
                </a:lnTo>
                <a:lnTo>
                  <a:pt x="0" y="237744"/>
                </a:lnTo>
                <a:lnTo>
                  <a:pt x="0" y="370332"/>
                </a:lnTo>
                <a:lnTo>
                  <a:pt x="13716" y="370332"/>
                </a:lnTo>
                <a:lnTo>
                  <a:pt x="13716" y="237744"/>
                </a:lnTo>
                <a:lnTo>
                  <a:pt x="13716" y="233184"/>
                </a:lnTo>
                <a:close/>
              </a:path>
              <a:path w="13969" h="370839">
                <a:moveTo>
                  <a:pt x="13716" y="0"/>
                </a:moveTo>
                <a:lnTo>
                  <a:pt x="0" y="0"/>
                </a:lnTo>
                <a:lnTo>
                  <a:pt x="0" y="45720"/>
                </a:lnTo>
                <a:lnTo>
                  <a:pt x="0" y="220980"/>
                </a:lnTo>
                <a:lnTo>
                  <a:pt x="0" y="233172"/>
                </a:lnTo>
                <a:lnTo>
                  <a:pt x="13716" y="233172"/>
                </a:lnTo>
                <a:lnTo>
                  <a:pt x="13716" y="220980"/>
                </a:lnTo>
                <a:lnTo>
                  <a:pt x="13716" y="45720"/>
                </a:lnTo>
                <a:lnTo>
                  <a:pt x="1371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2035" y="3165982"/>
            <a:ext cx="12700" cy="370840"/>
          </a:xfrm>
          <a:custGeom>
            <a:avLst/>
            <a:gdLst/>
            <a:ahLst/>
            <a:cxnLst/>
            <a:rect l="l" t="t" r="r" b="b"/>
            <a:pathLst>
              <a:path w="12700" h="370839">
                <a:moveTo>
                  <a:pt x="12179" y="233184"/>
                </a:moveTo>
                <a:lnTo>
                  <a:pt x="0" y="233184"/>
                </a:lnTo>
                <a:lnTo>
                  <a:pt x="0" y="237744"/>
                </a:lnTo>
                <a:lnTo>
                  <a:pt x="0" y="370332"/>
                </a:lnTo>
                <a:lnTo>
                  <a:pt x="12179" y="370332"/>
                </a:lnTo>
                <a:lnTo>
                  <a:pt x="12179" y="237744"/>
                </a:lnTo>
                <a:lnTo>
                  <a:pt x="12179" y="233184"/>
                </a:lnTo>
                <a:close/>
              </a:path>
              <a:path w="12700" h="370839">
                <a:moveTo>
                  <a:pt x="12179" y="0"/>
                </a:moveTo>
                <a:lnTo>
                  <a:pt x="0" y="0"/>
                </a:lnTo>
                <a:lnTo>
                  <a:pt x="0" y="45720"/>
                </a:lnTo>
                <a:lnTo>
                  <a:pt x="0" y="220980"/>
                </a:lnTo>
                <a:lnTo>
                  <a:pt x="0" y="233172"/>
                </a:lnTo>
                <a:lnTo>
                  <a:pt x="12179" y="233172"/>
                </a:lnTo>
                <a:lnTo>
                  <a:pt x="12179" y="220980"/>
                </a:lnTo>
                <a:lnTo>
                  <a:pt x="12179" y="45720"/>
                </a:lnTo>
                <a:lnTo>
                  <a:pt x="121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835" y="3036455"/>
            <a:ext cx="12700" cy="631190"/>
          </a:xfrm>
          <a:custGeom>
            <a:avLst/>
            <a:gdLst/>
            <a:ahLst/>
            <a:cxnLst/>
            <a:rect l="l" t="t" r="r" b="b"/>
            <a:pathLst>
              <a:path w="12700" h="631189">
                <a:moveTo>
                  <a:pt x="12179" y="362712"/>
                </a:moveTo>
                <a:lnTo>
                  <a:pt x="0" y="362712"/>
                </a:lnTo>
                <a:lnTo>
                  <a:pt x="0" y="367271"/>
                </a:lnTo>
                <a:lnTo>
                  <a:pt x="0" y="499859"/>
                </a:lnTo>
                <a:lnTo>
                  <a:pt x="0" y="505955"/>
                </a:lnTo>
                <a:lnTo>
                  <a:pt x="0" y="630923"/>
                </a:lnTo>
                <a:lnTo>
                  <a:pt x="12179" y="630923"/>
                </a:lnTo>
                <a:lnTo>
                  <a:pt x="12179" y="505955"/>
                </a:lnTo>
                <a:lnTo>
                  <a:pt x="12179" y="499859"/>
                </a:lnTo>
                <a:lnTo>
                  <a:pt x="12179" y="367271"/>
                </a:lnTo>
                <a:lnTo>
                  <a:pt x="12179" y="362712"/>
                </a:lnTo>
                <a:close/>
              </a:path>
              <a:path w="12700" h="631189">
                <a:moveTo>
                  <a:pt x="12179" y="0"/>
                </a:moveTo>
                <a:lnTo>
                  <a:pt x="0" y="0"/>
                </a:lnTo>
                <a:lnTo>
                  <a:pt x="0" y="225539"/>
                </a:lnTo>
                <a:lnTo>
                  <a:pt x="0" y="350507"/>
                </a:lnTo>
                <a:lnTo>
                  <a:pt x="0" y="362699"/>
                </a:lnTo>
                <a:lnTo>
                  <a:pt x="12179" y="362699"/>
                </a:lnTo>
                <a:lnTo>
                  <a:pt x="12179" y="350507"/>
                </a:lnTo>
                <a:lnTo>
                  <a:pt x="12179" y="225539"/>
                </a:lnTo>
                <a:lnTo>
                  <a:pt x="121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18913" y="3339210"/>
            <a:ext cx="13906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-13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2891" y="3819525"/>
            <a:ext cx="1205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arrive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at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46980" y="4210176"/>
            <a:ext cx="419100" cy="12700"/>
          </a:xfrm>
          <a:custGeom>
            <a:avLst/>
            <a:gdLst/>
            <a:ahLst/>
            <a:cxnLst/>
            <a:rect l="l" t="t" r="r" b="b"/>
            <a:pathLst>
              <a:path w="419100" h="12700">
                <a:moveTo>
                  <a:pt x="419100" y="0"/>
                </a:moveTo>
                <a:lnTo>
                  <a:pt x="0" y="0"/>
                </a:lnTo>
                <a:lnTo>
                  <a:pt x="0" y="12192"/>
                </a:lnTo>
                <a:lnTo>
                  <a:pt x="419100" y="12192"/>
                </a:lnTo>
                <a:lnTo>
                  <a:pt x="4191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94657" y="3217911"/>
            <a:ext cx="1681480" cy="144335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55"/>
              </a:spcBef>
            </a:pPr>
            <a:r>
              <a:rPr sz="2050" spc="-13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ts val="2410"/>
              </a:lnSpc>
              <a:spcBef>
                <a:spcPts val="994"/>
              </a:spcBef>
              <a:tabLst>
                <a:tab pos="644525" algn="l"/>
                <a:tab pos="1184275" algn="l"/>
              </a:tabLst>
            </a:pP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100" spc="-70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000" spc="-25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20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u="sng" spc="-1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</a:t>
            </a:r>
            <a:r>
              <a:rPr sz="21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2000">
              <a:latin typeface="Symbol"/>
              <a:cs typeface="Symbol"/>
            </a:endParaRPr>
          </a:p>
          <a:p>
            <a:pPr marR="6985" algn="r">
              <a:lnSpc>
                <a:spcPts val="1930"/>
              </a:lnSpc>
            </a:pPr>
            <a:r>
              <a:rPr sz="170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700">
              <a:latin typeface="Symbol"/>
              <a:cs typeface="Symbol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0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0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66795" y="4101465"/>
            <a:ext cx="1945005" cy="894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1437005" algn="l"/>
              </a:tabLst>
            </a:pPr>
            <a:r>
              <a:rPr sz="1100" i="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1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spc="-1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15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1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11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1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1425" spc="-15" baseline="-1169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425" spc="67" baseline="-116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aseline="-11574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1800" baseline="-1157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45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r>
              <a:rPr sz="1450" spc="4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11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aseline="-11574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1800" baseline="-11574">
              <a:latin typeface="Symbol"/>
              <a:cs typeface="Symbol"/>
            </a:endParaRPr>
          </a:p>
          <a:p>
            <a:pPr marL="882650">
              <a:lnSpc>
                <a:spcPct val="100000"/>
              </a:lnSpc>
              <a:spcBef>
                <a:spcPts val="85"/>
              </a:spcBef>
              <a:tabLst>
                <a:tab pos="1318260" algn="l"/>
                <a:tab pos="1574165" algn="l"/>
              </a:tabLst>
            </a:pP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	2	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000">
              <a:latin typeface="Symbol"/>
              <a:cs typeface="Symbol"/>
            </a:endParaRPr>
          </a:p>
          <a:p>
            <a:pPr marL="191770">
              <a:lnSpc>
                <a:spcPct val="100000"/>
              </a:lnSpc>
              <a:spcBef>
                <a:spcPts val="155"/>
              </a:spcBef>
            </a:pPr>
            <a:r>
              <a:rPr sz="2050" spc="-65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r>
              <a:rPr sz="20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9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kd</a:t>
            </a:r>
            <a:r>
              <a:rPr sz="19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-20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2050" spc="-2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05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19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50" dirty="0">
                <a:solidFill>
                  <a:srgbClr val="FFFF00"/>
                </a:solidFill>
                <a:latin typeface="Symbol"/>
                <a:cs typeface="Symbol"/>
              </a:rPr>
              <a:t>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2891" y="4695825"/>
            <a:ext cx="647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w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h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r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2891" y="5134082"/>
            <a:ext cx="7045959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dirty="0">
                <a:solidFill>
                  <a:srgbClr val="FFFF00"/>
                </a:solidFill>
                <a:latin typeface="Symbol"/>
                <a:cs typeface="Symbol"/>
              </a:rPr>
              <a:t></a:t>
            </a:r>
            <a:r>
              <a:rPr sz="1700" spc="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progressive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difference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elements.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When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70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r>
              <a:rPr sz="180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0: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41242" y="5536611"/>
            <a:ext cx="2886075" cy="436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017395" algn="l"/>
              </a:tabLst>
            </a:pPr>
            <a:r>
              <a:rPr sz="2550" i="1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5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spc="-4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700" spc="-4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7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5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5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675" spc="-7" baseline="-12471" dirty="0">
                <a:solidFill>
                  <a:srgbClr val="FFFF00"/>
                </a:solidFill>
                <a:latin typeface="Times New Roman"/>
                <a:cs typeface="Times New Roman"/>
              </a:rPr>
              <a:t>max	</a:t>
            </a:r>
            <a:r>
              <a:rPr sz="25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55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dirty="0">
                <a:solidFill>
                  <a:srgbClr val="FFFF00"/>
                </a:solidFill>
                <a:latin typeface="Times New Roman"/>
                <a:cs typeface="Times New Roman"/>
              </a:rPr>
              <a:t>NE</a:t>
            </a:r>
            <a:r>
              <a:rPr sz="3675" baseline="-1247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3675" baseline="-12471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06816" y="2084577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(10.43.1)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6816" y="3218814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(10.43.2)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06816" y="4086225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(10.43.3)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06816" y="4732401"/>
            <a:ext cx="6851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(10.43.4)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94623" y="5715711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(10.43.5)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1679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2891" y="1621282"/>
            <a:ext cx="421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T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7019" y="1621282"/>
            <a:ext cx="8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980" y="1567564"/>
            <a:ext cx="708025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205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i="1" spc="-4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150" spc="-40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r>
              <a:rPr sz="215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6396" y="1927605"/>
            <a:ext cx="3333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200" spc="-5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200" spc="-2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200" spc="-6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12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25" spc="-67" baseline="-12345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2025" baseline="-12345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7721" y="1883410"/>
            <a:ext cx="10858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700">
              <a:latin typeface="Symbol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53889" y="2039365"/>
            <a:ext cx="419100" cy="12700"/>
          </a:xfrm>
          <a:custGeom>
            <a:avLst/>
            <a:gdLst/>
            <a:ahLst/>
            <a:cxnLst/>
            <a:rect l="l" t="t" r="r" b="b"/>
            <a:pathLst>
              <a:path w="419100" h="12700">
                <a:moveTo>
                  <a:pt x="252971" y="0"/>
                </a:moveTo>
                <a:lnTo>
                  <a:pt x="240792" y="0"/>
                </a:lnTo>
                <a:lnTo>
                  <a:pt x="0" y="0"/>
                </a:lnTo>
                <a:lnTo>
                  <a:pt x="0" y="12192"/>
                </a:lnTo>
                <a:lnTo>
                  <a:pt x="240792" y="12192"/>
                </a:lnTo>
                <a:lnTo>
                  <a:pt x="252971" y="12192"/>
                </a:lnTo>
                <a:lnTo>
                  <a:pt x="252971" y="0"/>
                </a:lnTo>
                <a:close/>
              </a:path>
              <a:path w="419100" h="12700">
                <a:moveTo>
                  <a:pt x="417563" y="0"/>
                </a:moveTo>
                <a:lnTo>
                  <a:pt x="405384" y="0"/>
                </a:lnTo>
                <a:lnTo>
                  <a:pt x="252984" y="0"/>
                </a:lnTo>
                <a:lnTo>
                  <a:pt x="252984" y="12192"/>
                </a:lnTo>
                <a:lnTo>
                  <a:pt x="405384" y="12192"/>
                </a:lnTo>
                <a:lnTo>
                  <a:pt x="417563" y="12192"/>
                </a:lnTo>
                <a:lnTo>
                  <a:pt x="417563" y="0"/>
                </a:lnTo>
                <a:close/>
              </a:path>
              <a:path w="419100" h="12700">
                <a:moveTo>
                  <a:pt x="419100" y="0"/>
                </a:moveTo>
                <a:lnTo>
                  <a:pt x="417576" y="0"/>
                </a:lnTo>
                <a:lnTo>
                  <a:pt x="417576" y="12192"/>
                </a:lnTo>
                <a:lnTo>
                  <a:pt x="419100" y="12192"/>
                </a:lnTo>
                <a:lnTo>
                  <a:pt x="4191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82034" y="2262889"/>
            <a:ext cx="896619" cy="355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50" i="1" spc="-15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3000" i="1" spc="-202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000" i="1" spc="-75" baseline="-125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8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150" spc="-19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15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9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05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spc="-14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5889" y="2103247"/>
            <a:ext cx="104965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7665" algn="l"/>
                <a:tab pos="951230" algn="l"/>
              </a:tabLst>
            </a:pPr>
            <a:r>
              <a:rPr sz="2625" u="sng" baseline="3174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625" u="sng" baseline="3174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</a:t>
            </a:r>
            <a:r>
              <a:rPr sz="2625" u="sng" spc="7" baseline="3174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25" u="sng" baseline="3174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2	</a:t>
            </a:r>
            <a:r>
              <a:rPr sz="1750" u="sng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</a:t>
            </a:r>
            <a:endParaRPr sz="17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15865" y="2299465"/>
            <a:ext cx="534035" cy="811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500"/>
              </a:lnSpc>
              <a:spcBef>
                <a:spcPts val="110"/>
              </a:spcBef>
            </a:pP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20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u="sng" spc="-7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</a:t>
            </a:r>
            <a:r>
              <a:rPr sz="215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2050">
              <a:latin typeface="Symbol"/>
              <a:cs typeface="Symbol"/>
            </a:endParaRPr>
          </a:p>
          <a:p>
            <a:pPr marR="41275" algn="r">
              <a:lnSpc>
                <a:spcPts val="1255"/>
              </a:lnSpc>
            </a:pPr>
            <a:r>
              <a:rPr sz="115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150">
              <a:latin typeface="Symbol"/>
              <a:cs typeface="Symbol"/>
            </a:endParaRPr>
          </a:p>
          <a:p>
            <a:pPr marL="26034">
              <a:lnSpc>
                <a:spcPts val="2420"/>
              </a:lnSpc>
            </a:pP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05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05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5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6396" y="2639695"/>
            <a:ext cx="3841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900" i="1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FFFF00"/>
                </a:solidFill>
                <a:latin typeface="Times New Roman"/>
                <a:cs typeface="Times New Roman"/>
              </a:rPr>
              <a:t>sin</a:t>
            </a:r>
            <a:r>
              <a:rPr sz="9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00" baseline="-13888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1200" baseline="-13888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891" y="3171571"/>
            <a:ext cx="6659245" cy="5575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angles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first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null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occur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numerator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(10.43.1) </a:t>
            </a:r>
            <a:r>
              <a:rPr sz="1800" spc="-459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define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beamwidth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main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lobe.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happens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when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1229" y="3875404"/>
            <a:ext cx="99060" cy="27749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581527" y="3853539"/>
            <a:ext cx="1610360" cy="3708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</a:t>
            </a:r>
            <a:r>
              <a:rPr sz="215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</a:t>
            </a:r>
            <a:r>
              <a:rPr sz="21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21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3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250" spc="-30" dirty="0">
                <a:solidFill>
                  <a:srgbClr val="FFFF00"/>
                </a:solidFill>
                <a:latin typeface="Symbol"/>
                <a:cs typeface="Symbol"/>
              </a:rPr>
              <a:t></a:t>
            </a:r>
            <a:r>
              <a:rPr sz="2250" spc="2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15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13857" y="3868292"/>
            <a:ext cx="130746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0510" algn="l"/>
              </a:tabLst>
            </a:pP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k	is</a:t>
            </a:r>
            <a:r>
              <a:rPr sz="2150" i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integer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2891" y="4365117"/>
            <a:ext cx="6767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Similarly,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zeros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denominator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yield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maxima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06816" y="2324227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(10.44.1)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06816" y="3991736"/>
            <a:ext cx="7118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(10.44.2)</a:t>
            </a:r>
            <a:endParaRPr sz="1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055" y="2310764"/>
            <a:ext cx="2643079" cy="26015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3761" y="473709"/>
            <a:ext cx="43141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Isotropic</a:t>
            </a:r>
            <a:r>
              <a:rPr spc="20" dirty="0"/>
              <a:t> </a:t>
            </a:r>
            <a:r>
              <a:rPr spc="-5" dirty="0"/>
              <a:t>antenna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94042" y="5994433"/>
            <a:ext cx="1430655" cy="51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4925" algn="r">
              <a:lnSpc>
                <a:spcPct val="100000"/>
              </a:lnSpc>
              <a:spcBef>
                <a:spcPts val="845"/>
              </a:spcBef>
            </a:pPr>
            <a:r>
              <a:rPr sz="1400" dirty="0">
                <a:latin typeface="Microsoft Sans Serif"/>
                <a:cs typeface="Microsoft Sans Serif"/>
              </a:rPr>
              <a:t>35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82466" y="1479549"/>
            <a:ext cx="4923155" cy="421195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3695" marR="5080" indent="-341630">
              <a:lnSpc>
                <a:spcPct val="85400"/>
              </a:lnSpc>
              <a:spcBef>
                <a:spcPts val="585"/>
              </a:spcBef>
              <a:buFont typeface="Microsoft Sans Serif"/>
              <a:buChar char="•"/>
              <a:tabLst>
                <a:tab pos="353695" algn="l"/>
                <a:tab pos="354330" algn="l"/>
              </a:tabLst>
            </a:pPr>
            <a:r>
              <a:rPr sz="2800" b="1" i="1" spc="-5" dirty="0">
                <a:latin typeface="Arial"/>
                <a:cs typeface="Arial"/>
              </a:rPr>
              <a:t>Isotropic antenna or </a:t>
            </a:r>
            <a:r>
              <a:rPr sz="2800" b="1" i="1" dirty="0">
                <a:latin typeface="Arial"/>
                <a:cs typeface="Arial"/>
              </a:rPr>
              <a:t> </a:t>
            </a:r>
            <a:r>
              <a:rPr sz="2700" b="1" i="1" spc="-5" dirty="0">
                <a:latin typeface="Arial"/>
                <a:cs typeface="Arial"/>
              </a:rPr>
              <a:t>isotropic </a:t>
            </a:r>
            <a:r>
              <a:rPr sz="2700" b="1" i="1" dirty="0">
                <a:latin typeface="Arial"/>
                <a:cs typeface="Arial"/>
              </a:rPr>
              <a:t>radiator</a:t>
            </a:r>
            <a:r>
              <a:rPr sz="2700" b="1" i="1" spc="5" dirty="0">
                <a:latin typeface="Arial"/>
                <a:cs typeface="Arial"/>
              </a:rPr>
              <a:t> </a:t>
            </a:r>
            <a:r>
              <a:rPr sz="2700" spc="-20" dirty="0">
                <a:latin typeface="Microsoft Sans Serif"/>
                <a:cs typeface="Microsoft Sans Serif"/>
              </a:rPr>
              <a:t>is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hypothetical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(not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physically </a:t>
            </a:r>
            <a:r>
              <a:rPr sz="2700" spc="-5" dirty="0">
                <a:latin typeface="Microsoft Sans Serif"/>
                <a:cs typeface="Microsoft Sans Serif"/>
              </a:rPr>
              <a:t> realizable)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concept,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used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as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useful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reference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describe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real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antennas.</a:t>
            </a:r>
            <a:endParaRPr sz="2700">
              <a:latin typeface="Microsoft Sans Serif"/>
              <a:cs typeface="Microsoft Sans Serif"/>
            </a:endParaRPr>
          </a:p>
          <a:p>
            <a:pPr marL="353695" marR="468630" indent="-341630">
              <a:lnSpc>
                <a:spcPts val="2990"/>
              </a:lnSpc>
              <a:spcBef>
                <a:spcPts val="70"/>
              </a:spcBef>
              <a:buChar char="•"/>
              <a:tabLst>
                <a:tab pos="353695" algn="l"/>
                <a:tab pos="35433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Isotropic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radiates </a:t>
            </a:r>
            <a:r>
              <a:rPr sz="2800" spc="-7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equally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all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directions.</a:t>
            </a:r>
            <a:endParaRPr sz="2800">
              <a:latin typeface="Microsoft Sans Serif"/>
              <a:cs typeface="Microsoft Sans Serif"/>
            </a:endParaRPr>
          </a:p>
          <a:p>
            <a:pPr marL="759460" marR="61594" indent="-287020">
              <a:lnSpc>
                <a:spcPts val="2440"/>
              </a:lnSpc>
              <a:spcBef>
                <a:spcPts val="5"/>
              </a:spcBef>
            </a:pPr>
            <a:r>
              <a:rPr sz="2300" spc="605" dirty="0">
                <a:latin typeface="Microsoft Sans Serif"/>
                <a:cs typeface="Microsoft Sans Serif"/>
              </a:rPr>
              <a:t>– </a:t>
            </a:r>
            <a:r>
              <a:rPr sz="2300" spc="-5" dirty="0">
                <a:latin typeface="Microsoft Sans Serif"/>
                <a:cs typeface="Microsoft Sans Serif"/>
              </a:rPr>
              <a:t>Its radiation pattern </a:t>
            </a:r>
            <a:r>
              <a:rPr sz="2300" spc="-15" dirty="0">
                <a:latin typeface="Microsoft Sans Serif"/>
                <a:cs typeface="Microsoft Sans Serif"/>
              </a:rPr>
              <a:t>is </a:t>
            </a:r>
            <a:r>
              <a:rPr sz="2300" spc="-10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represented by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a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sphere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whose </a:t>
            </a:r>
            <a:r>
              <a:rPr sz="2300" spc="-59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center</a:t>
            </a:r>
            <a:r>
              <a:rPr sz="2300" spc="20" dirty="0">
                <a:latin typeface="Microsoft Sans Serif"/>
                <a:cs typeface="Microsoft Sans Serif"/>
              </a:rPr>
              <a:t> </a:t>
            </a:r>
            <a:r>
              <a:rPr sz="2300" spc="-10" dirty="0">
                <a:latin typeface="Microsoft Sans Serif"/>
                <a:cs typeface="Microsoft Sans Serif"/>
              </a:rPr>
              <a:t>coincides</a:t>
            </a:r>
            <a:r>
              <a:rPr sz="2300" spc="25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with</a:t>
            </a:r>
            <a:r>
              <a:rPr sz="2300" spc="20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the</a:t>
            </a:r>
            <a:endParaRPr sz="2300">
              <a:latin typeface="Microsoft Sans Serif"/>
              <a:cs typeface="Microsoft Sans Serif"/>
            </a:endParaRPr>
          </a:p>
          <a:p>
            <a:pPr marL="759460">
              <a:lnSpc>
                <a:spcPts val="2405"/>
              </a:lnSpc>
            </a:pPr>
            <a:r>
              <a:rPr sz="2300" spc="-5" dirty="0">
                <a:latin typeface="Microsoft Sans Serif"/>
                <a:cs typeface="Microsoft Sans Serif"/>
              </a:rPr>
              <a:t>location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of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the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isotropic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radiator.</a:t>
            </a:r>
            <a:endParaRPr sz="2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9466" y="1572505"/>
            <a:ext cx="5655733" cy="49457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726" y="333502"/>
            <a:ext cx="377317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</a:t>
            </a:r>
            <a:r>
              <a:rPr sz="4350" spc="-40" dirty="0"/>
              <a:t> </a:t>
            </a:r>
            <a:r>
              <a:rPr sz="4350" dirty="0"/>
              <a:t>arrays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532891" y="1727961"/>
            <a:ext cx="2078989" cy="21951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97500"/>
              </a:lnSpc>
              <a:spcBef>
                <a:spcPts val="155"/>
              </a:spcBef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four-element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4)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phased-array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physical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separation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isotropic elements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endParaRPr sz="1800">
              <a:latin typeface="Arial"/>
              <a:cs typeface="Arial"/>
            </a:endParaRPr>
          </a:p>
          <a:p>
            <a:pPr marL="12700" marR="340995">
              <a:lnSpc>
                <a:spcPct val="103499"/>
              </a:lnSpc>
              <a:spcBef>
                <a:spcPts val="45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75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/2 and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various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shift.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70326" y="2641220"/>
            <a:ext cx="546100" cy="30670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25755">
              <a:lnSpc>
                <a:spcPct val="100000"/>
              </a:lnSpc>
              <a:spcBef>
                <a:spcPts val="155"/>
              </a:spcBef>
            </a:pPr>
            <a:r>
              <a:rPr sz="900" dirty="0">
                <a:latin typeface="Times New Roman"/>
                <a:cs typeface="Times New Roman"/>
              </a:rPr>
              <a:t>4</a:t>
            </a:r>
            <a:r>
              <a:rPr sz="900" spc="195" dirty="0">
                <a:latin typeface="Times New Roman"/>
                <a:cs typeface="Times New Roman"/>
              </a:rPr>
              <a:t> </a:t>
            </a:r>
            <a:r>
              <a:rPr sz="950" spc="-30" dirty="0">
                <a:latin typeface="Symbol"/>
                <a:cs typeface="Symbol"/>
              </a:rPr>
              <a:t></a:t>
            </a:r>
            <a:endParaRPr sz="9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55"/>
              </a:spcBef>
            </a:pPr>
            <a:r>
              <a:rPr sz="650" spc="-5" dirty="0">
                <a:latin typeface="Symbol"/>
                <a:cs typeface="Symbol"/>
              </a:rPr>
              <a:t></a:t>
            </a:r>
            <a:r>
              <a:rPr sz="650" spc="370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</a:t>
            </a:r>
            <a:r>
              <a:rPr sz="650" spc="-5" dirty="0">
                <a:latin typeface="Times New Roman"/>
                <a:cs typeface="Times New Roman"/>
              </a:rPr>
              <a:t> </a:t>
            </a:r>
            <a:r>
              <a:rPr sz="650" spc="-5" dirty="0">
                <a:latin typeface="Symbol"/>
                <a:cs typeface="Symbol"/>
              </a:rPr>
              <a:t></a:t>
            </a:r>
            <a:r>
              <a:rPr sz="650" spc="130" dirty="0">
                <a:latin typeface="Times New Roman"/>
                <a:cs typeface="Times New Roman"/>
              </a:rPr>
              <a:t> </a:t>
            </a:r>
            <a:r>
              <a:rPr sz="1200" baseline="-10416" dirty="0">
                <a:latin typeface="Times New Roman"/>
                <a:cs typeface="Times New Roman"/>
              </a:rPr>
              <a:t>4</a:t>
            </a:r>
            <a:endParaRPr sz="1200" baseline="-10416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7626" y="4559773"/>
            <a:ext cx="447675" cy="308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00"/>
              </a:spcBef>
            </a:pPr>
            <a:r>
              <a:rPr sz="1000" u="sng" spc="-3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endParaRPr sz="1000">
              <a:latin typeface="Symbol"/>
              <a:cs typeface="Symbol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</a:pPr>
            <a:r>
              <a:rPr sz="700" spc="-5" dirty="0">
                <a:latin typeface="Symbol"/>
                <a:cs typeface="Symbol"/>
              </a:rPr>
              <a:t>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Symbol"/>
                <a:cs typeface="Symbol"/>
              </a:rPr>
              <a:t>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Symbol"/>
                <a:cs typeface="Symbol"/>
              </a:rPr>
              <a:t></a:t>
            </a:r>
            <a:r>
              <a:rPr sz="700" spc="150" dirty="0">
                <a:latin typeface="Times New Roman"/>
                <a:cs typeface="Times New Roman"/>
              </a:rPr>
              <a:t> </a:t>
            </a:r>
            <a:r>
              <a:rPr sz="1275" baseline="-13071" dirty="0">
                <a:latin typeface="Times New Roman"/>
                <a:cs typeface="Times New Roman"/>
              </a:rPr>
              <a:t>4</a:t>
            </a:r>
            <a:endParaRPr sz="1275" baseline="-13071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70047" y="6241491"/>
            <a:ext cx="111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Times New Roman"/>
                <a:cs typeface="Times New Roman"/>
              </a:rPr>
              <a:t>4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07919" y="6073681"/>
            <a:ext cx="46926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9230">
              <a:lnSpc>
                <a:spcPts val="1565"/>
              </a:lnSpc>
              <a:spcBef>
                <a:spcPts val="130"/>
              </a:spcBef>
            </a:pPr>
            <a:r>
              <a:rPr sz="1350" dirty="0">
                <a:latin typeface="Times New Roman"/>
                <a:cs typeface="Times New Roman"/>
              </a:rPr>
              <a:t>2</a:t>
            </a:r>
            <a:r>
              <a:rPr sz="1350" spc="25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Symbol"/>
                <a:cs typeface="Symbol"/>
              </a:rPr>
              <a:t></a:t>
            </a:r>
            <a:endParaRPr sz="1400">
              <a:latin typeface="Symbol"/>
              <a:cs typeface="Symbol"/>
            </a:endParaRPr>
          </a:p>
          <a:p>
            <a:pPr marL="12700">
              <a:lnSpc>
                <a:spcPts val="965"/>
              </a:lnSpc>
            </a:pPr>
            <a:r>
              <a:rPr sz="900" dirty="0">
                <a:latin typeface="Symbol"/>
                <a:cs typeface="Symbol"/>
              </a:rPr>
              <a:t>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Symbol"/>
                <a:cs typeface="Symbol"/>
              </a:rPr>
              <a:t></a:t>
            </a:r>
            <a:endParaRPr sz="9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75580" y="2782665"/>
            <a:ext cx="559435" cy="45148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15"/>
              </a:spcBef>
            </a:pPr>
            <a:r>
              <a:rPr sz="1875" spc="-52" baseline="-13333" dirty="0">
                <a:latin typeface="Symbol"/>
                <a:cs typeface="Symbol"/>
              </a:rPr>
              <a:t></a:t>
            </a:r>
            <a:r>
              <a:rPr sz="1875" spc="-52" baseline="-13333" dirty="0">
                <a:latin typeface="Times New Roman"/>
                <a:cs typeface="Times New Roman"/>
              </a:rPr>
              <a:t> </a:t>
            </a:r>
            <a:r>
              <a:rPr sz="1800" spc="-22" baseline="-13888" dirty="0">
                <a:latin typeface="Symbol"/>
                <a:cs typeface="Symbol"/>
              </a:rPr>
              <a:t></a:t>
            </a:r>
            <a:r>
              <a:rPr sz="1800" spc="-37" baseline="-13888" dirty="0">
                <a:latin typeface="Times New Roman"/>
                <a:cs typeface="Times New Roman"/>
              </a:rPr>
              <a:t> </a:t>
            </a:r>
            <a:r>
              <a:rPr sz="1800" spc="-22" baseline="-13888" dirty="0">
                <a:latin typeface="Symbol"/>
                <a:cs typeface="Symbol"/>
              </a:rPr>
              <a:t>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u="sng" spc="-1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1250" u="sng" spc="-15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endParaRPr sz="1250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195"/>
              </a:spcBef>
            </a:pPr>
            <a:r>
              <a:rPr sz="1200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0961" y="2782665"/>
            <a:ext cx="571500" cy="45148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15"/>
              </a:spcBef>
            </a:pPr>
            <a:r>
              <a:rPr sz="1875" spc="-82" baseline="-13333" dirty="0">
                <a:latin typeface="Symbol"/>
                <a:cs typeface="Symbol"/>
              </a:rPr>
              <a:t></a:t>
            </a:r>
            <a:r>
              <a:rPr sz="1875" spc="-37" baseline="-13333" dirty="0">
                <a:latin typeface="Times New Roman"/>
                <a:cs typeface="Times New Roman"/>
              </a:rPr>
              <a:t> </a:t>
            </a:r>
            <a:r>
              <a:rPr sz="1800" spc="-52" baseline="-13888" dirty="0">
                <a:latin typeface="Symbol"/>
                <a:cs typeface="Symbol"/>
              </a:rPr>
              <a:t></a:t>
            </a:r>
            <a:r>
              <a:rPr sz="1800" spc="-22" baseline="-13888" dirty="0">
                <a:latin typeface="Times New Roman"/>
                <a:cs typeface="Times New Roman"/>
              </a:rPr>
              <a:t> </a:t>
            </a:r>
            <a:r>
              <a:rPr sz="1800" spc="-52" baseline="-13888" dirty="0">
                <a:latin typeface="Symbol"/>
                <a:cs typeface="Symbol"/>
              </a:rPr>
              <a:t></a:t>
            </a:r>
            <a:r>
              <a:rPr sz="1800" spc="-292" baseline="-13888" dirty="0">
                <a:latin typeface="Times New Roman"/>
                <a:cs typeface="Times New Roman"/>
              </a:rPr>
              <a:t> </a:t>
            </a:r>
            <a:r>
              <a:rPr sz="1200" u="sng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u="sng" spc="-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1250" u="sng" spc="-12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endParaRPr sz="1250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195"/>
              </a:spcBef>
            </a:pPr>
            <a:r>
              <a:rPr sz="1200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814696" y="4454080"/>
          <a:ext cx="2476500" cy="297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0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951">
                <a:tc rowSpan="2">
                  <a:txBody>
                    <a:bodyPr/>
                    <a:lstStyle/>
                    <a:p>
                      <a:pPr marL="127000">
                        <a:lnSpc>
                          <a:spcPts val="1460"/>
                        </a:lnSpc>
                        <a:spcBef>
                          <a:spcPts val="775"/>
                        </a:spcBef>
                      </a:pPr>
                      <a:r>
                        <a:rPr sz="1250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12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Symbol"/>
                          <a:cs typeface="Symbol"/>
                        </a:rPr>
                        <a:t></a:t>
                      </a:r>
                      <a:endParaRPr sz="1050">
                        <a:latin typeface="Symbol"/>
                        <a:cs typeface="Symbol"/>
                      </a:endParaRPr>
                    </a:p>
                  </a:txBody>
                  <a:tcPr marL="0" marR="0" marT="63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8425" marB="0"/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1010"/>
                        </a:lnSpc>
                      </a:pPr>
                      <a:r>
                        <a:rPr sz="950" dirty="0">
                          <a:latin typeface="Symbol"/>
                          <a:cs typeface="Symbol"/>
                        </a:rPr>
                        <a:t></a:t>
                      </a:r>
                      <a:r>
                        <a:rPr sz="9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dirty="0">
                          <a:latin typeface="Symbol"/>
                          <a:cs typeface="Symbol"/>
                        </a:rPr>
                        <a:t>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1010"/>
                        </a:lnSpc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839589" y="6139179"/>
            <a:ext cx="469900" cy="44830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sz="1875" spc="-127" baseline="-13333" dirty="0">
                <a:latin typeface="Symbol"/>
                <a:cs typeface="Symbol"/>
              </a:rPr>
              <a:t></a:t>
            </a:r>
            <a:r>
              <a:rPr sz="1875" spc="-52" baseline="-13333" dirty="0">
                <a:latin typeface="Times New Roman"/>
                <a:cs typeface="Times New Roman"/>
              </a:rPr>
              <a:t> </a:t>
            </a:r>
            <a:r>
              <a:rPr sz="1800" spc="-104" baseline="-13888" dirty="0">
                <a:latin typeface="Symbol"/>
                <a:cs typeface="Symbol"/>
              </a:rPr>
              <a:t></a:t>
            </a:r>
            <a:r>
              <a:rPr sz="1800" spc="135" baseline="-13888" dirty="0">
                <a:latin typeface="Times New Roman"/>
                <a:cs typeface="Times New Roman"/>
              </a:rPr>
              <a:t> </a:t>
            </a:r>
            <a:r>
              <a:rPr sz="1200" u="sng" spc="-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3</a:t>
            </a:r>
            <a:r>
              <a:rPr sz="1250" u="sng" spc="-12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endParaRPr sz="1250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185"/>
              </a:spcBef>
            </a:pPr>
            <a:r>
              <a:rPr sz="1200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57161" y="6139179"/>
            <a:ext cx="469900" cy="44830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sz="1875" spc="-127" baseline="-13333" dirty="0">
                <a:latin typeface="Symbol"/>
                <a:cs typeface="Symbol"/>
              </a:rPr>
              <a:t></a:t>
            </a:r>
            <a:r>
              <a:rPr sz="1875" spc="-52" baseline="-13333" dirty="0">
                <a:latin typeface="Times New Roman"/>
                <a:cs typeface="Times New Roman"/>
              </a:rPr>
              <a:t> </a:t>
            </a:r>
            <a:r>
              <a:rPr sz="1800" spc="-104" baseline="-13888" dirty="0">
                <a:latin typeface="Symbol"/>
                <a:cs typeface="Symbol"/>
              </a:rPr>
              <a:t></a:t>
            </a:r>
            <a:r>
              <a:rPr sz="1800" spc="135" baseline="-13888" dirty="0">
                <a:latin typeface="Times New Roman"/>
                <a:cs typeface="Times New Roman"/>
              </a:rPr>
              <a:t> 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u="sng" spc="-1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r>
              <a:rPr sz="1250" u="sng" spc="-17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</a:t>
            </a:r>
            <a:endParaRPr sz="1250">
              <a:latin typeface="Symbol"/>
              <a:cs typeface="Symbol"/>
            </a:endParaRPr>
          </a:p>
          <a:p>
            <a:pPr marR="30480" algn="r">
              <a:lnSpc>
                <a:spcPct val="100000"/>
              </a:lnSpc>
              <a:spcBef>
                <a:spcPts val="185"/>
              </a:spcBef>
            </a:pPr>
            <a:r>
              <a:rPr sz="1200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3533190"/>
            <a:ext cx="6934200" cy="10063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726" y="330453"/>
            <a:ext cx="377317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</a:t>
            </a:r>
            <a:r>
              <a:rPr sz="4350" spc="-40" dirty="0"/>
              <a:t> </a:t>
            </a:r>
            <a:r>
              <a:rPr sz="4350" dirty="0"/>
              <a:t>arrays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532891" y="1628902"/>
            <a:ext cx="7693025" cy="1334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75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Another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method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analyze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behavior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phase-array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  <a:p>
            <a:pPr marL="2324735">
              <a:lnSpc>
                <a:spcPts val="1495"/>
              </a:lnSpc>
            </a:pPr>
            <a:r>
              <a:rPr sz="14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4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its</a:t>
            </a:r>
            <a:r>
              <a:rPr sz="14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elements.</a:t>
            </a: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500">
              <a:latin typeface="Microsoft Sans Serif"/>
              <a:cs typeface="Microsoft Sans Serif"/>
            </a:endParaRPr>
          </a:p>
          <a:p>
            <a:pPr marL="12700" marR="5080">
              <a:lnSpc>
                <a:spcPts val="2140"/>
              </a:lnSpc>
              <a:spcBef>
                <a:spcPts val="91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Let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three-element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shown.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phase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25" dirty="0">
                <a:solidFill>
                  <a:srgbClr val="FFFF00"/>
                </a:solidFill>
                <a:latin typeface="Symbol"/>
                <a:cs typeface="Symbol"/>
              </a:rPr>
              <a:t></a:t>
            </a:r>
            <a:r>
              <a:rPr sz="1900" spc="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0)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but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center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twice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2891" y="2970403"/>
            <a:ext cx="3814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200" spc="3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2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other</a:t>
            </a:r>
            <a:r>
              <a:rPr sz="12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elements. This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system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called</a:t>
            </a:r>
            <a:r>
              <a:rPr sz="12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6923" y="2900299"/>
            <a:ext cx="8763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891" y="4779645"/>
            <a:ext cx="8027034" cy="54546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260"/>
              </a:spcBef>
              <a:tabLst>
                <a:tab pos="1188720" algn="l"/>
                <a:tab pos="1540510" algn="l"/>
                <a:tab pos="1828164" algn="l"/>
                <a:tab pos="3205480" algn="l"/>
                <a:tab pos="3986529" algn="l"/>
                <a:tab pos="4658360" algn="l"/>
                <a:tab pos="5217795" algn="l"/>
                <a:tab pos="6123940" algn="l"/>
                <a:tab pos="7226934" algn="l"/>
                <a:tab pos="7576820" algn="l"/>
              </a:tabLst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Because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type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excitation,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three-element</a:t>
            </a:r>
            <a:r>
              <a:rPr sz="175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 </a:t>
            </a:r>
            <a:r>
              <a:rPr sz="1750" spc="-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eq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u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iv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l</a:t>
            </a:r>
            <a:r>
              <a:rPr sz="175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nt	to	2	tw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o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-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l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ement	ar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ra</a:t>
            </a:r>
            <a:r>
              <a:rPr sz="1750" spc="-25" dirty="0">
                <a:solidFill>
                  <a:srgbClr val="FFFF00"/>
                </a:solidFill>
                <a:latin typeface="Microsoft Sans Serif"/>
                <a:cs typeface="Microsoft Sans Serif"/>
              </a:rPr>
              <a:t>y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s	(both	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</a:t>
            </a:r>
            <a:r>
              <a:rPr sz="175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i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	u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n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iform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	e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x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c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itation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	of	th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e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ir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2891" y="5290724"/>
            <a:ext cx="7858759" cy="555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120"/>
              </a:lnSpc>
              <a:spcBef>
                <a:spcPts val="95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elements)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displaced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50" spc="-2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75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/2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each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other.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Each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two-element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endParaRPr sz="1750">
              <a:latin typeface="Microsoft Sans Serif"/>
              <a:cs typeface="Microsoft Sans Serif"/>
            </a:endParaRPr>
          </a:p>
          <a:p>
            <a:pPr marL="12700">
              <a:lnSpc>
                <a:spcPts val="2060"/>
              </a:lnSpc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5680" y="5705285"/>
            <a:ext cx="99060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u="sng" spc="-16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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8889" y="5706567"/>
            <a:ext cx="126364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9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16351" y="5832230"/>
            <a:ext cx="963930" cy="3340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75" i="1" baseline="191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175" i="1" spc="-37" baseline="19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spc="-22" baseline="191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250" spc="-22" baseline="1851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250" spc="-60" baseline="185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baseline="191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175" spc="-44" baseline="19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baseline="191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75" spc="-37" baseline="19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75" spc="37" baseline="191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300" spc="25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endParaRPr sz="1300">
              <a:latin typeface="Symbol"/>
              <a:cs typeface="Symbol"/>
            </a:endParaRPr>
          </a:p>
          <a:p>
            <a:pPr marL="179705">
              <a:lnSpc>
                <a:spcPct val="100000"/>
              </a:lnSpc>
              <a:spcBef>
                <a:spcPts val="414"/>
              </a:spcBef>
            </a:pPr>
            <a:r>
              <a:rPr sz="15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69204" y="5823181"/>
            <a:ext cx="910590" cy="7448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809625" algn="l"/>
              </a:tabLst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900" spc="-5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900" spc="-5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800" spc="-55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800">
              <a:latin typeface="Symbol"/>
              <a:cs typeface="Symbol"/>
            </a:endParaRPr>
          </a:p>
          <a:p>
            <a:pPr marR="12065" algn="r">
              <a:lnSpc>
                <a:spcPct val="100000"/>
              </a:lnSpc>
              <a:spcBef>
                <a:spcPts val="345"/>
              </a:spcBef>
            </a:pPr>
            <a:r>
              <a:rPr sz="2300" spc="-110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3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93100" y="5970219"/>
            <a:ext cx="5861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(10.46.1)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50104" y="6101283"/>
            <a:ext cx="38100" cy="6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2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62296" y="6182055"/>
            <a:ext cx="371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4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469" y="3811270"/>
            <a:ext cx="8166734" cy="23799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726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2891" y="1631950"/>
            <a:ext cx="7506970" cy="134747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94100"/>
              </a:lnSpc>
              <a:spcBef>
                <a:spcPts val="22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Next,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initial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three-element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binomial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equivalent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two-element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consisting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displaced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/2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(10.46.1)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factor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new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equivalent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also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 represented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(10.46.1)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.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magnitude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radiated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field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far-zone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considered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structure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27426" y="3109243"/>
            <a:ext cx="2809875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2200" i="1" spc="-22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200" i="1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2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300" spc="-24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30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2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2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2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22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3225" spc="-270" baseline="-11627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3225" spc="-97" baseline="-1162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2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300" spc="-24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30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2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2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21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3225" i="1" spc="-330" baseline="-11627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25" i="1" spc="-112" baseline="-1162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2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300" spc="-24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230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2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2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2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16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2200" spc="-18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2200" spc="-14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8096" y="3031363"/>
            <a:ext cx="116839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13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0204" y="2916025"/>
            <a:ext cx="341630" cy="93154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47625">
              <a:lnSpc>
                <a:spcPts val="2620"/>
              </a:lnSpc>
              <a:spcBef>
                <a:spcPts val="115"/>
              </a:spcBef>
            </a:pPr>
            <a:r>
              <a:rPr sz="2150" spc="-135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215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u="sng" spc="-24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</a:t>
            </a:r>
            <a:endParaRPr sz="2250">
              <a:latin typeface="Symbol"/>
              <a:cs typeface="Symbol"/>
            </a:endParaRPr>
          </a:p>
          <a:p>
            <a:pPr marL="12700">
              <a:lnSpc>
                <a:spcPts val="1880"/>
              </a:lnSpc>
            </a:pPr>
            <a:r>
              <a:rPr sz="165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1650">
              <a:latin typeface="Symbol"/>
              <a:cs typeface="Symbol"/>
            </a:endParaRPr>
          </a:p>
          <a:p>
            <a:pPr marL="12700">
              <a:lnSpc>
                <a:spcPts val="2615"/>
              </a:lnSpc>
            </a:pP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200" spc="-1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61861" y="2857963"/>
            <a:ext cx="476250" cy="9893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620"/>
              </a:spcBef>
            </a:pP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22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305"/>
              </a:spcBef>
            </a:pPr>
            <a:r>
              <a:rPr sz="1150" spc="-10" dirty="0">
                <a:solidFill>
                  <a:srgbClr val="FFFF00"/>
                </a:solidFill>
                <a:latin typeface="Times New Roman"/>
                <a:cs typeface="Times New Roman"/>
              </a:rPr>
              <a:t>cos</a:t>
            </a:r>
            <a:r>
              <a:rPr sz="1200" spc="-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20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aseline="-11574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1800" baseline="-11574">
              <a:latin typeface="Symbol"/>
              <a:cs typeface="Symbol"/>
            </a:endParaRPr>
          </a:p>
          <a:p>
            <a:pPr marL="330200">
              <a:lnSpc>
                <a:spcPct val="100000"/>
              </a:lnSpc>
              <a:spcBef>
                <a:spcPts val="45"/>
              </a:spcBef>
            </a:pP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6816" y="3275202"/>
            <a:ext cx="738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7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.1)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291" y="6238443"/>
            <a:ext cx="23082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1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3000" i="1" spc="-22" baseline="-11111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9219" y="6238443"/>
            <a:ext cx="19024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-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factor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10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3000" i="1" spc="-15" baseline="-1111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10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42253" y="6251988"/>
            <a:ext cx="212725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 pattern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15" dirty="0">
                <a:solidFill>
                  <a:srgbClr val="FFFF00"/>
                </a:solidFill>
                <a:latin typeface="Arial"/>
                <a:cs typeface="Arial"/>
              </a:rPr>
              <a:t>F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(</a:t>
            </a:r>
            <a:r>
              <a:rPr sz="1900" spc="-1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9470" y="2286000"/>
            <a:ext cx="6785874" cy="9690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5864" y="4863465"/>
            <a:ext cx="6171249" cy="176466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4988" y="322833"/>
            <a:ext cx="651890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10" dirty="0"/>
              <a:t> </a:t>
            </a:r>
            <a:r>
              <a:rPr dirty="0"/>
              <a:t>arrays</a:t>
            </a:r>
            <a:r>
              <a:rPr spc="25" dirty="0"/>
              <a:t> </a:t>
            </a:r>
            <a:r>
              <a:rPr spc="-5" dirty="0"/>
              <a:t>(Example)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6691" y="1563370"/>
            <a:ext cx="7405370" cy="5537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3499"/>
              </a:lnSpc>
              <a:spcBef>
                <a:spcPts val="30"/>
              </a:spcBef>
            </a:pPr>
            <a:r>
              <a:rPr sz="17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700" spc="2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10.8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Using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concept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multiplication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patterns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(the</a:t>
            </a:r>
            <a:r>
              <a:rPr sz="17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one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just </a:t>
            </a:r>
            <a:r>
              <a:rPr sz="1700" spc="-43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used),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find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four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shown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below.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691" y="3392551"/>
            <a:ext cx="7960359" cy="8293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algn="just">
              <a:lnSpc>
                <a:spcPct val="96400"/>
              </a:lnSpc>
              <a:spcBef>
                <a:spcPts val="17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 array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can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 replaced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with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two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 containing three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sub-elements (with excitation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1:2:1). The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initial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have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an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1:3:3:1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have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according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(10.40.1)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,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as: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2189" y="4340733"/>
            <a:ext cx="4375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16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1600" spc="-45" dirty="0">
                <a:solidFill>
                  <a:srgbClr val="FFFF00"/>
                </a:solidFill>
                <a:latin typeface="Times New Roman"/>
                <a:cs typeface="Times New Roman"/>
              </a:rPr>
              <a:t>os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40151" y="4104277"/>
            <a:ext cx="288290" cy="75692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60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50" u="sng" spc="-3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</a:t>
            </a:r>
            <a:endParaRPr sz="16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600" spc="-4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1600" spc="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76242" y="4231040"/>
            <a:ext cx="736600" cy="634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20"/>
              </a:lnSpc>
              <a:spcBef>
                <a:spcPts val="130"/>
              </a:spcBef>
              <a:tabLst>
                <a:tab pos="419734" algn="l"/>
              </a:tabLst>
            </a:pP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950" spc="-3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9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50" spc="-4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5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u="sng" spc="-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</a:t>
            </a:r>
            <a:endParaRPr sz="1600">
              <a:latin typeface="Symbol"/>
              <a:cs typeface="Symbol"/>
            </a:endParaRPr>
          </a:p>
          <a:p>
            <a:pPr marR="195580" algn="r">
              <a:lnSpc>
                <a:spcPts val="900"/>
              </a:lnSpc>
            </a:pPr>
            <a:r>
              <a:rPr sz="75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75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495934" algn="l"/>
              </a:tabLst>
            </a:pP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spc="-15" baseline="1736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2400" spc="-15" baseline="173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30" baseline="1736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2400" baseline="1736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6740" y="4116299"/>
            <a:ext cx="168910" cy="7493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019"/>
              </a:spcBef>
            </a:pP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16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400" spc="-1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40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s </a:t>
            </a:r>
            <a:r>
              <a:rPr sz="400" spc="-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4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500">
              <a:latin typeface="Symbol"/>
              <a:cs typeface="Symbol"/>
            </a:endParaRPr>
          </a:p>
          <a:p>
            <a:pPr marL="78105">
              <a:lnSpc>
                <a:spcPct val="100000"/>
              </a:lnSpc>
              <a:spcBef>
                <a:spcPts val="40"/>
              </a:spcBef>
            </a:pP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9389" y="4231040"/>
            <a:ext cx="329565" cy="629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920"/>
              </a:lnSpc>
              <a:spcBef>
                <a:spcPts val="130"/>
              </a:spcBef>
            </a:pPr>
            <a:r>
              <a:rPr sz="950" spc="-35" dirty="0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sz="9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550" spc="-40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155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u="sng" spc="-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</a:t>
            </a:r>
            <a:endParaRPr sz="1600">
              <a:latin typeface="Symbol"/>
              <a:cs typeface="Symbol"/>
            </a:endParaRPr>
          </a:p>
          <a:p>
            <a:pPr marL="88900">
              <a:lnSpc>
                <a:spcPts val="894"/>
              </a:lnSpc>
            </a:pPr>
            <a:r>
              <a:rPr sz="75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750">
              <a:latin typeface="Symbol"/>
              <a:cs typeface="Symbol"/>
            </a:endParaRPr>
          </a:p>
          <a:p>
            <a:pPr marL="88900">
              <a:lnSpc>
                <a:spcPts val="1914"/>
              </a:lnSpc>
            </a:pPr>
            <a:r>
              <a:rPr sz="1600" spc="-10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r>
              <a:rPr sz="16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7197" y="4116299"/>
            <a:ext cx="156845" cy="7493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19"/>
              </a:spcBef>
            </a:pP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endParaRPr sz="16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400" spc="-1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40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400" spc="-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4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500">
              <a:latin typeface="Symbol"/>
              <a:cs typeface="Symbol"/>
            </a:endParaRPr>
          </a:p>
          <a:p>
            <a:pPr marL="66040">
              <a:lnSpc>
                <a:spcPct val="100000"/>
              </a:lnSpc>
              <a:spcBef>
                <a:spcPts val="40"/>
              </a:spcBef>
            </a:pPr>
            <a:r>
              <a:rPr sz="1600" spc="-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37561" y="4514469"/>
            <a:ext cx="29908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4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400" spc="-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4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4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4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40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4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endParaRPr sz="5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31234" y="4514469"/>
            <a:ext cx="249554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1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40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s </a:t>
            </a:r>
            <a:r>
              <a:rPr sz="400" spc="-5" dirty="0">
                <a:solidFill>
                  <a:srgbClr val="FFFF00"/>
                </a:solidFill>
                <a:latin typeface="Symbol"/>
                <a:cs typeface="Symbol"/>
              </a:rPr>
              <a:t></a:t>
            </a:r>
            <a:r>
              <a:rPr sz="4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r>
              <a:rPr sz="5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00" spc="-1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40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4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400">
              <a:latin typeface="Times New Roman"/>
              <a:cs typeface="Times New Roman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89992" y="5095939"/>
          <a:ext cx="8463280" cy="1510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3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9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980">
                <a:tc>
                  <a:txBody>
                    <a:bodyPr/>
                    <a:lstStyle/>
                    <a:p>
                      <a:pPr marL="127000">
                        <a:lnSpc>
                          <a:spcPts val="1989"/>
                        </a:lnSpc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Array</a:t>
                      </a:r>
                      <a:r>
                        <a:rPr sz="1800" spc="-4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factor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07055">
                        <a:lnSpc>
                          <a:spcPts val="2150"/>
                        </a:lnSpc>
                        <a:spcBef>
                          <a:spcPts val="345"/>
                        </a:spcBef>
                      </a:pPr>
                      <a:r>
                        <a:rPr sz="1800" spc="-4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38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07055">
                        <a:lnSpc>
                          <a:spcPts val="2060"/>
                        </a:lnSpc>
                      </a:pP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array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8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07055">
                        <a:lnSpc>
                          <a:spcPts val="2070"/>
                        </a:lnSpc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pattern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127000">
                        <a:lnSpc>
                          <a:spcPts val="2155"/>
                        </a:lnSpc>
                        <a:spcBef>
                          <a:spcPts val="265"/>
                        </a:spcBef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Element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854">
                <a:tc>
                  <a:txBody>
                    <a:bodyPr/>
                    <a:lstStyle/>
                    <a:p>
                      <a:pPr marL="127000">
                        <a:lnSpc>
                          <a:spcPts val="1985"/>
                        </a:lnSpc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pattern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726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6691" y="1612137"/>
            <a:ext cx="7722234" cy="52768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1850"/>
              </a:lnSpc>
              <a:spcBef>
                <a:spcPts val="370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Continuing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process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adding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elements,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it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possible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synthesize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with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arbitrary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high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no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sidelobes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if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excitation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691" y="2081911"/>
            <a:ext cx="7696834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correspond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coefficients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binomial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series.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6691" y="2234311"/>
            <a:ext cx="6629400" cy="774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14775">
              <a:lnSpc>
                <a:spcPts val="2025"/>
              </a:lnSpc>
              <a:spcBef>
                <a:spcPts val="105"/>
              </a:spcBef>
            </a:pPr>
            <a:r>
              <a:rPr sz="20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th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ts val="1745"/>
              </a:lnSpc>
              <a:tabLst>
                <a:tab pos="4190365" algn="l"/>
              </a:tabLst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implies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amplitude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k	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source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in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-element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2120"/>
              </a:lnSpc>
            </a:pP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binomial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calculated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as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59735" y="2995182"/>
          <a:ext cx="6200140" cy="690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138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200" i="1" spc="-8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075" i="1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 </a:t>
                      </a:r>
                      <a:r>
                        <a:rPr sz="3075" i="1" spc="-120" baseline="-1219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200">
                        <a:latin typeface="Symbol"/>
                        <a:cs typeface="Symbol"/>
                      </a:endParaRPr>
                    </a:p>
                  </a:txBody>
                  <a:tcPr marL="0" marR="0" marT="175895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2395"/>
                        </a:lnSpc>
                      </a:pP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200" i="1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!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580"/>
                        </a:spcBef>
                        <a:tabLst>
                          <a:tab pos="458470" algn="l"/>
                        </a:tabLst>
                      </a:pPr>
                      <a:r>
                        <a:rPr sz="22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,	</a:t>
                      </a:r>
                      <a:r>
                        <a:rPr sz="22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200" i="1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200" spc="-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0,1,...,</a:t>
                      </a:r>
                      <a:r>
                        <a:rPr sz="2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2006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5895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2565"/>
                        </a:lnSpc>
                      </a:pP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200" i="1" spc="-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!(</a:t>
                      </a:r>
                      <a:r>
                        <a:rPr sz="220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2200" i="1" spc="-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2200" spc="-5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)!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0660" marB="0"/>
                </a:tc>
                <a:tc>
                  <a:txBody>
                    <a:bodyPr/>
                    <a:lstStyle/>
                    <a:p>
                      <a:pPr marL="862965">
                        <a:lnSpc>
                          <a:spcPts val="155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(10.49.1)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56691" y="3842384"/>
            <a:ext cx="5906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It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can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seen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symmetrically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excited:</a:t>
            </a:r>
            <a:endParaRPr sz="1800">
              <a:latin typeface="Microsoft Sans Serif"/>
              <a:cs typeface="Microsoft Sans Serif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052696" y="4277086"/>
          <a:ext cx="5107305" cy="441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7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18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3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3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</a:t>
                      </a:r>
                      <a:r>
                        <a:rPr sz="13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 </a:t>
                      </a:r>
                      <a:r>
                        <a:rPr sz="1300" i="1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5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r>
                        <a:rPr sz="2450" spc="-29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5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3525" i="1" baseline="-1182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k</a:t>
                      </a:r>
                      <a:endParaRPr sz="3525" baseline="-1182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647189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(10.49.2)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56691" y="4849748"/>
            <a:ext cx="6490335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9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Therefore,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resulting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radiation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pattern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binomial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ts val="2090"/>
              </a:lnSpc>
            </a:pP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separated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half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26435" y="5619856"/>
            <a:ext cx="1226820" cy="3784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i="1" spc="-114" dirty="0">
                <a:solidFill>
                  <a:srgbClr val="C8FFFF"/>
                </a:solidFill>
                <a:latin typeface="Times New Roman"/>
                <a:cs typeface="Times New Roman"/>
              </a:rPr>
              <a:t>F</a:t>
            </a:r>
            <a:r>
              <a:rPr sz="2200" i="1" spc="-4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65" dirty="0">
                <a:solidFill>
                  <a:srgbClr val="C8FFFF"/>
                </a:solidFill>
                <a:latin typeface="Times New Roman"/>
                <a:cs typeface="Times New Roman"/>
              </a:rPr>
              <a:t>(</a:t>
            </a:r>
            <a:r>
              <a:rPr sz="2300" spc="-15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2300" spc="-7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65" dirty="0">
                <a:solidFill>
                  <a:srgbClr val="C8FFFF"/>
                </a:solidFill>
                <a:latin typeface="Times New Roman"/>
                <a:cs typeface="Times New Roman"/>
              </a:rPr>
              <a:t>)</a:t>
            </a:r>
            <a:r>
              <a:rPr sz="2200" spc="-5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105" dirty="0">
                <a:solidFill>
                  <a:srgbClr val="C8FFFF"/>
                </a:solidFill>
                <a:latin typeface="Symbol"/>
                <a:cs typeface="Symbol"/>
              </a:rPr>
              <a:t></a:t>
            </a:r>
            <a:r>
              <a:rPr sz="2200" spc="-4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95" dirty="0">
                <a:solidFill>
                  <a:srgbClr val="C8FFFF"/>
                </a:solidFill>
                <a:latin typeface="Times New Roman"/>
                <a:cs typeface="Times New Roman"/>
              </a:rPr>
              <a:t>c</a:t>
            </a:r>
            <a:r>
              <a:rPr sz="2200" spc="-85" dirty="0">
                <a:solidFill>
                  <a:srgbClr val="C8FFFF"/>
                </a:solidFill>
                <a:latin typeface="Times New Roman"/>
                <a:cs typeface="Times New Roman"/>
              </a:rPr>
              <a:t>o</a:t>
            </a:r>
            <a:r>
              <a:rPr sz="2200" spc="-75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8080" y="5476930"/>
            <a:ext cx="684530" cy="853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10795" algn="r">
              <a:lnSpc>
                <a:spcPts val="2670"/>
              </a:lnSpc>
              <a:spcBef>
                <a:spcPts val="115"/>
              </a:spcBef>
            </a:pPr>
            <a:r>
              <a:rPr sz="1300" i="1" spc="-65" dirty="0">
                <a:solidFill>
                  <a:srgbClr val="C8FFFF"/>
                </a:solidFill>
                <a:latin typeface="Times New Roman"/>
                <a:cs typeface="Times New Roman"/>
              </a:rPr>
              <a:t>N</a:t>
            </a:r>
            <a:r>
              <a:rPr sz="1300" i="1" spc="-1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300" spc="-35" dirty="0">
                <a:solidFill>
                  <a:srgbClr val="C8FFFF"/>
                </a:solidFill>
                <a:latin typeface="Symbol"/>
                <a:cs typeface="Symbol"/>
              </a:rPr>
              <a:t></a:t>
            </a:r>
            <a:r>
              <a:rPr sz="1300" spc="-50" dirty="0">
                <a:solidFill>
                  <a:srgbClr val="C8FFFF"/>
                </a:solidFill>
                <a:latin typeface="Times New Roman"/>
                <a:cs typeface="Times New Roman"/>
              </a:rPr>
              <a:t>1</a:t>
            </a:r>
            <a:r>
              <a:rPr sz="1300" spc="-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150" spc="-50" dirty="0">
                <a:solidFill>
                  <a:srgbClr val="C8FFFF"/>
                </a:solidFill>
                <a:latin typeface="Symbol"/>
                <a:cs typeface="Symbol"/>
              </a:rPr>
              <a:t></a:t>
            </a:r>
            <a:r>
              <a:rPr sz="2150" spc="-1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50" u="sng" spc="-125" dirty="0">
                <a:solidFill>
                  <a:srgbClr val="C8FFFF"/>
                </a:solidFill>
                <a:uFill>
                  <a:solidFill>
                    <a:srgbClr val="C8FFFF"/>
                  </a:solidFill>
                </a:uFill>
                <a:latin typeface="Symbol"/>
                <a:cs typeface="Symbol"/>
              </a:rPr>
              <a:t></a:t>
            </a:r>
            <a:endParaRPr sz="2250">
              <a:latin typeface="Symbol"/>
              <a:cs typeface="Symbol"/>
            </a:endParaRPr>
          </a:p>
          <a:p>
            <a:pPr marL="78105" algn="ctr">
              <a:lnSpc>
                <a:spcPts val="1215"/>
              </a:lnSpc>
            </a:pPr>
            <a:r>
              <a:rPr sz="1050" dirty="0">
                <a:solidFill>
                  <a:srgbClr val="C8FFFF"/>
                </a:solidFill>
                <a:latin typeface="Symbol"/>
                <a:cs typeface="Symbol"/>
              </a:rPr>
              <a:t></a:t>
            </a:r>
            <a:endParaRPr sz="1050">
              <a:latin typeface="Symbol"/>
              <a:cs typeface="Symbol"/>
            </a:endParaRPr>
          </a:p>
          <a:p>
            <a:pPr marR="5080" algn="r">
              <a:lnSpc>
                <a:spcPts val="2625"/>
              </a:lnSpc>
            </a:pP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</a:t>
            </a:r>
            <a:r>
              <a:rPr sz="2200" spc="-100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C8FFFF"/>
                </a:solidFill>
                <a:latin typeface="Times New Roman"/>
                <a:cs typeface="Times New Roman"/>
              </a:rPr>
              <a:t>2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4661" y="5384901"/>
            <a:ext cx="259715" cy="94551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875"/>
              </a:spcBef>
            </a:pP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</a:t>
            </a:r>
            <a:endParaRPr sz="220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275"/>
              </a:spcBef>
            </a:pPr>
            <a:r>
              <a:rPr sz="500" spc="-10" dirty="0">
                <a:solidFill>
                  <a:srgbClr val="C8FFFF"/>
                </a:solidFill>
                <a:latin typeface="Times New Roman"/>
                <a:cs typeface="Times New Roman"/>
              </a:rPr>
              <a:t>c</a:t>
            </a:r>
            <a:r>
              <a:rPr sz="500" dirty="0">
                <a:solidFill>
                  <a:srgbClr val="C8FFFF"/>
                </a:solidFill>
                <a:latin typeface="Times New Roman"/>
                <a:cs typeface="Times New Roman"/>
              </a:rPr>
              <a:t>o</a:t>
            </a:r>
            <a:r>
              <a:rPr sz="500" spc="-5" dirty="0">
                <a:solidFill>
                  <a:srgbClr val="C8FFFF"/>
                </a:solidFill>
                <a:latin typeface="Times New Roman"/>
                <a:cs typeface="Times New Roman"/>
              </a:rPr>
              <a:t>s</a:t>
            </a:r>
            <a:r>
              <a:rPr sz="500" dirty="0">
                <a:solidFill>
                  <a:srgbClr val="C8FFFF"/>
                </a:solidFill>
                <a:latin typeface="Symbol"/>
                <a:cs typeface="Symbol"/>
              </a:rPr>
              <a:t></a:t>
            </a:r>
            <a:r>
              <a:rPr sz="500" spc="5" dirty="0">
                <a:solidFill>
                  <a:srgbClr val="C8FFFF"/>
                </a:solidFill>
                <a:latin typeface="Times New Roman"/>
                <a:cs typeface="Times New Roman"/>
              </a:rPr>
              <a:t> </a:t>
            </a:r>
            <a:r>
              <a:rPr sz="1125" baseline="-11111" dirty="0">
                <a:solidFill>
                  <a:srgbClr val="C8FFFF"/>
                </a:solidFill>
                <a:latin typeface="Symbol"/>
                <a:cs typeface="Symbol"/>
              </a:rPr>
              <a:t></a:t>
            </a:r>
            <a:endParaRPr sz="1125" baseline="-11111">
              <a:latin typeface="Symbol"/>
              <a:cs typeface="Symbol"/>
            </a:endParaRPr>
          </a:p>
          <a:p>
            <a:pPr marL="114300">
              <a:lnSpc>
                <a:spcPct val="100000"/>
              </a:lnSpc>
              <a:spcBef>
                <a:spcPts val="15"/>
              </a:spcBef>
            </a:pPr>
            <a:r>
              <a:rPr sz="2200" spc="-5" dirty="0">
                <a:solidFill>
                  <a:srgbClr val="C8FFFF"/>
                </a:solidFill>
                <a:latin typeface="Symbol"/>
                <a:cs typeface="Symbol"/>
              </a:rPr>
              <a:t>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06816" y="5758383"/>
            <a:ext cx="738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(10.4</a:t>
            </a:r>
            <a:r>
              <a:rPr sz="1400" spc="-15" dirty="0">
                <a:solidFill>
                  <a:srgbClr val="99CC00"/>
                </a:solidFill>
                <a:latin typeface="Microsoft Sans Serif"/>
                <a:cs typeface="Microsoft Sans Serif"/>
              </a:rPr>
              <a:t>9</a:t>
            </a:r>
            <a:r>
              <a:rPr sz="1400" dirty="0">
                <a:solidFill>
                  <a:srgbClr val="99CC00"/>
                </a:solidFill>
                <a:latin typeface="Microsoft Sans Serif"/>
                <a:cs typeface="Microsoft Sans Serif"/>
              </a:rPr>
              <a:t>.3)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1409" y="2743835"/>
            <a:ext cx="2599699" cy="2895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9298" y="322833"/>
            <a:ext cx="38169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88900" marR="55880">
              <a:lnSpc>
                <a:spcPct val="97600"/>
              </a:lnSpc>
              <a:spcBef>
                <a:spcPts val="150"/>
              </a:spcBef>
            </a:pPr>
            <a:r>
              <a:rPr spc="-5" dirty="0"/>
              <a:t>During</a:t>
            </a:r>
            <a:r>
              <a:rPr spc="20" dirty="0"/>
              <a:t> </a:t>
            </a:r>
            <a:r>
              <a:rPr dirty="0"/>
              <a:t>the</a:t>
            </a:r>
            <a:r>
              <a:rPr spc="10" dirty="0"/>
              <a:t> </a:t>
            </a:r>
            <a:r>
              <a:rPr spc="-5" dirty="0"/>
              <a:t>analysis</a:t>
            </a:r>
            <a:r>
              <a:rPr spc="20" dirty="0"/>
              <a:t> </a:t>
            </a:r>
            <a:r>
              <a:rPr spc="-5" dirty="0"/>
              <a:t>considered</a:t>
            </a:r>
            <a:r>
              <a:rPr spc="25" dirty="0"/>
              <a:t> </a:t>
            </a:r>
            <a:r>
              <a:rPr spc="-5" dirty="0"/>
              <a:t>so</a:t>
            </a:r>
            <a:r>
              <a:rPr spc="15" dirty="0"/>
              <a:t> </a:t>
            </a:r>
            <a:r>
              <a:rPr dirty="0"/>
              <a:t>far,</a:t>
            </a:r>
            <a:r>
              <a:rPr spc="20" dirty="0"/>
              <a:t> </a:t>
            </a:r>
            <a:r>
              <a:rPr dirty="0"/>
              <a:t>the</a:t>
            </a:r>
            <a:r>
              <a:rPr spc="15" dirty="0"/>
              <a:t> </a:t>
            </a:r>
            <a:r>
              <a:rPr dirty="0"/>
              <a:t>effect</a:t>
            </a:r>
            <a:r>
              <a:rPr spc="20" dirty="0"/>
              <a:t> </a:t>
            </a:r>
            <a:r>
              <a:rPr dirty="0"/>
              <a:t>of</a:t>
            </a:r>
            <a:r>
              <a:rPr spc="20" dirty="0"/>
              <a:t> </a:t>
            </a:r>
            <a:r>
              <a:rPr spc="-5" dirty="0"/>
              <a:t>between</a:t>
            </a:r>
            <a:r>
              <a:rPr spc="25" dirty="0"/>
              <a:t> </a:t>
            </a:r>
            <a:r>
              <a:rPr dirty="0"/>
              <a:t>the</a:t>
            </a:r>
            <a:r>
              <a:rPr spc="15" dirty="0"/>
              <a:t> </a:t>
            </a:r>
            <a:r>
              <a:rPr spc="-5" dirty="0"/>
              <a:t>elements</a:t>
            </a:r>
            <a:r>
              <a:rPr spc="25" dirty="0"/>
              <a:t> </a:t>
            </a:r>
            <a:r>
              <a:rPr dirty="0"/>
              <a:t>of</a:t>
            </a:r>
            <a:r>
              <a:rPr spc="30" dirty="0"/>
              <a:t> </a:t>
            </a:r>
            <a:r>
              <a:rPr dirty="0"/>
              <a:t>the </a:t>
            </a:r>
            <a:r>
              <a:rPr spc="-465" dirty="0"/>
              <a:t> </a:t>
            </a:r>
            <a:r>
              <a:rPr spc="-5" dirty="0"/>
              <a:t>antenna</a:t>
            </a:r>
            <a:r>
              <a:rPr spc="15" dirty="0"/>
              <a:t> </a:t>
            </a:r>
            <a:r>
              <a:rPr dirty="0"/>
              <a:t>array</a:t>
            </a:r>
            <a:r>
              <a:rPr spc="15" dirty="0"/>
              <a:t> </a:t>
            </a:r>
            <a:r>
              <a:rPr spc="-10" dirty="0"/>
              <a:t>was</a:t>
            </a:r>
            <a:r>
              <a:rPr spc="25" dirty="0"/>
              <a:t> </a:t>
            </a:r>
            <a:r>
              <a:rPr spc="-5" dirty="0"/>
              <a:t>ignored.</a:t>
            </a:r>
            <a:r>
              <a:rPr spc="25" dirty="0"/>
              <a:t> </a:t>
            </a:r>
            <a:r>
              <a:rPr dirty="0"/>
              <a:t>In</a:t>
            </a:r>
            <a:r>
              <a:rPr spc="25" dirty="0"/>
              <a:t> </a:t>
            </a:r>
            <a:r>
              <a:rPr dirty="0"/>
              <a:t>the</a:t>
            </a:r>
            <a:r>
              <a:rPr spc="20" dirty="0"/>
              <a:t> </a:t>
            </a:r>
            <a:r>
              <a:rPr spc="-10" dirty="0"/>
              <a:t>reality,</a:t>
            </a:r>
            <a:r>
              <a:rPr spc="30" dirty="0"/>
              <a:t> </a:t>
            </a:r>
            <a:r>
              <a:rPr spc="-5" dirty="0"/>
              <a:t>however,</a:t>
            </a:r>
            <a:r>
              <a:rPr spc="25" dirty="0"/>
              <a:t> </a:t>
            </a:r>
            <a:r>
              <a:rPr spc="-5" dirty="0"/>
              <a:t>fields</a:t>
            </a:r>
            <a:r>
              <a:rPr spc="25" dirty="0"/>
              <a:t> </a:t>
            </a:r>
            <a:r>
              <a:rPr spc="-5" dirty="0"/>
              <a:t>generated</a:t>
            </a:r>
            <a:r>
              <a:rPr spc="25" dirty="0"/>
              <a:t> </a:t>
            </a:r>
            <a:r>
              <a:rPr spc="-5" dirty="0"/>
              <a:t>by</a:t>
            </a:r>
            <a:r>
              <a:rPr spc="10" dirty="0"/>
              <a:t> </a:t>
            </a:r>
            <a:r>
              <a:rPr dirty="0"/>
              <a:t>one </a:t>
            </a:r>
            <a:r>
              <a:rPr spc="5" dirty="0"/>
              <a:t> </a:t>
            </a:r>
            <a:r>
              <a:rPr spc="-5" dirty="0"/>
              <a:t>antenna</a:t>
            </a:r>
            <a:r>
              <a:rPr spc="15" dirty="0"/>
              <a:t> </a:t>
            </a:r>
            <a:r>
              <a:rPr spc="-5" dirty="0"/>
              <a:t>element</a:t>
            </a:r>
            <a:r>
              <a:rPr spc="40" dirty="0"/>
              <a:t> </a:t>
            </a:r>
            <a:r>
              <a:rPr spc="-15" dirty="0"/>
              <a:t>will</a:t>
            </a:r>
            <a:r>
              <a:rPr spc="25" dirty="0"/>
              <a:t> </a:t>
            </a:r>
            <a:r>
              <a:rPr dirty="0"/>
              <a:t>affect</a:t>
            </a:r>
            <a:r>
              <a:rPr spc="30" dirty="0"/>
              <a:t> </a:t>
            </a:r>
            <a:r>
              <a:rPr spc="-5" dirty="0"/>
              <a:t>currents</a:t>
            </a:r>
            <a:r>
              <a:rPr spc="35" dirty="0"/>
              <a:t> </a:t>
            </a:r>
            <a:r>
              <a:rPr spc="-5" dirty="0"/>
              <a:t>and,</a:t>
            </a:r>
            <a:r>
              <a:rPr spc="30" dirty="0"/>
              <a:t> </a:t>
            </a:r>
            <a:r>
              <a:rPr spc="-5" dirty="0"/>
              <a:t>therefore,</a:t>
            </a:r>
            <a:r>
              <a:rPr spc="30" dirty="0"/>
              <a:t> </a:t>
            </a:r>
            <a:r>
              <a:rPr spc="-5" dirty="0"/>
              <a:t>radiation</a:t>
            </a:r>
            <a:r>
              <a:rPr spc="35" dirty="0"/>
              <a:t> </a:t>
            </a:r>
            <a:r>
              <a:rPr dirty="0"/>
              <a:t>of</a:t>
            </a:r>
            <a:r>
              <a:rPr spc="35" dirty="0"/>
              <a:t> </a:t>
            </a:r>
            <a:r>
              <a:rPr spc="-5" dirty="0"/>
              <a:t>other</a:t>
            </a:r>
            <a:r>
              <a:rPr spc="30" dirty="0"/>
              <a:t> </a:t>
            </a:r>
            <a:r>
              <a:rPr spc="-5" dirty="0"/>
              <a:t>elements.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/>
          </a:p>
          <a:p>
            <a:pPr marL="88900">
              <a:lnSpc>
                <a:spcPct val="100000"/>
              </a:lnSpc>
            </a:pPr>
            <a:r>
              <a:rPr spc="-5" dirty="0"/>
              <a:t>Let</a:t>
            </a:r>
            <a:r>
              <a:rPr spc="20" dirty="0"/>
              <a:t> </a:t>
            </a:r>
            <a:r>
              <a:rPr spc="-5" dirty="0"/>
              <a:t>us</a:t>
            </a:r>
            <a:r>
              <a:rPr spc="20" dirty="0"/>
              <a:t> </a:t>
            </a:r>
            <a:r>
              <a:rPr spc="-5" dirty="0"/>
              <a:t>consider</a:t>
            </a:r>
            <a:r>
              <a:rPr spc="20" dirty="0"/>
              <a:t> </a:t>
            </a:r>
            <a:r>
              <a:rPr spc="-5" dirty="0"/>
              <a:t>an</a:t>
            </a:r>
            <a:r>
              <a:rPr spc="15" dirty="0"/>
              <a:t> </a:t>
            </a:r>
            <a:r>
              <a:rPr dirty="0"/>
              <a:t>array of</a:t>
            </a:r>
            <a:r>
              <a:rPr spc="25" dirty="0"/>
              <a:t> </a:t>
            </a:r>
            <a:r>
              <a:rPr spc="-5" dirty="0"/>
              <a:t>two</a:t>
            </a:r>
            <a:r>
              <a:rPr spc="15" dirty="0"/>
              <a:t> </a:t>
            </a:r>
            <a:r>
              <a:rPr spc="-5" dirty="0"/>
              <a:t>dipoles</a:t>
            </a:r>
            <a:r>
              <a:rPr spc="40" dirty="0"/>
              <a:t> </a:t>
            </a:r>
            <a:r>
              <a:rPr spc="-10" dirty="0"/>
              <a:t>with</a:t>
            </a:r>
            <a:r>
              <a:rPr spc="15" dirty="0"/>
              <a:t> </a:t>
            </a:r>
            <a:r>
              <a:rPr spc="-5" dirty="0"/>
              <a:t>lengths</a:t>
            </a:r>
            <a:r>
              <a:rPr spc="40" dirty="0"/>
              <a:t> </a:t>
            </a:r>
            <a:r>
              <a:rPr i="1" spc="-5" dirty="0">
                <a:latin typeface="Arial"/>
                <a:cs typeface="Arial"/>
              </a:rPr>
              <a:t>L</a:t>
            </a:r>
            <a:r>
              <a:rPr sz="3000" spc="-7" baseline="-11111" dirty="0"/>
              <a:t>1</a:t>
            </a:r>
            <a:endParaRPr sz="3000" baseline="-11111">
              <a:latin typeface="Arial"/>
              <a:cs typeface="Arial"/>
            </a:endParaRPr>
          </a:p>
          <a:p>
            <a:pPr marL="88900" marR="2738755">
              <a:lnSpc>
                <a:spcPct val="82300"/>
              </a:lnSpc>
              <a:spcBef>
                <a:spcPts val="985"/>
              </a:spcBef>
            </a:pPr>
            <a:r>
              <a:rPr sz="1750" spc="-5" dirty="0"/>
              <a:t>and</a:t>
            </a:r>
            <a:r>
              <a:rPr sz="1750" spc="25" dirty="0"/>
              <a:t> </a:t>
            </a:r>
            <a:r>
              <a:rPr sz="1750" i="1" spc="-5" dirty="0">
                <a:latin typeface="Arial"/>
                <a:cs typeface="Arial"/>
              </a:rPr>
              <a:t>L</a:t>
            </a:r>
            <a:r>
              <a:rPr sz="2850" spc="-7" baseline="-11695" dirty="0"/>
              <a:t>2</a:t>
            </a:r>
            <a:r>
              <a:rPr sz="1750" spc="-5" dirty="0"/>
              <a:t>.</a:t>
            </a:r>
            <a:r>
              <a:rPr sz="1750" spc="20" dirty="0"/>
              <a:t> </a:t>
            </a:r>
            <a:r>
              <a:rPr sz="1750" dirty="0"/>
              <a:t>The</a:t>
            </a:r>
            <a:r>
              <a:rPr sz="1750" spc="10" dirty="0"/>
              <a:t> </a:t>
            </a:r>
            <a:r>
              <a:rPr sz="1750" spc="-5" dirty="0"/>
              <a:t>first</a:t>
            </a:r>
            <a:r>
              <a:rPr sz="1750" spc="30" dirty="0"/>
              <a:t> </a:t>
            </a:r>
            <a:r>
              <a:rPr sz="1750" spc="-10" dirty="0"/>
              <a:t>dipole</a:t>
            </a:r>
            <a:r>
              <a:rPr sz="1750" spc="20" dirty="0"/>
              <a:t> </a:t>
            </a:r>
            <a:r>
              <a:rPr sz="1750" spc="-5" dirty="0"/>
              <a:t>is</a:t>
            </a:r>
            <a:r>
              <a:rPr sz="1750" spc="20" dirty="0"/>
              <a:t> </a:t>
            </a:r>
            <a:r>
              <a:rPr sz="1750" spc="-5" dirty="0"/>
              <a:t>driven</a:t>
            </a:r>
            <a:r>
              <a:rPr sz="1750" spc="20" dirty="0"/>
              <a:t> </a:t>
            </a:r>
            <a:r>
              <a:rPr sz="1750" spc="5" dirty="0"/>
              <a:t>by</a:t>
            </a:r>
            <a:r>
              <a:rPr sz="1750" spc="-5" dirty="0"/>
              <a:t> </a:t>
            </a:r>
            <a:r>
              <a:rPr sz="1750" dirty="0"/>
              <a:t>a</a:t>
            </a:r>
            <a:r>
              <a:rPr sz="1750" spc="25" dirty="0"/>
              <a:t> </a:t>
            </a:r>
            <a:r>
              <a:rPr sz="1750" spc="-5" dirty="0"/>
              <a:t>voltage</a:t>
            </a:r>
            <a:r>
              <a:rPr sz="1750" spc="40" dirty="0"/>
              <a:t> </a:t>
            </a:r>
            <a:r>
              <a:rPr sz="1750" i="1" spc="-5" dirty="0">
                <a:latin typeface="Arial"/>
                <a:cs typeface="Arial"/>
              </a:rPr>
              <a:t>V</a:t>
            </a:r>
            <a:r>
              <a:rPr sz="2850" spc="-7" baseline="-11695" dirty="0"/>
              <a:t>1</a:t>
            </a:r>
            <a:r>
              <a:rPr sz="2850" spc="-22" baseline="-11695" dirty="0"/>
              <a:t> </a:t>
            </a:r>
            <a:r>
              <a:rPr sz="1750" spc="-10" dirty="0"/>
              <a:t>while </a:t>
            </a:r>
            <a:r>
              <a:rPr sz="1750" spc="-450" dirty="0"/>
              <a:t> </a:t>
            </a:r>
            <a:r>
              <a:rPr sz="1750" dirty="0"/>
              <a:t>the</a:t>
            </a:r>
            <a:r>
              <a:rPr sz="1750" spc="20" dirty="0"/>
              <a:t> </a:t>
            </a:r>
            <a:r>
              <a:rPr sz="1750" spc="-5" dirty="0"/>
              <a:t>second</a:t>
            </a:r>
            <a:r>
              <a:rPr sz="1750" spc="20" dirty="0"/>
              <a:t> </a:t>
            </a:r>
            <a:r>
              <a:rPr sz="1750" spc="-10" dirty="0"/>
              <a:t>dipole</a:t>
            </a:r>
            <a:r>
              <a:rPr sz="1750" spc="20" dirty="0"/>
              <a:t> </a:t>
            </a:r>
            <a:r>
              <a:rPr sz="1750" spc="-5" dirty="0"/>
              <a:t>is</a:t>
            </a:r>
            <a:r>
              <a:rPr sz="1750" spc="20" dirty="0"/>
              <a:t> </a:t>
            </a:r>
            <a:r>
              <a:rPr sz="1750" spc="-5" dirty="0"/>
              <a:t>passive.</a:t>
            </a:r>
            <a:r>
              <a:rPr sz="1750" spc="25" dirty="0"/>
              <a:t> </a:t>
            </a:r>
            <a:r>
              <a:rPr sz="1750" dirty="0"/>
              <a:t>We</a:t>
            </a:r>
            <a:r>
              <a:rPr sz="1750" spc="20" dirty="0"/>
              <a:t> </a:t>
            </a:r>
            <a:r>
              <a:rPr sz="1750" dirty="0"/>
              <a:t>assume</a:t>
            </a:r>
            <a:r>
              <a:rPr sz="1750" spc="5" dirty="0"/>
              <a:t> </a:t>
            </a:r>
            <a:r>
              <a:rPr sz="1750" spc="-5" dirty="0"/>
              <a:t>that</a:t>
            </a:r>
            <a:r>
              <a:rPr sz="1750" spc="30" dirty="0"/>
              <a:t> </a:t>
            </a:r>
            <a:r>
              <a:rPr sz="1750" dirty="0"/>
              <a:t>the</a:t>
            </a:r>
            <a:endParaRPr sz="175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85"/>
              </a:spcBef>
            </a:pPr>
            <a:r>
              <a:rPr sz="1450" spc="-5" dirty="0"/>
              <a:t>currents</a:t>
            </a:r>
            <a:r>
              <a:rPr sz="1450" spc="20" dirty="0"/>
              <a:t> </a:t>
            </a:r>
            <a:r>
              <a:rPr sz="1450" spc="-5" dirty="0"/>
              <a:t>in</a:t>
            </a:r>
            <a:r>
              <a:rPr sz="1450" spc="15" dirty="0"/>
              <a:t> </a:t>
            </a:r>
            <a:r>
              <a:rPr sz="1450" spc="-5" dirty="0"/>
              <a:t>both</a:t>
            </a:r>
            <a:r>
              <a:rPr sz="1450" spc="5" dirty="0"/>
              <a:t> </a:t>
            </a:r>
            <a:r>
              <a:rPr sz="1450" spc="-5" dirty="0"/>
              <a:t>terminals</a:t>
            </a:r>
            <a:r>
              <a:rPr sz="1450" spc="20" dirty="0"/>
              <a:t> </a:t>
            </a:r>
            <a:r>
              <a:rPr sz="1450" dirty="0"/>
              <a:t>are</a:t>
            </a:r>
            <a:r>
              <a:rPr sz="1450" spc="30" dirty="0"/>
              <a:t> </a:t>
            </a:r>
            <a:r>
              <a:rPr sz="1450" i="1" dirty="0">
                <a:latin typeface="Arial"/>
                <a:cs typeface="Arial"/>
              </a:rPr>
              <a:t>I</a:t>
            </a:r>
            <a:r>
              <a:rPr sz="2175" baseline="-11494" dirty="0"/>
              <a:t>1</a:t>
            </a:r>
            <a:r>
              <a:rPr sz="2175" spc="7" baseline="-11494" dirty="0"/>
              <a:t> </a:t>
            </a:r>
            <a:r>
              <a:rPr sz="1450" spc="-5" dirty="0"/>
              <a:t>and</a:t>
            </a:r>
            <a:r>
              <a:rPr sz="1450" spc="15" dirty="0"/>
              <a:t> </a:t>
            </a:r>
            <a:r>
              <a:rPr sz="1450" i="1" spc="-5" dirty="0">
                <a:latin typeface="Arial"/>
                <a:cs typeface="Arial"/>
              </a:rPr>
              <a:t>I</a:t>
            </a:r>
            <a:r>
              <a:rPr sz="2175" spc="-7" baseline="-11494" dirty="0"/>
              <a:t>2</a:t>
            </a:r>
            <a:r>
              <a:rPr sz="2175" spc="22" baseline="-11494" dirty="0"/>
              <a:t> </a:t>
            </a:r>
            <a:r>
              <a:rPr sz="1450" spc="-5" dirty="0"/>
              <a:t>and</a:t>
            </a:r>
            <a:r>
              <a:rPr sz="1450" spc="15" dirty="0"/>
              <a:t> </a:t>
            </a:r>
            <a:r>
              <a:rPr sz="1450" dirty="0"/>
              <a:t>the</a:t>
            </a:r>
            <a:r>
              <a:rPr sz="1450" spc="10" dirty="0"/>
              <a:t> </a:t>
            </a:r>
            <a:r>
              <a:rPr sz="1450" spc="-5" dirty="0"/>
              <a:t>following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6691" y="3907916"/>
            <a:ext cx="3618229" cy="745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845"/>
              </a:lnSpc>
              <a:spcBef>
                <a:spcPts val="105"/>
              </a:spcBef>
            </a:pPr>
            <a:r>
              <a:rPr sz="14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circuit</a:t>
            </a:r>
            <a:r>
              <a:rPr sz="14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4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relations</a:t>
            </a:r>
            <a:r>
              <a:rPr sz="165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14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hold:</a:t>
            </a:r>
            <a:r>
              <a:rPr sz="14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endParaRPr sz="1650">
              <a:latin typeface="Symbol"/>
              <a:cs typeface="Symbol"/>
            </a:endParaRPr>
          </a:p>
          <a:p>
            <a:pPr marL="1917700">
              <a:lnSpc>
                <a:spcPts val="2470"/>
              </a:lnSpc>
              <a:tabLst>
                <a:tab pos="2248535" algn="l"/>
                <a:tab pos="2629535" algn="l"/>
                <a:tab pos="2972435" algn="l"/>
                <a:tab pos="3441700" algn="l"/>
              </a:tabLst>
            </a:pP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	I	Z	I	</a:t>
            </a:r>
            <a:r>
              <a:rPr sz="2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endParaRPr sz="2100">
              <a:latin typeface="Times New Roman"/>
              <a:cs typeface="Times New Roman"/>
            </a:endParaRPr>
          </a:p>
          <a:p>
            <a:pPr marL="862965" algn="ctr">
              <a:lnSpc>
                <a:spcPts val="1345"/>
              </a:lnSpc>
            </a:pPr>
            <a:r>
              <a:rPr sz="1150" dirty="0">
                <a:solidFill>
                  <a:srgbClr val="FFFF00"/>
                </a:solidFill>
                <a:latin typeface="Times New Roman"/>
                <a:cs typeface="Times New Roman"/>
              </a:rPr>
              <a:t>11</a:t>
            </a:r>
            <a:r>
              <a:rPr sz="1150" spc="3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8626" y="4451985"/>
            <a:ext cx="9112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6865" algn="l"/>
                <a:tab pos="824865" algn="l"/>
              </a:tabLst>
            </a:pPr>
            <a:r>
              <a:rPr sz="1150" dirty="0">
                <a:solidFill>
                  <a:srgbClr val="FFFF00"/>
                </a:solidFill>
                <a:latin typeface="Times New Roman"/>
                <a:cs typeface="Times New Roman"/>
              </a:rPr>
              <a:t>12	2	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380" y="4619625"/>
            <a:ext cx="636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99CC00"/>
                </a:solidFill>
                <a:latin typeface="Microsoft Sans Serif"/>
                <a:cs typeface="Microsoft Sans Serif"/>
              </a:rPr>
              <a:t>(10.50.1)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291" y="4719214"/>
            <a:ext cx="5875655" cy="1674495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365125" algn="ctr">
              <a:lnSpc>
                <a:spcPct val="100000"/>
              </a:lnSpc>
              <a:spcBef>
                <a:spcPts val="920"/>
              </a:spcBef>
              <a:tabLst>
                <a:tab pos="2357755" algn="l"/>
              </a:tabLst>
            </a:pP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2200" i="1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75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21</a:t>
            </a:r>
            <a:r>
              <a:rPr sz="3075" spc="5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075" spc="-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3075" spc="75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 </a:t>
            </a:r>
            <a:r>
              <a:rPr sz="3075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22</a:t>
            </a:r>
            <a:r>
              <a:rPr sz="3075" spc="5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075" spc="-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2	</a:t>
            </a:r>
            <a:r>
              <a:rPr sz="220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75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where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3000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11</a:t>
            </a:r>
            <a:r>
              <a:rPr sz="3000" spc="-44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and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3000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22</a:t>
            </a:r>
            <a:r>
              <a:rPr sz="3000" spc="-52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self-impedances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endParaRPr sz="1800">
              <a:latin typeface="Microsoft Sans Serif"/>
              <a:cs typeface="Microsoft Sans Serif"/>
            </a:endParaRPr>
          </a:p>
          <a:p>
            <a:pPr marL="38100" marR="306705">
              <a:lnSpc>
                <a:spcPct val="82200"/>
              </a:lnSpc>
              <a:spcBef>
                <a:spcPts val="955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(1) and (2) and </a:t>
            </a:r>
            <a:r>
              <a:rPr sz="1750" i="1" spc="-5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3000" spc="-7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12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= </a:t>
            </a:r>
            <a:r>
              <a:rPr sz="1750" i="1" spc="-5" dirty="0">
                <a:solidFill>
                  <a:srgbClr val="FFFF00"/>
                </a:solidFill>
                <a:latin typeface="Arial"/>
                <a:cs typeface="Arial"/>
              </a:rPr>
              <a:t>Z</a:t>
            </a:r>
            <a:r>
              <a:rPr sz="3000" i="1" spc="-7" baseline="-11111" dirty="0">
                <a:solidFill>
                  <a:srgbClr val="FFFF00"/>
                </a:solidFill>
                <a:latin typeface="Arial"/>
                <a:cs typeface="Arial"/>
              </a:rPr>
              <a:t>2 </a:t>
            </a:r>
            <a:r>
              <a:rPr sz="3000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1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mutual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impedances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elements.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If</a:t>
            </a:r>
            <a:r>
              <a:rPr sz="175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further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assume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that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dipoles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are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equal,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self-impedances</a:t>
            </a:r>
            <a:r>
              <a:rPr sz="175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will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be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equal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too.</a:t>
            </a:r>
            <a:endParaRPr sz="1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3195" y="1556385"/>
            <a:ext cx="5018405" cy="39287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5689600"/>
            <a:ext cx="271145" cy="8083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6251" y="333502"/>
            <a:ext cx="377317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</a:t>
            </a:r>
            <a:r>
              <a:rPr sz="4350" spc="-40" dirty="0"/>
              <a:t> </a:t>
            </a:r>
            <a:r>
              <a:rPr sz="4350" dirty="0"/>
              <a:t>arrays</a:t>
            </a:r>
            <a:endParaRPr sz="4350"/>
          </a:p>
        </p:txBody>
      </p:sp>
      <p:sp>
        <p:nvSpPr>
          <p:cNvPr id="5" name="object 5"/>
          <p:cNvSpPr txBox="1"/>
          <p:nvPr/>
        </p:nvSpPr>
        <p:spPr>
          <a:xfrm>
            <a:off x="418591" y="1639570"/>
            <a:ext cx="3263900" cy="32848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800" marR="817880" algn="just">
              <a:lnSpc>
                <a:spcPct val="95900"/>
              </a:lnSpc>
              <a:spcBef>
                <a:spcPts val="185"/>
              </a:spcBef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In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case of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thin half-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</a:t>
            </a:r>
            <a:r>
              <a:rPr sz="1800" spc="944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dipoles, </a:t>
            </a:r>
            <a:r>
              <a:rPr sz="1800" spc="-46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self-impedance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endParaRPr sz="1800">
              <a:latin typeface="Microsoft Sans Serif"/>
              <a:cs typeface="Microsoft Sans Serif"/>
            </a:endParaRPr>
          </a:p>
          <a:p>
            <a:pPr marL="469900">
              <a:lnSpc>
                <a:spcPct val="100000"/>
              </a:lnSpc>
              <a:spcBef>
                <a:spcPts val="1019"/>
              </a:spcBef>
              <a:tabLst>
                <a:tab pos="2693035" algn="l"/>
              </a:tabLst>
            </a:pP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Z</a:t>
            </a:r>
            <a:r>
              <a:rPr sz="3075" spc="-7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11</a:t>
            </a:r>
            <a:r>
              <a:rPr sz="3075" spc="52" baseline="-12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73.1</a:t>
            </a:r>
            <a:r>
              <a:rPr sz="2150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15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5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j </a:t>
            </a:r>
            <a:r>
              <a:rPr sz="2150" spc="-5" dirty="0">
                <a:solidFill>
                  <a:srgbClr val="FFFF00"/>
                </a:solidFill>
                <a:latin typeface="Times New Roman"/>
                <a:cs typeface="Times New Roman"/>
              </a:rPr>
              <a:t>42.5	</a:t>
            </a:r>
            <a:r>
              <a:rPr sz="2150" spc="-5" dirty="0">
                <a:solidFill>
                  <a:srgbClr val="FFFF00"/>
                </a:solidFill>
                <a:latin typeface="Symbol"/>
                <a:cs typeface="Symbol"/>
              </a:rPr>
              <a:t></a:t>
            </a:r>
            <a:endParaRPr sz="2150">
              <a:latin typeface="Symbol"/>
              <a:cs typeface="Symbol"/>
            </a:endParaRPr>
          </a:p>
          <a:p>
            <a:pPr marL="50800" marR="102870">
              <a:lnSpc>
                <a:spcPct val="100299"/>
              </a:lnSpc>
              <a:spcBef>
                <a:spcPts val="825"/>
              </a:spcBef>
            </a:pP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dependence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mutual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two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identical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thin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half-wavelength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dipoles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shown.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When </a:t>
            </a:r>
            <a:r>
              <a:rPr sz="175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separation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between</a:t>
            </a:r>
            <a:r>
              <a:rPr sz="175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antennas</a:t>
            </a:r>
            <a:r>
              <a:rPr sz="175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i="1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endParaRPr sz="1750">
              <a:latin typeface="Arial"/>
              <a:cs typeface="Arial"/>
            </a:endParaRPr>
          </a:p>
          <a:p>
            <a:pPr marL="50800" marR="43180">
              <a:lnSpc>
                <a:spcPts val="1989"/>
              </a:lnSpc>
              <a:spcBef>
                <a:spcPts val="470"/>
              </a:spcBef>
            </a:pPr>
            <a:r>
              <a:rPr sz="1750" dirty="0">
                <a:solidFill>
                  <a:srgbClr val="FFFF00"/>
                </a:solidFill>
                <a:latin typeface="Symbol"/>
                <a:cs typeface="Symbol"/>
              </a:rPr>
              <a:t></a:t>
            </a:r>
            <a:r>
              <a:rPr sz="1750" spc="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0,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mutual</a:t>
            </a:r>
            <a:r>
              <a:rPr sz="175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impedance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approaches</a:t>
            </a:r>
            <a:r>
              <a:rPr sz="175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50" dirty="0">
                <a:solidFill>
                  <a:srgbClr val="FFFF00"/>
                </a:solidFill>
                <a:latin typeface="Microsoft Sans Serif"/>
                <a:cs typeface="Microsoft Sans Serif"/>
              </a:rPr>
              <a:t>the </a:t>
            </a:r>
            <a:r>
              <a:rPr sz="175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self-impedance.</a:t>
            </a:r>
            <a:endParaRPr sz="1750">
              <a:latin typeface="Microsoft Sans Serif"/>
              <a:cs typeface="Microsoft Sans Serif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2391" y="5083169"/>
          <a:ext cx="8817610" cy="1533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96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0503">
                <a:tc>
                  <a:txBody>
                    <a:bodyPr/>
                    <a:lstStyle/>
                    <a:p>
                      <a:pPr marL="127000">
                        <a:lnSpc>
                          <a:spcPts val="1870"/>
                        </a:lnSpc>
                      </a:pPr>
                      <a:r>
                        <a:rPr sz="175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175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75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75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75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750" i="1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75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+1</a:t>
                      </a:r>
                      <a:r>
                        <a:rPr sz="175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75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identical</a:t>
                      </a:r>
                      <a:r>
                        <a:rPr sz="175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array</a:t>
                      </a:r>
                      <a:endParaRPr sz="17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825">
                <a:tc>
                  <a:txBody>
                    <a:bodyPr/>
                    <a:lstStyle/>
                    <a:p>
                      <a:pPr marL="127000">
                        <a:lnSpc>
                          <a:spcPts val="2030"/>
                        </a:lnSpc>
                        <a:spcBef>
                          <a:spcPts val="25"/>
                        </a:spcBef>
                      </a:pPr>
                      <a:r>
                        <a:rPr sz="175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elements</a:t>
                      </a:r>
                      <a:r>
                        <a:rPr sz="175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75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separated</a:t>
                      </a:r>
                      <a:r>
                        <a:rPr sz="1750" spc="2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75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by</a:t>
                      </a:r>
                      <a:r>
                        <a:rPr sz="1750" spc="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75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</a:t>
                      </a:r>
                      <a:r>
                        <a:rPr sz="175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/2,</a:t>
                      </a:r>
                      <a:r>
                        <a:rPr sz="1750" spc="2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75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endParaRPr sz="17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196215">
                        <a:lnSpc>
                          <a:spcPts val="2635"/>
                        </a:lnSpc>
                        <a:spcBef>
                          <a:spcPts val="1360"/>
                        </a:spcBef>
                      </a:pPr>
                      <a:r>
                        <a:rPr sz="23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</a:t>
                      </a:r>
                      <a:r>
                        <a:rPr sz="2300" spc="-25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727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551">
                <a:tc rowSpan="2">
                  <a:txBody>
                    <a:bodyPr/>
                    <a:lstStyle/>
                    <a:p>
                      <a:pPr marL="127000">
                        <a:lnSpc>
                          <a:spcPts val="1835"/>
                        </a:lnSpc>
                      </a:pP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directivity</a:t>
                      </a:r>
                      <a:r>
                        <a:rPr sz="1800" spc="-3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is: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00330">
                        <a:lnSpc>
                          <a:spcPts val="1705"/>
                        </a:lnSpc>
                        <a:spcBef>
                          <a:spcPts val="135"/>
                        </a:spcBef>
                      </a:pPr>
                      <a:r>
                        <a:rPr sz="15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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1714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2720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ts val="1160"/>
                        </a:lnSpc>
                        <a:spcBef>
                          <a:spcPts val="405"/>
                        </a:spcBef>
                      </a:pPr>
                      <a:r>
                        <a:rPr sz="13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14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2720" marB="0"/>
                </a:tc>
                <a:tc rowSpan="4">
                  <a:txBody>
                    <a:bodyPr/>
                    <a:lstStyle/>
                    <a:p>
                      <a:pPr marL="185420">
                        <a:lnSpc>
                          <a:spcPts val="3479"/>
                        </a:lnSpc>
                      </a:pPr>
                      <a:r>
                        <a:rPr sz="315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</a:t>
                      </a:r>
                      <a:r>
                        <a:rPr sz="3150" spc="-3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5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3075" i="1" baseline="-1219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endParaRPr sz="3075" baseline="-12195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0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07950">
                        <a:lnSpc>
                          <a:spcPts val="1970"/>
                        </a:lnSpc>
                        <a:spcBef>
                          <a:spcPts val="1005"/>
                        </a:spcBef>
                      </a:pPr>
                      <a:r>
                        <a:rPr sz="120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200" i="1" spc="-4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</a:t>
                      </a:r>
                      <a:endParaRPr sz="1800">
                        <a:latin typeface="Symbol"/>
                        <a:cs typeface="Symbol"/>
                      </a:endParaRPr>
                    </a:p>
                  </a:txBody>
                  <a:tcPr marL="0" marR="0" marT="1276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ts val="1555"/>
                        </a:lnSpc>
                      </a:pPr>
                      <a:r>
                        <a:rPr sz="160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542">
                <a:tc>
                  <a:txBody>
                    <a:bodyPr/>
                    <a:lstStyle/>
                    <a:p>
                      <a:pPr marR="276860" algn="r">
                        <a:lnSpc>
                          <a:spcPts val="1125"/>
                        </a:lnSpc>
                      </a:pPr>
                      <a:r>
                        <a:rPr sz="1050" i="1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6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320"/>
                        </a:lnSpc>
                      </a:pPr>
                      <a:r>
                        <a:rPr sz="1400" dirty="0">
                          <a:solidFill>
                            <a:srgbClr val="99CC00"/>
                          </a:solidFill>
                          <a:latin typeface="Microsoft Sans Serif"/>
                          <a:cs typeface="Microsoft Sans Serif"/>
                        </a:rPr>
                        <a:t>(10.51.1)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R="188595" algn="r">
                        <a:lnSpc>
                          <a:spcPts val="1850"/>
                        </a:lnSpc>
                      </a:pPr>
                      <a:r>
                        <a:rPr sz="16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</a:t>
                      </a:r>
                      <a:endParaRPr sz="16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96215">
                        <a:lnSpc>
                          <a:spcPts val="2725"/>
                        </a:lnSpc>
                        <a:spcBef>
                          <a:spcPts val="105"/>
                        </a:spcBef>
                      </a:pPr>
                      <a:r>
                        <a:rPr sz="230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</a:t>
                      </a:r>
                      <a:endParaRPr sz="2300">
                        <a:latin typeface="Symbol"/>
                        <a:cs typeface="Symbol"/>
                      </a:endParaRPr>
                    </a:p>
                  </a:txBody>
                  <a:tcPr marL="0" marR="0" marT="133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ts val="1485"/>
                        </a:lnSpc>
                        <a:spcBef>
                          <a:spcPts val="470"/>
                        </a:spcBef>
                      </a:pPr>
                      <a:r>
                        <a:rPr sz="1300" i="1" spc="-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300" i="1" spc="-45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solidFill>
                            <a:srgbClr val="C8FFFF"/>
                          </a:solidFill>
                          <a:latin typeface="Symbol"/>
                          <a:cs typeface="Symbol"/>
                        </a:rPr>
                        <a:t></a:t>
                      </a:r>
                      <a:r>
                        <a:rPr sz="1300" i="1" spc="-10" dirty="0">
                          <a:solidFill>
                            <a:srgbClr val="C8FFFF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9238" y="322833"/>
            <a:ext cx="63011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Antenna arrays:</a:t>
            </a:r>
            <a:r>
              <a:rPr spc="20" dirty="0"/>
              <a:t> </a:t>
            </a:r>
            <a:r>
              <a:rPr spc="-5" dirty="0"/>
              <a:t>Example</a:t>
            </a:r>
          </a:p>
        </p:txBody>
      </p:sp>
      <p:sp>
        <p:nvSpPr>
          <p:cNvPr id="3" name="object 3"/>
          <p:cNvSpPr/>
          <p:nvPr/>
        </p:nvSpPr>
        <p:spPr>
          <a:xfrm>
            <a:off x="4223892" y="4216272"/>
            <a:ext cx="521334" cy="15240"/>
          </a:xfrm>
          <a:custGeom>
            <a:avLst/>
            <a:gdLst/>
            <a:ahLst/>
            <a:cxnLst/>
            <a:rect l="l" t="t" r="r" b="b"/>
            <a:pathLst>
              <a:path w="521335" h="15239">
                <a:moveTo>
                  <a:pt x="521208" y="0"/>
                </a:moveTo>
                <a:lnTo>
                  <a:pt x="0" y="0"/>
                </a:lnTo>
                <a:lnTo>
                  <a:pt x="0" y="15239"/>
                </a:lnTo>
                <a:lnTo>
                  <a:pt x="521208" y="15239"/>
                </a:lnTo>
                <a:lnTo>
                  <a:pt x="52120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3191" y="1558797"/>
            <a:ext cx="6821805" cy="30314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76200" marR="68580">
              <a:lnSpc>
                <a:spcPts val="2030"/>
              </a:lnSpc>
              <a:spcBef>
                <a:spcPts val="275"/>
              </a:spcBef>
            </a:pP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Example</a:t>
            </a:r>
            <a:r>
              <a:rPr sz="1800" spc="25" dirty="0">
                <a:solidFill>
                  <a:srgbClr val="92D05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10.9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r>
              <a:rPr sz="1800" spc="5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Compare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directivities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two</a:t>
            </a:r>
            <a:r>
              <a:rPr sz="1800" spc="4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arrays</a:t>
            </a:r>
            <a:r>
              <a:rPr sz="1800" spc="3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consisting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three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identical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elements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separated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by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half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wavelength</a:t>
            </a:r>
            <a:r>
              <a:rPr sz="1800" spc="3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for</a:t>
            </a:r>
            <a:r>
              <a:rPr sz="18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the:</a:t>
            </a:r>
            <a:endParaRPr sz="1800">
              <a:latin typeface="Microsoft Sans Serif"/>
              <a:cs typeface="Microsoft Sans Serif"/>
            </a:endParaRPr>
          </a:p>
          <a:p>
            <a:pPr marL="419100" indent="-340360">
              <a:lnSpc>
                <a:spcPct val="100000"/>
              </a:lnSpc>
              <a:spcBef>
                <a:spcPts val="125"/>
              </a:spcBef>
              <a:buAutoNum type="alphaLcParenR"/>
              <a:tabLst>
                <a:tab pos="418465" algn="l"/>
                <a:tab pos="419100" algn="l"/>
              </a:tabLst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Uniform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array:</a:t>
            </a:r>
            <a:r>
              <a:rPr sz="1800" spc="4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3000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-1</a:t>
            </a:r>
            <a:r>
              <a:rPr sz="3000" spc="-60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spc="-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3000" spc="-7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0</a:t>
            </a:r>
            <a:r>
              <a:rPr sz="3000" spc="-52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i="1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3000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1</a:t>
            </a:r>
            <a:r>
              <a:rPr sz="3000" spc="-75" baseline="-11111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1A;</a:t>
            </a:r>
            <a:endParaRPr sz="1800">
              <a:latin typeface="Microsoft Sans Serif"/>
              <a:cs typeface="Microsoft Sans Serif"/>
            </a:endParaRPr>
          </a:p>
          <a:p>
            <a:pPr marL="419100" indent="-340360">
              <a:lnSpc>
                <a:spcPct val="100000"/>
              </a:lnSpc>
              <a:spcBef>
                <a:spcPts val="229"/>
              </a:spcBef>
              <a:buAutoNum type="alphaLcParenR"/>
              <a:tabLst>
                <a:tab pos="418465" algn="l"/>
                <a:tab pos="419100" algn="l"/>
              </a:tabLst>
            </a:pPr>
            <a:r>
              <a:rPr sz="16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Binomial</a:t>
            </a:r>
            <a:r>
              <a:rPr sz="16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array:</a:t>
            </a:r>
            <a:r>
              <a:rPr sz="16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i="1" spc="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50" spc="7" baseline="-11437" dirty="0">
                <a:solidFill>
                  <a:srgbClr val="FFFF00"/>
                </a:solidFill>
                <a:latin typeface="Microsoft Sans Serif"/>
                <a:cs typeface="Microsoft Sans Serif"/>
              </a:rPr>
              <a:t>-1</a:t>
            </a:r>
            <a:r>
              <a:rPr sz="2550" spc="-15" baseline="-11437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6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i="1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50" baseline="-11437" dirty="0">
                <a:solidFill>
                  <a:srgbClr val="FFFF00"/>
                </a:solidFill>
                <a:latin typeface="Microsoft Sans Serif"/>
                <a:cs typeface="Microsoft Sans Serif"/>
              </a:rPr>
              <a:t>1</a:t>
            </a:r>
            <a:r>
              <a:rPr sz="2550" spc="-22" baseline="-11437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6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1A;</a:t>
            </a:r>
            <a:r>
              <a:rPr sz="16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i="1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550" baseline="-11437" dirty="0">
                <a:solidFill>
                  <a:srgbClr val="FFFF00"/>
                </a:solidFill>
                <a:latin typeface="Microsoft Sans Serif"/>
                <a:cs typeface="Microsoft Sans Serif"/>
              </a:rPr>
              <a:t>0</a:t>
            </a:r>
            <a:r>
              <a:rPr sz="2550" spc="-22" baseline="-11437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=</a:t>
            </a:r>
            <a:r>
              <a:rPr sz="16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2A.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Microsoft Sans Serif"/>
              <a:cs typeface="Microsoft Sans Serif"/>
            </a:endParaRPr>
          </a:p>
          <a:p>
            <a:pPr marL="76200">
              <a:lnSpc>
                <a:spcPct val="100000"/>
              </a:lnSpc>
            </a:pP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We</a:t>
            </a:r>
            <a:r>
              <a:rPr sz="18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compute</a:t>
            </a:r>
            <a:r>
              <a:rPr sz="18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FFFF00"/>
                </a:solidFill>
                <a:latin typeface="Microsoft Sans Serif"/>
                <a:cs typeface="Microsoft Sans Serif"/>
              </a:rPr>
              <a:t>from</a:t>
            </a:r>
            <a:r>
              <a:rPr sz="18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92D050"/>
                </a:solidFill>
                <a:latin typeface="Microsoft Sans Serif"/>
                <a:cs typeface="Microsoft Sans Serif"/>
              </a:rPr>
              <a:t>(10.51.1)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:</a:t>
            </a:r>
            <a:endParaRPr sz="1800">
              <a:latin typeface="Microsoft Sans Serif"/>
              <a:cs typeface="Microsoft Sans Serif"/>
            </a:endParaRPr>
          </a:p>
          <a:p>
            <a:pPr marL="76200">
              <a:lnSpc>
                <a:spcPct val="100000"/>
              </a:lnSpc>
              <a:spcBef>
                <a:spcPts val="1465"/>
              </a:spcBef>
            </a:pP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Uniform</a:t>
            </a:r>
            <a:r>
              <a:rPr sz="1800" spc="-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array:</a:t>
            </a:r>
            <a:endParaRPr sz="1800">
              <a:latin typeface="Microsoft Sans Serif"/>
              <a:cs typeface="Microsoft Sans Serif"/>
            </a:endParaRPr>
          </a:p>
          <a:p>
            <a:pPr marL="786130" algn="ctr">
              <a:lnSpc>
                <a:spcPct val="100000"/>
              </a:lnSpc>
              <a:spcBef>
                <a:spcPts val="840"/>
              </a:spcBef>
            </a:pPr>
            <a:r>
              <a:rPr sz="2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21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</a:t>
            </a:r>
            <a:r>
              <a:rPr sz="21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</a:t>
            </a:r>
            <a:r>
              <a:rPr sz="21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u="heavy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700" spc="-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3000" spc="-7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3000" spc="15" baseline="3888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1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</a:t>
            </a:r>
            <a:endParaRPr sz="2100">
              <a:latin typeface="Symbol"/>
              <a:cs typeface="Symbol"/>
            </a:endParaRPr>
          </a:p>
          <a:p>
            <a:pPr marL="3238500">
              <a:lnSpc>
                <a:spcPct val="100000"/>
              </a:lnSpc>
              <a:spcBef>
                <a:spcPts val="25"/>
              </a:spcBef>
            </a:pP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4.77</a:t>
            </a:r>
            <a:r>
              <a:rPr sz="21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dB</a:t>
            </a:r>
            <a:r>
              <a:rPr sz="2100" i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1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1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1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100" spc="-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21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2391" y="4778947"/>
          <a:ext cx="5993765" cy="935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1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8641">
                <a:tc>
                  <a:txBody>
                    <a:bodyPr/>
                    <a:lstStyle/>
                    <a:p>
                      <a:pPr marL="127000">
                        <a:lnSpc>
                          <a:spcPts val="1935"/>
                        </a:lnSpc>
                      </a:pPr>
                      <a:r>
                        <a:rPr sz="1800" spc="-1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Binomial</a:t>
                      </a:r>
                      <a:r>
                        <a:rPr sz="1800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00"/>
                          </a:solidFill>
                          <a:latin typeface="Microsoft Sans Serif"/>
                          <a:cs typeface="Microsoft Sans Serif"/>
                        </a:rPr>
                        <a:t>array: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rowSpan="3" gridSpan="2">
                  <a:txBody>
                    <a:bodyPr/>
                    <a:lstStyle/>
                    <a:p>
                      <a:pPr marL="127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27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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10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</a:t>
                      </a:r>
                      <a:r>
                        <a:rPr sz="2100" spc="-7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100" spc="-7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</a:t>
                      </a:r>
                      <a:r>
                        <a:rPr sz="2100" spc="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7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</a:t>
                      </a:r>
                      <a:r>
                        <a:rPr sz="3000" baseline="38888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3000" baseline="38888">
                        <a:latin typeface="Times New Roman"/>
                        <a:cs typeface="Times New Roman"/>
                      </a:endParaRPr>
                    </a:p>
                  </a:txBody>
                  <a:tcPr marL="0" marR="0" marT="127635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01">
                <a:tc rowSpan="3">
                  <a:txBody>
                    <a:bodyPr/>
                    <a:lstStyle/>
                    <a:p>
                      <a:pPr marR="72390" algn="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100" i="1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2100" i="1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139065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63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</a:t>
                      </a:r>
                      <a:endParaRPr sz="2100">
                        <a:latin typeface="Symbol"/>
                        <a:cs typeface="Symbol"/>
                      </a:endParaRPr>
                    </a:p>
                  </a:txBody>
                  <a:tcPr marL="0" marR="0" marT="14033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305"/>
                        </a:lnSpc>
                      </a:pPr>
                      <a:r>
                        <a:rPr sz="21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100" spc="-8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</a:t>
                      </a:r>
                      <a:r>
                        <a:rPr sz="2100" spc="-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6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4.26</a:t>
                      </a:r>
                      <a:r>
                        <a:rPr sz="2100" spc="-4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i="1" spc="-8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dB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1390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065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63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0335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06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7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ts val="2460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2460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</a:t>
                      </a:r>
                      <a:r>
                        <a:rPr sz="2100" spc="-3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100" spc="-2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5" dirty="0">
                          <a:solidFill>
                            <a:srgbClr val="FFFF00"/>
                          </a:solidFill>
                          <a:latin typeface="Symbol"/>
                          <a:cs typeface="Symbol"/>
                        </a:rPr>
                        <a:t></a:t>
                      </a:r>
                      <a:r>
                        <a:rPr sz="21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0335" marB="0"/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ts val="2460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0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492119" y="5336806"/>
            <a:ext cx="1093470" cy="12700"/>
          </a:xfrm>
          <a:custGeom>
            <a:avLst/>
            <a:gdLst/>
            <a:ahLst/>
            <a:cxnLst/>
            <a:rect l="l" t="t" r="r" b="b"/>
            <a:pathLst>
              <a:path w="1093470" h="12700">
                <a:moveTo>
                  <a:pt x="316979" y="0"/>
                </a:moveTo>
                <a:lnTo>
                  <a:pt x="304800" y="0"/>
                </a:lnTo>
                <a:lnTo>
                  <a:pt x="0" y="0"/>
                </a:lnTo>
                <a:lnTo>
                  <a:pt x="0" y="12179"/>
                </a:lnTo>
                <a:lnTo>
                  <a:pt x="304800" y="12179"/>
                </a:lnTo>
                <a:lnTo>
                  <a:pt x="316979" y="12179"/>
                </a:lnTo>
                <a:lnTo>
                  <a:pt x="316979" y="0"/>
                </a:lnTo>
                <a:close/>
              </a:path>
              <a:path w="1093470" h="12700">
                <a:moveTo>
                  <a:pt x="1093012" y="0"/>
                </a:moveTo>
                <a:lnTo>
                  <a:pt x="316992" y="0"/>
                </a:lnTo>
                <a:lnTo>
                  <a:pt x="316992" y="12179"/>
                </a:lnTo>
                <a:lnTo>
                  <a:pt x="1093012" y="12179"/>
                </a:lnTo>
                <a:lnTo>
                  <a:pt x="10930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6691" y="5918403"/>
            <a:ext cx="63601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The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directivity</a:t>
            </a:r>
            <a:r>
              <a:rPr sz="1700" spc="-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uniform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</a:t>
            </a:r>
            <a:r>
              <a:rPr sz="1700" spc="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is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higher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than</a:t>
            </a:r>
            <a:r>
              <a:rPr sz="1700" spc="2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of</a:t>
            </a:r>
            <a:r>
              <a:rPr sz="1700" spc="10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FFFF00"/>
                </a:solidFill>
                <a:latin typeface="Microsoft Sans Serif"/>
                <a:cs typeface="Microsoft Sans Serif"/>
              </a:rPr>
              <a:t>a</a:t>
            </a:r>
            <a:r>
              <a:rPr sz="1700" spc="1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binomial</a:t>
            </a:r>
            <a:r>
              <a:rPr sz="1700" spc="25" dirty="0">
                <a:solidFill>
                  <a:srgbClr val="FFFF00"/>
                </a:solidFill>
                <a:latin typeface="Microsoft Sans Serif"/>
                <a:cs typeface="Microsoft Sans Serif"/>
              </a:rPr>
              <a:t> </a:t>
            </a:r>
            <a:r>
              <a:rPr sz="1700" spc="-5" dirty="0">
                <a:solidFill>
                  <a:srgbClr val="FFFF00"/>
                </a:solidFill>
                <a:latin typeface="Microsoft Sans Serif"/>
                <a:cs typeface="Microsoft Sans Serif"/>
              </a:rPr>
              <a:t>array.</a:t>
            </a:r>
            <a:endParaRPr sz="1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194042" y="5994433"/>
            <a:ext cx="1430655" cy="51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4925" algn="r">
              <a:lnSpc>
                <a:spcPct val="100000"/>
              </a:lnSpc>
              <a:spcBef>
                <a:spcPts val="845"/>
              </a:spcBef>
            </a:pPr>
            <a:r>
              <a:rPr sz="1400" dirty="0">
                <a:latin typeface="Microsoft Sans Serif"/>
                <a:cs typeface="Microsoft Sans Serif"/>
              </a:rPr>
              <a:t>36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0110" y="473709"/>
            <a:ext cx="48444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Directional</a:t>
            </a:r>
            <a:r>
              <a:rPr spc="15" dirty="0"/>
              <a:t> </a:t>
            </a:r>
            <a:r>
              <a:rPr dirty="0"/>
              <a:t>antenna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5666"/>
            <a:ext cx="7974965" cy="33102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52425" marR="5080" indent="-340360" algn="just">
              <a:lnSpc>
                <a:spcPct val="97800"/>
              </a:lnSpc>
              <a:spcBef>
                <a:spcPts val="185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3200" b="1" i="1" dirty="0">
                <a:latin typeface="Arial"/>
                <a:cs typeface="Arial"/>
              </a:rPr>
              <a:t>Directional antenna </a:t>
            </a:r>
            <a:r>
              <a:rPr sz="3200" spc="-10" dirty="0">
                <a:latin typeface="Microsoft Sans Serif"/>
                <a:cs typeface="Microsoft Sans Serif"/>
              </a:rPr>
              <a:t>is </a:t>
            </a:r>
            <a:r>
              <a:rPr sz="3200" dirty="0">
                <a:latin typeface="Microsoft Sans Serif"/>
                <a:cs typeface="Microsoft Sans Serif"/>
              </a:rPr>
              <a:t>an antenna, </a:t>
            </a:r>
            <a:r>
              <a:rPr sz="3200" spc="-5" dirty="0">
                <a:latin typeface="Microsoft Sans Serif"/>
                <a:cs typeface="Microsoft Sans Serif"/>
              </a:rPr>
              <a:t>which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radiates</a:t>
            </a:r>
            <a:r>
              <a:rPr sz="3200" spc="71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(or</a:t>
            </a:r>
            <a:r>
              <a:rPr sz="3200" spc="70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receives)</a:t>
            </a:r>
            <a:r>
              <a:rPr sz="3200" spc="68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much</a:t>
            </a:r>
            <a:r>
              <a:rPr sz="3200" spc="70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more</a:t>
            </a:r>
            <a:r>
              <a:rPr sz="3200" spc="69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power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in</a:t>
            </a:r>
            <a:r>
              <a:rPr sz="3200" spc="-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(or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from)</a:t>
            </a:r>
            <a:r>
              <a:rPr sz="3200" dirty="0">
                <a:latin typeface="Microsoft Sans Serif"/>
                <a:cs typeface="Microsoft Sans Serif"/>
              </a:rPr>
              <a:t> some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directions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than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in</a:t>
            </a:r>
            <a:r>
              <a:rPr sz="3200" spc="-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(or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from)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others.</a:t>
            </a:r>
            <a:endParaRPr sz="3200">
              <a:latin typeface="Microsoft Sans Serif"/>
              <a:cs typeface="Microsoft Sans Serif"/>
            </a:endParaRPr>
          </a:p>
          <a:p>
            <a:pPr marL="759460" marR="626110" indent="-287020">
              <a:lnSpc>
                <a:spcPct val="96200"/>
              </a:lnSpc>
              <a:spcBef>
                <a:spcPts val="1050"/>
              </a:spcBef>
            </a:pPr>
            <a:r>
              <a:rPr sz="2800" spc="730" dirty="0">
                <a:latin typeface="Microsoft Sans Serif"/>
                <a:cs typeface="Microsoft Sans Serif"/>
              </a:rPr>
              <a:t>– </a:t>
            </a:r>
            <a:r>
              <a:rPr sz="2800" spc="-5" dirty="0">
                <a:latin typeface="Microsoft Sans Serif"/>
                <a:cs typeface="Microsoft Sans Serif"/>
              </a:rPr>
              <a:t>Note: Usually, this </a:t>
            </a:r>
            <a:r>
              <a:rPr sz="2800" dirty="0">
                <a:latin typeface="Microsoft Sans Serif"/>
                <a:cs typeface="Microsoft Sans Serif"/>
              </a:rPr>
              <a:t>term </a:t>
            </a:r>
            <a:r>
              <a:rPr sz="2800" spc="-10" dirty="0">
                <a:latin typeface="Microsoft Sans Serif"/>
                <a:cs typeface="Microsoft Sans Serif"/>
              </a:rPr>
              <a:t>is </a:t>
            </a:r>
            <a:r>
              <a:rPr sz="2800" spc="-5" dirty="0">
                <a:latin typeface="Microsoft Sans Serif"/>
                <a:cs typeface="Microsoft Sans Serif"/>
              </a:rPr>
              <a:t>applied to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whose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directivity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much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higher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than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that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half-wavelength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dipole.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807" y="1598930"/>
            <a:ext cx="4000210" cy="3259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3746" y="473709"/>
            <a:ext cx="60852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Omnidirectional</a:t>
            </a:r>
            <a:r>
              <a:rPr spc="15" dirty="0"/>
              <a:t> </a:t>
            </a:r>
            <a:r>
              <a:rPr dirty="0"/>
              <a:t>antenna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94042" y="5994433"/>
            <a:ext cx="1430655" cy="51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4925" algn="r">
              <a:lnSpc>
                <a:spcPct val="100000"/>
              </a:lnSpc>
              <a:spcBef>
                <a:spcPts val="845"/>
              </a:spcBef>
            </a:pPr>
            <a:r>
              <a:rPr sz="1400" dirty="0">
                <a:latin typeface="Microsoft Sans Serif"/>
                <a:cs typeface="Microsoft Sans Serif"/>
              </a:rPr>
              <a:t>37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51628" y="1645666"/>
            <a:ext cx="3677285" cy="328612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52425" marR="175260" indent="-340360">
              <a:lnSpc>
                <a:spcPct val="97800"/>
              </a:lnSpc>
              <a:spcBef>
                <a:spcPts val="18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An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antenna, 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which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has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1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non-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directional </a:t>
            </a:r>
            <a:r>
              <a:rPr sz="3200" spc="-5" dirty="0">
                <a:latin typeface="Microsoft Sans Serif"/>
                <a:cs typeface="Microsoft Sans Serif"/>
              </a:rPr>
              <a:t> pattern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in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1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plane</a:t>
            </a:r>
            <a:endParaRPr sz="3200">
              <a:latin typeface="Microsoft Sans Serif"/>
              <a:cs typeface="Microsoft Sans Serif"/>
            </a:endParaRPr>
          </a:p>
          <a:p>
            <a:pPr marL="759460" marR="5080" indent="-287020">
              <a:lnSpc>
                <a:spcPct val="95300"/>
              </a:lnSpc>
              <a:spcBef>
                <a:spcPts val="1065"/>
              </a:spcBef>
            </a:pPr>
            <a:r>
              <a:rPr sz="2800" spc="730" dirty="0">
                <a:latin typeface="Microsoft Sans Serif"/>
                <a:cs typeface="Microsoft Sans Serif"/>
              </a:rPr>
              <a:t>– </a:t>
            </a:r>
            <a:r>
              <a:rPr sz="2800" spc="-5" dirty="0">
                <a:latin typeface="Microsoft Sans Serif"/>
                <a:cs typeface="Microsoft Sans Serif"/>
              </a:rPr>
              <a:t>It </a:t>
            </a:r>
            <a:r>
              <a:rPr sz="2800" spc="-10" dirty="0">
                <a:latin typeface="Microsoft Sans Serif"/>
                <a:cs typeface="Microsoft Sans Serif"/>
              </a:rPr>
              <a:t>is usually </a:t>
            </a:r>
            <a:r>
              <a:rPr sz="2800" spc="-5" dirty="0">
                <a:latin typeface="Microsoft Sans Serif"/>
                <a:cs typeface="Microsoft Sans Serif"/>
              </a:rPr>
              <a:t> directional</a:t>
            </a:r>
            <a:r>
              <a:rPr sz="2800" spc="-1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other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planes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177" y="1931920"/>
            <a:ext cx="5945427" cy="3134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9442" y="473709"/>
            <a:ext cx="331977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Pattern lobes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94042" y="5994433"/>
            <a:ext cx="1430655" cy="51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4925" algn="r">
              <a:lnSpc>
                <a:spcPct val="100000"/>
              </a:lnSpc>
              <a:spcBef>
                <a:spcPts val="845"/>
              </a:spcBef>
            </a:pPr>
            <a:r>
              <a:rPr sz="1400" dirty="0">
                <a:latin typeface="Microsoft Sans Serif"/>
                <a:cs typeface="Microsoft Sans Serif"/>
              </a:rPr>
              <a:t>38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4589" y="1807210"/>
            <a:ext cx="3311525" cy="344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</a:pPr>
            <a:r>
              <a:rPr sz="2800" b="1" i="1" spc="-5" dirty="0">
                <a:latin typeface="Times New Roman"/>
                <a:cs typeface="Times New Roman"/>
              </a:rPr>
              <a:t>Pattern</a:t>
            </a:r>
            <a:r>
              <a:rPr sz="2800" b="1" i="1" dirty="0">
                <a:latin typeface="Times New Roman"/>
                <a:cs typeface="Times New Roman"/>
              </a:rPr>
              <a:t> </a:t>
            </a:r>
            <a:r>
              <a:rPr sz="2800" b="1" i="1" spc="-5" dirty="0">
                <a:latin typeface="Times New Roman"/>
                <a:cs typeface="Times New Roman"/>
              </a:rPr>
              <a:t>lobe </a:t>
            </a:r>
            <a:r>
              <a:rPr sz="2800" spc="-5" dirty="0">
                <a:latin typeface="Times New Roman"/>
                <a:cs typeface="Times New Roman"/>
              </a:rPr>
              <a:t>is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portion of the radiation </a:t>
            </a:r>
            <a:r>
              <a:rPr sz="2800" spc="-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pattern with a local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maximum</a:t>
            </a:r>
            <a:endParaRPr sz="2800">
              <a:latin typeface="Times New Roman"/>
              <a:cs typeface="Times New Roman"/>
            </a:endParaRPr>
          </a:p>
          <a:p>
            <a:pPr marL="469900" marR="227329">
              <a:lnSpc>
                <a:spcPts val="3310"/>
              </a:lnSpc>
              <a:spcBef>
                <a:spcPts val="320"/>
              </a:spcBef>
            </a:pPr>
            <a:r>
              <a:rPr sz="2800" spc="-5" dirty="0">
                <a:latin typeface="Times New Roman"/>
                <a:cs typeface="Times New Roman"/>
              </a:rPr>
              <a:t>Lobes are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classified as: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major,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minor,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side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lobes,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back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lobes.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9959" y="473709"/>
            <a:ext cx="11753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Quiz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2891" y="1645666"/>
            <a:ext cx="6826250" cy="40951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69900" marR="540385" indent="-457834">
              <a:lnSpc>
                <a:spcPct val="97800"/>
              </a:lnSpc>
              <a:spcBef>
                <a:spcPts val="185"/>
              </a:spcBef>
            </a:pPr>
            <a:r>
              <a:rPr sz="3200" dirty="0">
                <a:latin typeface="Microsoft Sans Serif"/>
                <a:cs typeface="Microsoft Sans Serif"/>
              </a:rPr>
              <a:t>We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use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transmitting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 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radiate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radio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wave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and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 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receiving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to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capture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RF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energy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carried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by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wave.</a:t>
            </a:r>
            <a:endParaRPr sz="3200">
              <a:latin typeface="Microsoft Sans Serif"/>
              <a:cs typeface="Microsoft Sans Serif"/>
            </a:endParaRPr>
          </a:p>
          <a:p>
            <a:pPr marL="469900" marR="179070" indent="-457834">
              <a:lnSpc>
                <a:spcPts val="3710"/>
              </a:lnSpc>
              <a:spcBef>
                <a:spcPts val="1255"/>
              </a:spcBef>
            </a:pPr>
            <a:r>
              <a:rPr sz="3200" spc="-5" dirty="0">
                <a:latin typeface="Microsoft Sans Serif"/>
                <a:cs typeface="Microsoft Sans Serif"/>
              </a:rPr>
              <a:t>Somebody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told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that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receiving </a:t>
            </a:r>
            <a:r>
              <a:rPr sz="3200" dirty="0">
                <a:latin typeface="Microsoft Sans Serif"/>
                <a:cs typeface="Microsoft Sans Serif"/>
              </a:rPr>
              <a:t> antenna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also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radiates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radio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waves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during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reception.</a:t>
            </a:r>
            <a:endParaRPr sz="3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200" dirty="0">
                <a:latin typeface="Microsoft Sans Serif"/>
                <a:cs typeface="Microsoft Sans Serif"/>
              </a:rPr>
              <a:t>Is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it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true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fact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or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slip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of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tongue?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1407" y="6086043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4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469" y="1598930"/>
            <a:ext cx="7976381" cy="45262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3391" y="473709"/>
            <a:ext cx="76981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Pattern</a:t>
            </a:r>
            <a:r>
              <a:rPr spc="45" dirty="0"/>
              <a:t> </a:t>
            </a:r>
            <a:r>
              <a:rPr spc="-5" dirty="0"/>
              <a:t>lobes</a:t>
            </a:r>
            <a:r>
              <a:rPr spc="50" dirty="0"/>
              <a:t> </a:t>
            </a:r>
            <a:r>
              <a:rPr dirty="0"/>
              <a:t>and</a:t>
            </a:r>
            <a:r>
              <a:rPr spc="30" dirty="0"/>
              <a:t> </a:t>
            </a:r>
            <a:r>
              <a:rPr dirty="0"/>
              <a:t>beam</a:t>
            </a:r>
            <a:r>
              <a:rPr spc="50" dirty="0"/>
              <a:t> </a:t>
            </a:r>
            <a:r>
              <a:rPr spc="-10" dirty="0"/>
              <a:t>widths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4042" y="5994433"/>
            <a:ext cx="1430655" cy="51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  <a:p>
            <a:pPr marR="34925" algn="r">
              <a:lnSpc>
                <a:spcPct val="100000"/>
              </a:lnSpc>
              <a:spcBef>
                <a:spcPts val="845"/>
              </a:spcBef>
            </a:pPr>
            <a:r>
              <a:rPr sz="1400" dirty="0">
                <a:latin typeface="Microsoft Sans Serif"/>
                <a:cs typeface="Microsoft Sans Serif"/>
              </a:rPr>
              <a:t>39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39"/>
              </a:spcBef>
            </a:pPr>
            <a:r>
              <a:rPr dirty="0"/>
              <a:t>40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7667" y="473709"/>
            <a:ext cx="27920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Beamwidth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5666"/>
            <a:ext cx="7627620" cy="40500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2425" marR="62230" indent="-340360" algn="just">
              <a:lnSpc>
                <a:spcPct val="99000"/>
              </a:lnSpc>
              <a:spcBef>
                <a:spcPts val="130"/>
              </a:spcBef>
              <a:buFont typeface="Microsoft Sans Serif"/>
              <a:buChar char="•"/>
              <a:tabLst>
                <a:tab pos="353060" algn="l"/>
              </a:tabLst>
            </a:pPr>
            <a:r>
              <a:rPr sz="2800" b="1" i="1" spc="-5" dirty="0">
                <a:latin typeface="Arial"/>
                <a:cs typeface="Arial"/>
              </a:rPr>
              <a:t>Half-power beamwidth </a:t>
            </a:r>
            <a:r>
              <a:rPr sz="2800" spc="-5" dirty="0">
                <a:latin typeface="Microsoft Sans Serif"/>
                <a:cs typeface="Microsoft Sans Serif"/>
              </a:rPr>
              <a:t>(HPBW) </a:t>
            </a:r>
            <a:r>
              <a:rPr sz="2800" spc="-10" dirty="0">
                <a:latin typeface="Microsoft Sans Serif"/>
                <a:cs typeface="Microsoft Sans Serif"/>
              </a:rPr>
              <a:t>is </a:t>
            </a:r>
            <a:r>
              <a:rPr sz="2800" spc="-5" dirty="0">
                <a:latin typeface="Microsoft Sans Serif"/>
                <a:cs typeface="Microsoft Sans Serif"/>
              </a:rPr>
              <a:t>the angle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between </a:t>
            </a:r>
            <a:r>
              <a:rPr sz="2700" dirty="0">
                <a:latin typeface="Microsoft Sans Serif"/>
                <a:cs typeface="Microsoft Sans Serif"/>
              </a:rPr>
              <a:t>two </a:t>
            </a:r>
            <a:r>
              <a:rPr sz="2700" spc="-5" dirty="0">
                <a:latin typeface="Microsoft Sans Serif"/>
                <a:cs typeface="Microsoft Sans Serif"/>
              </a:rPr>
              <a:t>vectors </a:t>
            </a:r>
            <a:r>
              <a:rPr sz="2700" dirty="0">
                <a:latin typeface="Microsoft Sans Serif"/>
                <a:cs typeface="Microsoft Sans Serif"/>
              </a:rPr>
              <a:t>from the </a:t>
            </a:r>
            <a:r>
              <a:rPr sz="2700" spc="-5" dirty="0">
                <a:latin typeface="Microsoft Sans Serif"/>
                <a:cs typeface="Microsoft Sans Serif"/>
              </a:rPr>
              <a:t>pattern‘s </a:t>
            </a:r>
            <a:r>
              <a:rPr sz="2700" spc="-10" dirty="0">
                <a:latin typeface="Microsoft Sans Serif"/>
                <a:cs typeface="Microsoft Sans Serif"/>
              </a:rPr>
              <a:t>origin </a:t>
            </a:r>
            <a:r>
              <a:rPr sz="2700" dirty="0">
                <a:latin typeface="Microsoft Sans Serif"/>
                <a:cs typeface="Microsoft Sans Serif"/>
              </a:rPr>
              <a:t>to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 </a:t>
            </a:r>
            <a:r>
              <a:rPr sz="2700" spc="-5" dirty="0">
                <a:latin typeface="Microsoft Sans Serif"/>
                <a:cs typeface="Microsoft Sans Serif"/>
              </a:rPr>
              <a:t>points </a:t>
            </a:r>
            <a:r>
              <a:rPr sz="2700" dirty="0">
                <a:latin typeface="Microsoft Sans Serif"/>
                <a:cs typeface="Microsoft Sans Serif"/>
              </a:rPr>
              <a:t>of the </a:t>
            </a:r>
            <a:r>
              <a:rPr sz="2700" spc="-5" dirty="0">
                <a:latin typeface="Microsoft Sans Serif"/>
                <a:cs typeface="Microsoft Sans Serif"/>
              </a:rPr>
              <a:t>major lobe where </a:t>
            </a:r>
            <a:r>
              <a:rPr sz="2700" dirty="0">
                <a:latin typeface="Microsoft Sans Serif"/>
                <a:cs typeface="Microsoft Sans Serif"/>
              </a:rPr>
              <a:t>the </a:t>
            </a:r>
            <a:r>
              <a:rPr sz="2700" spc="-5" dirty="0">
                <a:latin typeface="Microsoft Sans Serif"/>
                <a:cs typeface="Microsoft Sans Serif"/>
              </a:rPr>
              <a:t>radiation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intensity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is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half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its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maximum</a:t>
            </a:r>
            <a:endParaRPr sz="2700">
              <a:latin typeface="Microsoft Sans Serif"/>
              <a:cs typeface="Microsoft Sans Serif"/>
            </a:endParaRPr>
          </a:p>
          <a:p>
            <a:pPr marL="1152525" lvl="1" indent="-226060">
              <a:lnSpc>
                <a:spcPct val="100000"/>
              </a:lnSpc>
              <a:spcBef>
                <a:spcPts val="540"/>
              </a:spcBef>
              <a:buChar char="•"/>
              <a:tabLst>
                <a:tab pos="1152525" algn="l"/>
                <a:tab pos="1153160" algn="l"/>
              </a:tabLst>
            </a:pPr>
            <a:r>
              <a:rPr sz="2000" dirty="0">
                <a:latin typeface="Microsoft Sans Serif"/>
                <a:cs typeface="Microsoft Sans Serif"/>
              </a:rPr>
              <a:t>Often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describe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resolution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properties</a:t>
            </a:r>
            <a:endParaRPr sz="2000">
              <a:latin typeface="Microsoft Sans Serif"/>
              <a:cs typeface="Microsoft Sans Serif"/>
            </a:endParaRPr>
          </a:p>
          <a:p>
            <a:pPr marL="1841500">
              <a:lnSpc>
                <a:spcPct val="100000"/>
              </a:lnSpc>
              <a:spcBef>
                <a:spcPts val="455"/>
              </a:spcBef>
            </a:pPr>
            <a:r>
              <a:rPr sz="1800" spc="-5" dirty="0">
                <a:latin typeface="Microsoft Sans Serif"/>
                <a:cs typeface="Microsoft Sans Serif"/>
              </a:rPr>
              <a:t>»</a:t>
            </a:r>
            <a:r>
              <a:rPr sz="1800" spc="30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Important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radar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technology,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radioastronomy,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etc.</a:t>
            </a:r>
            <a:endParaRPr sz="18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6900"/>
              </a:lnSpc>
              <a:spcBef>
                <a:spcPts val="975"/>
              </a:spcBef>
              <a:buFont typeface="Microsoft Sans Serif"/>
              <a:buChar char="•"/>
              <a:tabLst>
                <a:tab pos="352425" algn="l"/>
                <a:tab pos="353060" algn="l"/>
              </a:tabLst>
            </a:pPr>
            <a:r>
              <a:rPr sz="2800" b="1" i="1" spc="-5" dirty="0">
                <a:latin typeface="Arial"/>
                <a:cs typeface="Arial"/>
              </a:rPr>
              <a:t>First-null beamwidth</a:t>
            </a:r>
            <a:r>
              <a:rPr sz="2800" b="1" i="1" spc="5" dirty="0">
                <a:latin typeface="Arial"/>
                <a:cs typeface="Arial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(FNBW)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angle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between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two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vectors,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originating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pattern‘s </a:t>
            </a:r>
            <a:r>
              <a:rPr sz="2700" spc="-70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origin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tangent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to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main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beam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at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its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base.</a:t>
            </a:r>
            <a:endParaRPr sz="2700">
              <a:latin typeface="Microsoft Sans Serif"/>
              <a:cs typeface="Microsoft Sans Serif"/>
            </a:endParaRPr>
          </a:p>
          <a:p>
            <a:pPr marL="1841500">
              <a:lnSpc>
                <a:spcPct val="100000"/>
              </a:lnSpc>
              <a:spcBef>
                <a:spcPts val="484"/>
              </a:spcBef>
            </a:pPr>
            <a:r>
              <a:rPr sz="1800" spc="-5" dirty="0">
                <a:latin typeface="Microsoft Sans Serif"/>
                <a:cs typeface="Microsoft Sans Serif"/>
              </a:rPr>
              <a:t>»</a:t>
            </a:r>
            <a:r>
              <a:rPr sz="1800" spc="28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Often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FNBW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≈ </a:t>
            </a:r>
            <a:r>
              <a:rPr sz="1800" spc="-10" dirty="0">
                <a:latin typeface="Microsoft Sans Serif"/>
                <a:cs typeface="Microsoft Sans Serif"/>
              </a:rPr>
              <a:t>2*HPBW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405" y="1302702"/>
            <a:ext cx="8097200" cy="48863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7227" y="473709"/>
            <a:ext cx="21996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Exam</a:t>
            </a:r>
            <a:r>
              <a:rPr spc="-15" dirty="0"/>
              <a:t>ple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39"/>
              </a:spcBef>
            </a:pPr>
            <a:r>
              <a:rPr dirty="0"/>
              <a:t>41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4042" y="5977838"/>
            <a:ext cx="1353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Source: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NK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Nikolova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754" y="1981835"/>
            <a:ext cx="4229100" cy="4343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5353" y="473709"/>
            <a:ext cx="62706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Anisotropic</a:t>
            </a:r>
            <a:r>
              <a:rPr spc="15" dirty="0"/>
              <a:t> </a:t>
            </a:r>
            <a:r>
              <a:rPr dirty="0"/>
              <a:t>sources:</a:t>
            </a:r>
            <a:r>
              <a:rPr spc="20" dirty="0"/>
              <a:t> </a:t>
            </a:r>
            <a:r>
              <a:rPr spc="-10" dirty="0"/>
              <a:t>gain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39"/>
              </a:spcBef>
            </a:pPr>
            <a:r>
              <a:rPr dirty="0"/>
              <a:t>42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86910" y="1415541"/>
            <a:ext cx="4462145" cy="89217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36220" marR="5080" indent="-236220">
              <a:lnSpc>
                <a:spcPct val="94400"/>
              </a:lnSpc>
              <a:spcBef>
                <a:spcPts val="235"/>
              </a:spcBef>
              <a:buChar char="•"/>
              <a:tabLst>
                <a:tab pos="236220" algn="l"/>
                <a:tab pos="236854" algn="l"/>
              </a:tabLst>
            </a:pPr>
            <a:r>
              <a:rPr sz="1950" dirty="0">
                <a:latin typeface="Microsoft Sans Serif"/>
                <a:cs typeface="Microsoft Sans Serif"/>
              </a:rPr>
              <a:t>Every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real</a:t>
            </a:r>
            <a:r>
              <a:rPr sz="195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antenna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radiates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more </a:t>
            </a:r>
            <a:r>
              <a:rPr sz="1950" dirty="0">
                <a:latin typeface="Microsoft Sans Serif"/>
                <a:cs typeface="Microsoft Sans Serif"/>
              </a:rPr>
              <a:t> energy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in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some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directions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than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spc="-15" dirty="0">
                <a:latin typeface="Microsoft Sans Serif"/>
                <a:cs typeface="Microsoft Sans Serif"/>
              </a:rPr>
              <a:t>in </a:t>
            </a:r>
            <a:r>
              <a:rPr sz="195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others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(i.e.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has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directional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properties)</a:t>
            </a:r>
            <a:endParaRPr sz="2000">
              <a:latin typeface="Microsoft Sans Serif"/>
              <a:cs typeface="Microsoft Sans Serif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016304" y="2383895"/>
          <a:ext cx="7621270" cy="3201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1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8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1665" indent="-229870">
                        <a:lnSpc>
                          <a:spcPts val="2110"/>
                        </a:lnSpc>
                        <a:buChar char="•"/>
                        <a:tabLst>
                          <a:tab pos="621665" algn="l"/>
                          <a:tab pos="622300" algn="l"/>
                        </a:tabLst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Idealized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example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directional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8590" algn="ctr">
                        <a:lnSpc>
                          <a:spcPts val="2090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antenna: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radiated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energy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is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177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Isotropic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sphere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2115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concentrated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in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yellow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region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3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L="735330">
                        <a:lnSpc>
                          <a:spcPts val="2210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(cone).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1030" indent="-229235">
                        <a:lnSpc>
                          <a:spcPts val="2295"/>
                        </a:lnSpc>
                        <a:spcBef>
                          <a:spcPts val="195"/>
                        </a:spcBef>
                        <a:buChar char="•"/>
                        <a:tabLst>
                          <a:tab pos="621030" algn="l"/>
                          <a:tab pos="621665" algn="l"/>
                        </a:tabLst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Directive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antenna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gain: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power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flux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76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8940" algn="ctr">
                        <a:lnSpc>
                          <a:spcPts val="2090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density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increased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by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(roughly)</a:t>
                      </a:r>
                      <a:r>
                        <a:rPr sz="20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5330">
                        <a:lnSpc>
                          <a:spcPts val="2110"/>
                        </a:lnSpc>
                      </a:pP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inverse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ratio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30" dirty="0">
                          <a:latin typeface="Microsoft Sans Serif"/>
                          <a:cs typeface="Microsoft Sans Serif"/>
                        </a:rPr>
                        <a:t>yellow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area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25" dirty="0">
                          <a:latin typeface="Microsoft Sans Serif"/>
                          <a:cs typeface="Microsoft Sans Serif"/>
                        </a:rPr>
                        <a:t>the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7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5910" algn="ctr">
                        <a:lnSpc>
                          <a:spcPts val="2205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total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surface</a:t>
                      </a:r>
                      <a:r>
                        <a:rPr sz="20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isotropic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sphere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0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9630">
                        <a:lnSpc>
                          <a:spcPts val="2065"/>
                        </a:lnSpc>
                        <a:spcBef>
                          <a:spcPts val="210"/>
                        </a:spcBef>
                        <a:tabLst>
                          <a:tab pos="1104265" algn="l"/>
                        </a:tabLst>
                      </a:pPr>
                      <a:r>
                        <a:rPr sz="1800" spc="470" dirty="0">
                          <a:latin typeface="Microsoft Sans Serif"/>
                          <a:cs typeface="Microsoft Sans Serif"/>
                        </a:rPr>
                        <a:t>–	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Gain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in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field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intensity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may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also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be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67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4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8395">
                        <a:lnSpc>
                          <a:spcPts val="1889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considered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-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it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equal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to</a:t>
                      </a:r>
                      <a:r>
                        <a:rPr sz="1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square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8395">
                        <a:lnSpc>
                          <a:spcPts val="1905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root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power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gain.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165" y="1633220"/>
            <a:ext cx="8217534" cy="33553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9936" y="473709"/>
            <a:ext cx="68922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5" dirty="0"/>
              <a:t> </a:t>
            </a:r>
            <a:r>
              <a:rPr spc="-10" dirty="0"/>
              <a:t>gain</a:t>
            </a:r>
            <a:r>
              <a:rPr spc="20" dirty="0"/>
              <a:t> </a:t>
            </a:r>
            <a:r>
              <a:rPr dirty="0"/>
              <a:t>measurement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69238" y="1824762"/>
          <a:ext cx="7258684" cy="587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4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3514">
                <a:tc>
                  <a:txBody>
                    <a:bodyPr/>
                    <a:lstStyle/>
                    <a:p>
                      <a:pPr marR="347980" algn="ctr">
                        <a:lnSpc>
                          <a:spcPts val="218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Reference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ts val="218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Measuring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95300" algn="r">
                        <a:lnSpc>
                          <a:spcPts val="218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Actual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175"/>
                        </a:lnSpc>
                      </a:pPr>
                      <a:r>
                        <a:rPr sz="1950" spc="-5" dirty="0">
                          <a:latin typeface="Times New Roman"/>
                          <a:cs typeface="Times New Roman"/>
                        </a:rPr>
                        <a:t>Measuring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14">
                <a:tc>
                  <a:txBody>
                    <a:bodyPr/>
                    <a:lstStyle/>
                    <a:p>
                      <a:pPr marR="330835" algn="ctr">
                        <a:lnSpc>
                          <a:spcPts val="221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antenna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ts val="2210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equipment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34975" algn="r">
                        <a:lnSpc>
                          <a:spcPts val="221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antenna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2210"/>
                        </a:lnSpc>
                      </a:pPr>
                      <a:r>
                        <a:rPr sz="1950" spc="-5" dirty="0">
                          <a:latin typeface="Times New Roman"/>
                          <a:cs typeface="Times New Roman"/>
                        </a:rPr>
                        <a:t>equipment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31291" y="3509163"/>
          <a:ext cx="8346440" cy="1862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846">
                <a:tc>
                  <a:txBody>
                    <a:bodyPr/>
                    <a:lstStyle/>
                    <a:p>
                      <a:pPr marL="2540" algn="ctr">
                        <a:lnSpc>
                          <a:spcPts val="222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3300" baseline="-12626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3300" spc="-127" baseline="-1262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ower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22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3300" baseline="-12626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3300" spc="-127" baseline="-1262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10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ower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7890" algn="ctr">
                        <a:lnSpc>
                          <a:spcPts val="2380"/>
                        </a:lnSpc>
                        <a:spcBef>
                          <a:spcPts val="60"/>
                        </a:spcBef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Power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ts val="2380"/>
                        </a:lnSpc>
                        <a:spcBef>
                          <a:spcPts val="6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Power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99">
                <a:tc>
                  <a:txBody>
                    <a:bodyPr/>
                    <a:lstStyle/>
                    <a:p>
                      <a:pPr algn="ctr">
                        <a:lnSpc>
                          <a:spcPts val="215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delivered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to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215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received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6619" algn="ctr">
                        <a:lnSpc>
                          <a:spcPts val="2155"/>
                        </a:lnSpc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delivered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to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ts val="2155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received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51">
                <a:tc>
                  <a:txBody>
                    <a:bodyPr/>
                    <a:lstStyle/>
                    <a:p>
                      <a:pPr marL="2540" algn="ctr">
                        <a:lnSpc>
                          <a:spcPts val="22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reference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250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(the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same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in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7255" algn="ctr">
                        <a:lnSpc>
                          <a:spcPts val="2250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actual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1285" algn="ctr">
                        <a:lnSpc>
                          <a:spcPts val="22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(the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same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in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731">
                <a:tc>
                  <a:txBody>
                    <a:bodyPr/>
                    <a:lstStyle/>
                    <a:p>
                      <a:pPr marL="635" algn="ctr">
                        <a:lnSpc>
                          <a:spcPts val="2275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antenna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2275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both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steps)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8525" algn="ctr">
                        <a:lnSpc>
                          <a:spcPts val="2275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antenna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9855" algn="ctr">
                        <a:lnSpc>
                          <a:spcPts val="2275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both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steps)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Step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1: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25" dirty="0">
                          <a:latin typeface="Microsoft Sans Serif"/>
                          <a:cs typeface="Microsoft Sans Serif"/>
                        </a:rPr>
                        <a:t>reference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048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827405">
                        <a:lnSpc>
                          <a:spcPts val="2080"/>
                        </a:lnSpc>
                        <a:spcBef>
                          <a:spcPts val="1455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Step 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2: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substitution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78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4902073" y="4979809"/>
            <a:ext cx="3748404" cy="12700"/>
          </a:xfrm>
          <a:custGeom>
            <a:avLst/>
            <a:gdLst/>
            <a:ahLst/>
            <a:cxnLst/>
            <a:rect l="l" t="t" r="r" b="b"/>
            <a:pathLst>
              <a:path w="3748404" h="12700">
                <a:moveTo>
                  <a:pt x="2095754" y="0"/>
                </a:moveTo>
                <a:lnTo>
                  <a:pt x="0" y="0"/>
                </a:lnTo>
                <a:lnTo>
                  <a:pt x="0" y="12179"/>
                </a:lnTo>
                <a:lnTo>
                  <a:pt x="2095754" y="12179"/>
                </a:lnTo>
                <a:lnTo>
                  <a:pt x="2095754" y="0"/>
                </a:lnTo>
                <a:close/>
              </a:path>
              <a:path w="3748404" h="12700">
                <a:moveTo>
                  <a:pt x="3748151" y="0"/>
                </a:moveTo>
                <a:lnTo>
                  <a:pt x="2108073" y="0"/>
                </a:lnTo>
                <a:lnTo>
                  <a:pt x="2095881" y="0"/>
                </a:lnTo>
                <a:lnTo>
                  <a:pt x="2095881" y="12179"/>
                </a:lnTo>
                <a:lnTo>
                  <a:pt x="2108073" y="12179"/>
                </a:lnTo>
                <a:lnTo>
                  <a:pt x="3748151" y="12179"/>
                </a:lnTo>
                <a:lnTo>
                  <a:pt x="3748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22726" y="5504383"/>
            <a:ext cx="3642360" cy="5994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47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65"/>
              </a:spcBef>
            </a:pPr>
            <a:r>
              <a:rPr sz="2400" spc="-5" dirty="0">
                <a:latin typeface="Times New Roman"/>
                <a:cs typeface="Times New Roman"/>
              </a:rPr>
              <a:t>Antenna Gain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= </a:t>
            </a:r>
            <a:r>
              <a:rPr sz="2400" dirty="0">
                <a:latin typeface="Times New Roman"/>
                <a:cs typeface="Times New Roman"/>
              </a:rPr>
              <a:t>(P/P</a:t>
            </a:r>
            <a:r>
              <a:rPr sz="3975" baseline="-12578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)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3975" spc="-7" baseline="-12578" dirty="0">
                <a:latin typeface="Times New Roman"/>
                <a:cs typeface="Times New Roman"/>
              </a:rPr>
              <a:t>S=S0</a:t>
            </a:r>
            <a:endParaRPr sz="3975" baseline="-12578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39"/>
              </a:spcBef>
            </a:pPr>
            <a:r>
              <a:rPr dirty="0"/>
              <a:t>43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39"/>
              </a:spcBef>
            </a:pPr>
            <a:r>
              <a:rPr dirty="0"/>
              <a:t>44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3466" y="365505"/>
            <a:ext cx="5574665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15" dirty="0"/>
              <a:t> </a:t>
            </a:r>
            <a:r>
              <a:rPr spc="-5" dirty="0"/>
              <a:t>Gains</a:t>
            </a:r>
            <a:r>
              <a:rPr spc="35" dirty="0"/>
              <a:t> </a:t>
            </a:r>
            <a:r>
              <a:rPr spc="-10" dirty="0"/>
              <a:t>G</a:t>
            </a:r>
            <a:r>
              <a:rPr sz="7425" spc="-15" baseline="-11784" dirty="0"/>
              <a:t>i</a:t>
            </a:r>
            <a:r>
              <a:rPr sz="4400" spc="-10" dirty="0"/>
              <a:t>,</a:t>
            </a:r>
            <a:r>
              <a:rPr sz="4400" spc="25" dirty="0"/>
              <a:t> </a:t>
            </a:r>
            <a:r>
              <a:rPr sz="4400" spc="-5" dirty="0"/>
              <a:t>G</a:t>
            </a:r>
            <a:r>
              <a:rPr sz="7425" spc="-7" baseline="-11784" dirty="0"/>
              <a:t>d</a:t>
            </a:r>
            <a:endParaRPr sz="7425" baseline="-11784"/>
          </a:p>
        </p:txBody>
      </p:sp>
      <p:sp>
        <p:nvSpPr>
          <p:cNvPr id="3" name="object 3"/>
          <p:cNvSpPr txBox="1"/>
          <p:nvPr/>
        </p:nvSpPr>
        <p:spPr>
          <a:xfrm>
            <a:off x="523240" y="1644141"/>
            <a:ext cx="7932420" cy="420306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65125" marR="41275" indent="-340360">
              <a:lnSpc>
                <a:spcPts val="3660"/>
              </a:lnSpc>
              <a:spcBef>
                <a:spcPts val="325"/>
              </a:spcBef>
              <a:buChar char="•"/>
              <a:tabLst>
                <a:tab pos="365125" algn="l"/>
                <a:tab pos="365760" algn="l"/>
              </a:tabLst>
            </a:pPr>
            <a:r>
              <a:rPr sz="3150" spc="-5" dirty="0">
                <a:latin typeface="Microsoft Sans Serif"/>
                <a:cs typeface="Microsoft Sans Serif"/>
              </a:rPr>
              <a:t>Unless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otherwise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specified,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the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gain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refers </a:t>
            </a:r>
            <a:r>
              <a:rPr sz="3150" spc="-819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to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the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direction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of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maximum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radiation.</a:t>
            </a:r>
            <a:endParaRPr sz="3150">
              <a:latin typeface="Microsoft Sans Serif"/>
              <a:cs typeface="Microsoft Sans Serif"/>
            </a:endParaRPr>
          </a:p>
          <a:p>
            <a:pPr marL="365125" marR="307975" indent="-340360">
              <a:lnSpc>
                <a:spcPts val="3600"/>
              </a:lnSpc>
              <a:spcBef>
                <a:spcPts val="1170"/>
              </a:spcBef>
              <a:buChar char="•"/>
              <a:tabLst>
                <a:tab pos="365125" algn="l"/>
                <a:tab pos="365760" algn="l"/>
              </a:tabLst>
            </a:pPr>
            <a:r>
              <a:rPr sz="3150" spc="-5" dirty="0">
                <a:latin typeface="Microsoft Sans Serif"/>
                <a:cs typeface="Microsoft Sans Serif"/>
              </a:rPr>
              <a:t>Gain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spc="-15" dirty="0">
                <a:latin typeface="Microsoft Sans Serif"/>
                <a:cs typeface="Microsoft Sans Serif"/>
              </a:rPr>
              <a:t>is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a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dimension-less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factor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related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to </a:t>
            </a:r>
            <a:r>
              <a:rPr sz="3150" spc="-819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power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and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usually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expressed</a:t>
            </a:r>
            <a:r>
              <a:rPr sz="3150" spc="10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in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decibels</a:t>
            </a:r>
            <a:endParaRPr sz="3150">
              <a:latin typeface="Microsoft Sans Serif"/>
              <a:cs typeface="Microsoft Sans Serif"/>
            </a:endParaRPr>
          </a:p>
          <a:p>
            <a:pPr marL="365125" marR="17780" indent="-340360">
              <a:lnSpc>
                <a:spcPts val="3520"/>
              </a:lnSpc>
              <a:spcBef>
                <a:spcPts val="1555"/>
              </a:spcBef>
              <a:buChar char="•"/>
              <a:tabLst>
                <a:tab pos="365125" algn="l"/>
                <a:tab pos="365760" algn="l"/>
              </a:tabLst>
            </a:pPr>
            <a:r>
              <a:rPr sz="3150" spc="-10" dirty="0">
                <a:latin typeface="Microsoft Sans Serif"/>
                <a:cs typeface="Microsoft Sans Serif"/>
              </a:rPr>
              <a:t>G</a:t>
            </a:r>
            <a:r>
              <a:rPr sz="5325" spc="-15" baseline="-11737" dirty="0">
                <a:latin typeface="Microsoft Sans Serif"/>
                <a:cs typeface="Microsoft Sans Serif"/>
              </a:rPr>
              <a:t>i </a:t>
            </a:r>
            <a:r>
              <a:rPr sz="3150" spc="140" dirty="0">
                <a:latin typeface="Microsoft Sans Serif"/>
                <a:cs typeface="Microsoft Sans Serif"/>
              </a:rPr>
              <a:t>―Isotropic </a:t>
            </a:r>
            <a:r>
              <a:rPr sz="3150" spc="-5" dirty="0">
                <a:latin typeface="Microsoft Sans Serif"/>
                <a:cs typeface="Microsoft Sans Serif"/>
              </a:rPr>
              <a:t>Power </a:t>
            </a:r>
            <a:r>
              <a:rPr sz="3150" spc="90" dirty="0">
                <a:latin typeface="Microsoft Sans Serif"/>
                <a:cs typeface="Microsoft Sans Serif"/>
              </a:rPr>
              <a:t>Gain‖ </a:t>
            </a:r>
            <a:r>
              <a:rPr sz="3150" spc="830" dirty="0">
                <a:latin typeface="Microsoft Sans Serif"/>
                <a:cs typeface="Microsoft Sans Serif"/>
              </a:rPr>
              <a:t>– </a:t>
            </a:r>
            <a:r>
              <a:rPr sz="3150" spc="-5" dirty="0">
                <a:latin typeface="Microsoft Sans Serif"/>
                <a:cs typeface="Microsoft Sans Serif"/>
              </a:rPr>
              <a:t>theoretical </a:t>
            </a:r>
            <a:r>
              <a:rPr sz="3150" dirty="0">
                <a:latin typeface="Microsoft Sans Serif"/>
                <a:cs typeface="Microsoft Sans Serif"/>
              </a:rPr>
              <a:t> concept,</a:t>
            </a:r>
            <a:r>
              <a:rPr sz="3150" spc="1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the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reference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antenna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is</a:t>
            </a:r>
            <a:r>
              <a:rPr sz="3150" spc="2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isotropic</a:t>
            </a:r>
            <a:endParaRPr sz="3150">
              <a:latin typeface="Microsoft Sans Serif"/>
              <a:cs typeface="Microsoft Sans Serif"/>
            </a:endParaRPr>
          </a:p>
          <a:p>
            <a:pPr marL="365125" marR="1004569" indent="-340360">
              <a:lnSpc>
                <a:spcPts val="3540"/>
              </a:lnSpc>
              <a:spcBef>
                <a:spcPts val="1365"/>
              </a:spcBef>
              <a:buChar char="•"/>
              <a:tabLst>
                <a:tab pos="365125" algn="l"/>
                <a:tab pos="365760" algn="l"/>
              </a:tabLst>
            </a:pPr>
            <a:r>
              <a:rPr sz="3200" dirty="0">
                <a:latin typeface="Microsoft Sans Serif"/>
                <a:cs typeface="Microsoft Sans Serif"/>
              </a:rPr>
              <a:t>G</a:t>
            </a:r>
            <a:r>
              <a:rPr sz="5325" baseline="-11737" dirty="0">
                <a:latin typeface="Microsoft Sans Serif"/>
                <a:cs typeface="Microsoft Sans Serif"/>
              </a:rPr>
              <a:t>d</a:t>
            </a:r>
            <a:r>
              <a:rPr sz="5325" spc="-97" baseline="-11737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-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reference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15" dirty="0">
                <a:latin typeface="Microsoft Sans Serif"/>
                <a:cs typeface="Microsoft Sans Serif"/>
              </a:rPr>
              <a:t>is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half-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wave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dipole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46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4112" y="484378"/>
            <a:ext cx="705993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10" dirty="0"/>
              <a:t>Typical</a:t>
            </a:r>
            <a:r>
              <a:rPr sz="4350" spc="45" dirty="0"/>
              <a:t> </a:t>
            </a:r>
            <a:r>
              <a:rPr sz="4350" spc="-10" dirty="0"/>
              <a:t>Gain</a:t>
            </a:r>
            <a:r>
              <a:rPr sz="4350" spc="45" dirty="0"/>
              <a:t> </a:t>
            </a:r>
            <a:r>
              <a:rPr sz="4350" dirty="0"/>
              <a:t>and</a:t>
            </a:r>
            <a:r>
              <a:rPr sz="4350" spc="25" dirty="0"/>
              <a:t> </a:t>
            </a:r>
            <a:r>
              <a:rPr sz="4350" spc="-5" dirty="0"/>
              <a:t>Beamwidth</a:t>
            </a:r>
            <a:endParaRPr sz="43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77366" y="1726946"/>
          <a:ext cx="6699250" cy="4371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1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088">
                <a:tc>
                  <a:txBody>
                    <a:bodyPr/>
                    <a:lstStyle/>
                    <a:p>
                      <a:pPr marL="54610" algn="ctr">
                        <a:lnSpc>
                          <a:spcPts val="3350"/>
                        </a:lnSpc>
                        <a:spcBef>
                          <a:spcPts val="2155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Type</a:t>
                      </a:r>
                      <a:r>
                        <a:rPr sz="28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28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3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2800" spc="-15" dirty="0">
                          <a:latin typeface="Microsoft Sans Serif"/>
                          <a:cs typeface="Microsoft Sans Serif"/>
                        </a:rPr>
                        <a:t>G</a:t>
                      </a:r>
                      <a:r>
                        <a:rPr sz="4650" spc="-22" baseline="-11648" dirty="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sz="4650" spc="-142" baseline="-11648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latin typeface="Microsoft Sans Serif"/>
                          <a:cs typeface="Microsoft Sans Serif"/>
                        </a:rPr>
                        <a:t>[dB]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3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77800">
                        <a:lnSpc>
                          <a:spcPts val="3350"/>
                        </a:lnSpc>
                        <a:spcBef>
                          <a:spcPts val="2155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BeamW.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3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654">
                <a:tc rowSpan="2">
                  <a:txBody>
                    <a:bodyPr/>
                    <a:lstStyle/>
                    <a:p>
                      <a:pPr marL="132080">
                        <a:lnSpc>
                          <a:spcPts val="30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Isotropic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6985" algn="ctr">
                        <a:lnSpc>
                          <a:spcPts val="3030"/>
                        </a:lnSpc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2945"/>
                        </a:lnSpc>
                      </a:pPr>
                      <a:r>
                        <a:rPr sz="2650" dirty="0">
                          <a:latin typeface="Microsoft Sans Serif"/>
                          <a:cs typeface="Microsoft Sans Serif"/>
                        </a:rPr>
                        <a:t>360</a:t>
                      </a:r>
                      <a:endParaRPr sz="26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ts val="2945"/>
                        </a:lnSpc>
                      </a:pPr>
                      <a:r>
                        <a:rPr sz="2650" dirty="0">
                          <a:latin typeface="Microsoft Sans Serif"/>
                          <a:cs typeface="Microsoft Sans Serif"/>
                        </a:rPr>
                        <a:t>x360</a:t>
                      </a:r>
                      <a:endParaRPr sz="26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9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2039"/>
                        </a:lnSpc>
                      </a:pPr>
                      <a:r>
                        <a:rPr sz="185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18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305">
                <a:tc rowSpan="2">
                  <a:txBody>
                    <a:bodyPr/>
                    <a:lstStyle/>
                    <a:p>
                      <a:pPr marL="132080">
                        <a:lnSpc>
                          <a:spcPts val="3045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Half-wave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Dipole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6985" algn="ctr">
                        <a:lnSpc>
                          <a:spcPts val="3045"/>
                        </a:lnSpc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2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2960"/>
                        </a:lnSpc>
                      </a:pPr>
                      <a:r>
                        <a:rPr sz="2650" dirty="0">
                          <a:latin typeface="Microsoft Sans Serif"/>
                          <a:cs typeface="Microsoft Sans Serif"/>
                        </a:rPr>
                        <a:t>360</a:t>
                      </a:r>
                      <a:endParaRPr sz="26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ts val="2960"/>
                        </a:lnSpc>
                      </a:pPr>
                      <a:r>
                        <a:rPr sz="2650" dirty="0">
                          <a:latin typeface="Microsoft Sans Serif"/>
                          <a:cs typeface="Microsoft Sans Serif"/>
                        </a:rPr>
                        <a:t>x120</a:t>
                      </a:r>
                      <a:endParaRPr sz="26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0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2039"/>
                        </a:lnSpc>
                      </a:pPr>
                      <a:r>
                        <a:rPr sz="185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18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marL="132080">
                        <a:lnSpc>
                          <a:spcPts val="3350"/>
                        </a:lnSpc>
                        <a:spcBef>
                          <a:spcPts val="1889"/>
                        </a:spcBef>
                      </a:pP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Helix</a:t>
                      </a:r>
                      <a:r>
                        <a:rPr sz="2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(10</a:t>
                      </a:r>
                      <a:r>
                        <a:rPr sz="2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turn)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00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ts val="3350"/>
                        </a:lnSpc>
                        <a:spcBef>
                          <a:spcPts val="1889"/>
                        </a:spcBef>
                      </a:pP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14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00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1980">
                        <a:lnSpc>
                          <a:spcPts val="2005"/>
                        </a:lnSpc>
                        <a:tabLst>
                          <a:tab pos="1273810" algn="l"/>
                        </a:tabLst>
                      </a:pPr>
                      <a:r>
                        <a:rPr sz="3100" spc="-275" dirty="0">
                          <a:latin typeface="Microsoft Sans Serif"/>
                          <a:cs typeface="Microsoft Sans Serif"/>
                        </a:rPr>
                        <a:t>0	0</a:t>
                      </a:r>
                      <a:endParaRPr sz="3100">
                        <a:latin typeface="Microsoft Sans Serif"/>
                        <a:cs typeface="Microsoft Sans Serif"/>
                      </a:endParaRPr>
                    </a:p>
                    <a:p>
                      <a:pPr marL="264795">
                        <a:lnSpc>
                          <a:spcPts val="2800"/>
                        </a:lnSpc>
                        <a:tabLst>
                          <a:tab pos="786130" algn="l"/>
                        </a:tabLst>
                      </a:pPr>
                      <a:r>
                        <a:rPr sz="2800" spc="-245" dirty="0">
                          <a:latin typeface="Microsoft Sans Serif"/>
                          <a:cs typeface="Microsoft Sans Serif"/>
                        </a:rPr>
                        <a:t>35	</a:t>
                      </a:r>
                      <a:r>
                        <a:rPr sz="2800" spc="-235" dirty="0">
                          <a:latin typeface="Microsoft Sans Serif"/>
                          <a:cs typeface="Microsoft Sans Serif"/>
                        </a:rPr>
                        <a:t>x35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037">
                <a:tc>
                  <a:txBody>
                    <a:bodyPr/>
                    <a:lstStyle/>
                    <a:p>
                      <a:pPr marL="132080">
                        <a:lnSpc>
                          <a:spcPts val="3350"/>
                        </a:lnSpc>
                        <a:spcBef>
                          <a:spcPts val="1880"/>
                        </a:spcBef>
                      </a:pP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Small </a:t>
                      </a: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dish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8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ts val="3350"/>
                        </a:lnSpc>
                        <a:spcBef>
                          <a:spcPts val="1880"/>
                        </a:spcBef>
                      </a:pP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16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8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1980">
                        <a:lnSpc>
                          <a:spcPts val="1995"/>
                        </a:lnSpc>
                        <a:tabLst>
                          <a:tab pos="1273810" algn="l"/>
                        </a:tabLst>
                      </a:pPr>
                      <a:r>
                        <a:rPr sz="3100" spc="-275" dirty="0">
                          <a:latin typeface="Microsoft Sans Serif"/>
                          <a:cs typeface="Microsoft Sans Serif"/>
                        </a:rPr>
                        <a:t>0	0</a:t>
                      </a:r>
                      <a:endParaRPr sz="3100">
                        <a:latin typeface="Microsoft Sans Serif"/>
                        <a:cs typeface="Microsoft Sans Serif"/>
                      </a:endParaRPr>
                    </a:p>
                    <a:p>
                      <a:pPr marL="264795">
                        <a:lnSpc>
                          <a:spcPts val="2800"/>
                        </a:lnSpc>
                        <a:tabLst>
                          <a:tab pos="786130" algn="l"/>
                        </a:tabLst>
                      </a:pPr>
                      <a:r>
                        <a:rPr sz="2800" spc="-245" dirty="0">
                          <a:latin typeface="Microsoft Sans Serif"/>
                          <a:cs typeface="Microsoft Sans Serif"/>
                        </a:rPr>
                        <a:t>30	</a:t>
                      </a:r>
                      <a:r>
                        <a:rPr sz="2800" spc="-235" dirty="0">
                          <a:latin typeface="Microsoft Sans Serif"/>
                          <a:cs typeface="Microsoft Sans Serif"/>
                        </a:rPr>
                        <a:t>x30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7273"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Large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dish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7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45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7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18490">
                        <a:lnSpc>
                          <a:spcPts val="2039"/>
                        </a:lnSpc>
                        <a:tabLst>
                          <a:tab pos="1087755" algn="l"/>
                        </a:tabLst>
                      </a:pPr>
                      <a:r>
                        <a:rPr sz="3100" spc="-370" dirty="0">
                          <a:latin typeface="Microsoft Sans Serif"/>
                          <a:cs typeface="Microsoft Sans Serif"/>
                        </a:rPr>
                        <a:t>0	0</a:t>
                      </a:r>
                      <a:endParaRPr sz="3100">
                        <a:latin typeface="Microsoft Sans Serif"/>
                        <a:cs typeface="Microsoft Sans Serif"/>
                      </a:endParaRPr>
                    </a:p>
                    <a:p>
                      <a:pPr marL="462915">
                        <a:lnSpc>
                          <a:spcPts val="2800"/>
                        </a:lnSpc>
                        <a:tabLst>
                          <a:tab pos="790575" algn="l"/>
                        </a:tabLst>
                      </a:pPr>
                      <a:r>
                        <a:rPr sz="2800" spc="-335" dirty="0">
                          <a:latin typeface="Microsoft Sans Serif"/>
                          <a:cs typeface="Microsoft Sans Serif"/>
                        </a:rPr>
                        <a:t>1	</a:t>
                      </a:r>
                      <a:r>
                        <a:rPr sz="2800" spc="-305" dirty="0">
                          <a:latin typeface="Microsoft Sans Serif"/>
                          <a:cs typeface="Microsoft Sans Serif"/>
                        </a:rPr>
                        <a:t>x1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2515" y="4166870"/>
            <a:ext cx="586739" cy="196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091" y="481329"/>
            <a:ext cx="7830184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Antenna</a:t>
            </a:r>
            <a:r>
              <a:rPr sz="4350" spc="40" dirty="0"/>
              <a:t> </a:t>
            </a:r>
            <a:r>
              <a:rPr sz="4350" spc="-5" dirty="0"/>
              <a:t>gain</a:t>
            </a:r>
            <a:r>
              <a:rPr sz="4350" spc="40" dirty="0"/>
              <a:t> </a:t>
            </a:r>
            <a:r>
              <a:rPr sz="4350" spc="-5" dirty="0"/>
              <a:t>and</a:t>
            </a:r>
            <a:r>
              <a:rPr sz="4350" spc="45" dirty="0"/>
              <a:t> </a:t>
            </a:r>
            <a:r>
              <a:rPr sz="4350" spc="-5" dirty="0"/>
              <a:t>effective</a:t>
            </a:r>
            <a:r>
              <a:rPr sz="4350" spc="25" dirty="0"/>
              <a:t> </a:t>
            </a:r>
            <a:r>
              <a:rPr sz="4350" dirty="0"/>
              <a:t>area</a:t>
            </a:r>
            <a:endParaRPr sz="435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dirty="0"/>
              <a:t>47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23391" y="2020950"/>
            <a:ext cx="6665595" cy="170370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74320" marR="17780" indent="-274320" algn="just">
              <a:lnSpc>
                <a:spcPct val="93400"/>
              </a:lnSpc>
              <a:spcBef>
                <a:spcPts val="315"/>
              </a:spcBef>
              <a:buChar char="•"/>
              <a:tabLst>
                <a:tab pos="27432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Measure </a:t>
            </a:r>
            <a:r>
              <a:rPr sz="2800" dirty="0">
                <a:latin typeface="Microsoft Sans Serif"/>
                <a:cs typeface="Microsoft Sans Serif"/>
              </a:rPr>
              <a:t>of </a:t>
            </a:r>
            <a:r>
              <a:rPr sz="2800" spc="-5" dirty="0">
                <a:latin typeface="Microsoft Sans Serif"/>
                <a:cs typeface="Microsoft Sans Serif"/>
              </a:rPr>
              <a:t>the effective absorption area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presented </a:t>
            </a:r>
            <a:r>
              <a:rPr sz="2800" dirty="0">
                <a:latin typeface="Microsoft Sans Serif"/>
                <a:cs typeface="Microsoft Sans Serif"/>
              </a:rPr>
              <a:t>by </a:t>
            </a:r>
            <a:r>
              <a:rPr sz="2800" spc="-5" dirty="0">
                <a:latin typeface="Microsoft Sans Serif"/>
                <a:cs typeface="Microsoft Sans Serif"/>
              </a:rPr>
              <a:t>an antenna to an </a:t>
            </a:r>
            <a:r>
              <a:rPr sz="2800" spc="-10" dirty="0">
                <a:latin typeface="Microsoft Sans Serif"/>
                <a:cs typeface="Microsoft Sans Serif"/>
              </a:rPr>
              <a:t>incident </a:t>
            </a:r>
            <a:r>
              <a:rPr sz="2800" spc="-5" dirty="0">
                <a:latin typeface="Microsoft Sans Serif"/>
                <a:cs typeface="Microsoft Sans Serif"/>
              </a:rPr>
              <a:t> plane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wave.</a:t>
            </a:r>
            <a:endParaRPr sz="2800">
              <a:latin typeface="Microsoft Sans Serif"/>
              <a:cs typeface="Microsoft Sans Serif"/>
            </a:endParaRPr>
          </a:p>
          <a:p>
            <a:pPr marL="263525" indent="-213360" algn="just">
              <a:lnSpc>
                <a:spcPct val="100000"/>
              </a:lnSpc>
              <a:spcBef>
                <a:spcPts val="340"/>
              </a:spcBef>
              <a:buChar char="•"/>
              <a:tabLst>
                <a:tab pos="264160" algn="l"/>
              </a:tabLst>
            </a:pPr>
            <a:r>
              <a:rPr sz="1850" spc="-10" dirty="0">
                <a:latin typeface="Microsoft Sans Serif"/>
                <a:cs typeface="Microsoft Sans Serif"/>
              </a:rPr>
              <a:t>De</a:t>
            </a:r>
            <a:r>
              <a:rPr sz="1850" dirty="0">
                <a:latin typeface="Microsoft Sans Serif"/>
                <a:cs typeface="Microsoft Sans Serif"/>
              </a:rPr>
              <a:t>p</a:t>
            </a:r>
            <a:r>
              <a:rPr sz="1850" spc="-10" dirty="0">
                <a:latin typeface="Microsoft Sans Serif"/>
                <a:cs typeface="Microsoft Sans Serif"/>
              </a:rPr>
              <a:t>e</a:t>
            </a:r>
            <a:r>
              <a:rPr sz="1850" dirty="0">
                <a:latin typeface="Microsoft Sans Serif"/>
                <a:cs typeface="Microsoft Sans Serif"/>
              </a:rPr>
              <a:t>n</a:t>
            </a:r>
            <a:r>
              <a:rPr sz="1850" spc="-10" dirty="0">
                <a:latin typeface="Microsoft Sans Serif"/>
                <a:cs typeface="Microsoft Sans Serif"/>
              </a:rPr>
              <a:t>d</a:t>
            </a:r>
            <a:r>
              <a:rPr sz="1850" spc="-5" dirty="0">
                <a:latin typeface="Microsoft Sans Serif"/>
                <a:cs typeface="Microsoft Sans Serif"/>
              </a:rPr>
              <a:t>s</a:t>
            </a:r>
            <a:r>
              <a:rPr sz="1850" spc="20" dirty="0">
                <a:latin typeface="Microsoft Sans Serif"/>
                <a:cs typeface="Microsoft Sans Serif"/>
              </a:rPr>
              <a:t> </a:t>
            </a:r>
            <a:r>
              <a:rPr sz="1850" spc="-10" dirty="0">
                <a:latin typeface="Microsoft Sans Serif"/>
                <a:cs typeface="Microsoft Sans Serif"/>
              </a:rPr>
              <a:t>o</a:t>
            </a:r>
            <a:r>
              <a:rPr sz="1850" spc="-5" dirty="0">
                <a:latin typeface="Microsoft Sans Serif"/>
                <a:cs typeface="Microsoft Sans Serif"/>
              </a:rPr>
              <a:t>n</a:t>
            </a:r>
            <a:r>
              <a:rPr sz="1850" spc="15" dirty="0">
                <a:latin typeface="Microsoft Sans Serif"/>
                <a:cs typeface="Microsoft Sans Serif"/>
              </a:rPr>
              <a:t> </a:t>
            </a:r>
            <a:r>
              <a:rPr sz="1850" spc="-5" dirty="0">
                <a:latin typeface="Microsoft Sans Serif"/>
                <a:cs typeface="Microsoft Sans Serif"/>
              </a:rPr>
              <a:t>t</a:t>
            </a:r>
            <a:r>
              <a:rPr sz="1850" dirty="0">
                <a:latin typeface="Microsoft Sans Serif"/>
                <a:cs typeface="Microsoft Sans Serif"/>
              </a:rPr>
              <a:t>h</a:t>
            </a:r>
            <a:r>
              <a:rPr sz="1850" spc="-5" dirty="0">
                <a:latin typeface="Microsoft Sans Serif"/>
                <a:cs typeface="Microsoft Sans Serif"/>
              </a:rPr>
              <a:t>e</a:t>
            </a:r>
            <a:r>
              <a:rPr sz="1850" spc="25" dirty="0">
                <a:latin typeface="Microsoft Sans Serif"/>
                <a:cs typeface="Microsoft Sans Serif"/>
              </a:rPr>
              <a:t> </a:t>
            </a:r>
            <a:r>
              <a:rPr sz="1850" spc="-10" dirty="0">
                <a:latin typeface="Microsoft Sans Serif"/>
                <a:cs typeface="Microsoft Sans Serif"/>
              </a:rPr>
              <a:t>ante</a:t>
            </a:r>
            <a:r>
              <a:rPr sz="1850" dirty="0">
                <a:latin typeface="Microsoft Sans Serif"/>
                <a:cs typeface="Microsoft Sans Serif"/>
              </a:rPr>
              <a:t>n</a:t>
            </a:r>
            <a:r>
              <a:rPr sz="1850" spc="-15" dirty="0">
                <a:latin typeface="Microsoft Sans Serif"/>
                <a:cs typeface="Microsoft Sans Serif"/>
              </a:rPr>
              <a:t>n</a:t>
            </a:r>
            <a:r>
              <a:rPr sz="1850" spc="15" dirty="0">
                <a:latin typeface="Microsoft Sans Serif"/>
                <a:cs typeface="Microsoft Sans Serif"/>
              </a:rPr>
              <a:t>a</a:t>
            </a:r>
            <a:r>
              <a:rPr sz="4050" spc="-120" baseline="-11316" dirty="0">
                <a:latin typeface="Symbol"/>
                <a:cs typeface="Symbol"/>
              </a:rPr>
              <a:t></a:t>
            </a:r>
            <a:r>
              <a:rPr sz="4050" spc="-254" baseline="-11316" dirty="0">
                <a:latin typeface="Times New Roman"/>
                <a:cs typeface="Times New Roman"/>
              </a:rPr>
              <a:t> </a:t>
            </a:r>
            <a:r>
              <a:rPr sz="1850" spc="-5" dirty="0">
                <a:latin typeface="Microsoft Sans Serif"/>
                <a:cs typeface="Microsoft Sans Serif"/>
              </a:rPr>
              <a:t>g</a:t>
            </a:r>
            <a:r>
              <a:rPr sz="1850" dirty="0">
                <a:latin typeface="Microsoft Sans Serif"/>
                <a:cs typeface="Microsoft Sans Serif"/>
              </a:rPr>
              <a:t>a</a:t>
            </a:r>
            <a:r>
              <a:rPr sz="1850" spc="-10" dirty="0">
                <a:latin typeface="Microsoft Sans Serif"/>
                <a:cs typeface="Microsoft Sans Serif"/>
              </a:rPr>
              <a:t>in</a:t>
            </a:r>
            <a:r>
              <a:rPr sz="1850" spc="20" dirty="0">
                <a:latin typeface="Microsoft Sans Serif"/>
                <a:cs typeface="Microsoft Sans Serif"/>
              </a:rPr>
              <a:t> </a:t>
            </a:r>
            <a:r>
              <a:rPr sz="1850" dirty="0">
                <a:latin typeface="Microsoft Sans Serif"/>
                <a:cs typeface="Microsoft Sans Serif"/>
              </a:rPr>
              <a:t>a</a:t>
            </a:r>
            <a:r>
              <a:rPr sz="1850" spc="-5" dirty="0">
                <a:latin typeface="Microsoft Sans Serif"/>
                <a:cs typeface="Microsoft Sans Serif"/>
              </a:rPr>
              <a:t>nd</a:t>
            </a:r>
            <a:r>
              <a:rPr sz="1850" spc="30" dirty="0">
                <a:latin typeface="Microsoft Sans Serif"/>
                <a:cs typeface="Microsoft Sans Serif"/>
              </a:rPr>
              <a:t> </a:t>
            </a:r>
            <a:r>
              <a:rPr sz="1850" spc="-35" dirty="0">
                <a:latin typeface="Microsoft Sans Serif"/>
                <a:cs typeface="Microsoft Sans Serif"/>
              </a:rPr>
              <a:t>w</a:t>
            </a:r>
            <a:r>
              <a:rPr sz="1850" spc="-5" dirty="0">
                <a:latin typeface="Microsoft Sans Serif"/>
                <a:cs typeface="Microsoft Sans Serif"/>
              </a:rPr>
              <a:t>av</a:t>
            </a:r>
            <a:r>
              <a:rPr sz="1850" dirty="0">
                <a:latin typeface="Microsoft Sans Serif"/>
                <a:cs typeface="Microsoft Sans Serif"/>
              </a:rPr>
              <a:t>e</a:t>
            </a:r>
            <a:r>
              <a:rPr sz="1850" spc="-5" dirty="0">
                <a:latin typeface="Microsoft Sans Serif"/>
                <a:cs typeface="Microsoft Sans Serif"/>
              </a:rPr>
              <a:t>leng</a:t>
            </a:r>
            <a:r>
              <a:rPr sz="1850" dirty="0">
                <a:latin typeface="Microsoft Sans Serif"/>
                <a:cs typeface="Microsoft Sans Serif"/>
              </a:rPr>
              <a:t>t</a:t>
            </a:r>
            <a:r>
              <a:rPr sz="1850" spc="-5" dirty="0">
                <a:latin typeface="Microsoft Sans Serif"/>
                <a:cs typeface="Microsoft Sans Serif"/>
              </a:rPr>
              <a:t>h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62454" y="3733715"/>
            <a:ext cx="1130935" cy="571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3400" i="1" spc="-5" dirty="0">
                <a:latin typeface="Times New Roman"/>
                <a:cs typeface="Times New Roman"/>
              </a:rPr>
              <a:t>A</a:t>
            </a:r>
            <a:r>
              <a:rPr sz="4950" i="1" spc="-7" baseline="-12626" dirty="0">
                <a:latin typeface="Times New Roman"/>
                <a:cs typeface="Times New Roman"/>
              </a:rPr>
              <a:t>e</a:t>
            </a:r>
            <a:r>
              <a:rPr sz="4950" i="1" spc="-67" baseline="-12626" dirty="0">
                <a:latin typeface="Times New Roman"/>
                <a:cs typeface="Times New Roman"/>
              </a:rPr>
              <a:t> </a:t>
            </a:r>
            <a:r>
              <a:rPr sz="3400" spc="-50" dirty="0">
                <a:latin typeface="Symbol"/>
                <a:cs typeface="Symbol"/>
              </a:rPr>
              <a:t></a:t>
            </a:r>
            <a:r>
              <a:rPr sz="3550" spc="-50" dirty="0">
                <a:latin typeface="Symbol"/>
                <a:cs typeface="Symbol"/>
              </a:rPr>
              <a:t></a:t>
            </a:r>
            <a:endParaRPr sz="35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2534" y="3752993"/>
            <a:ext cx="2957830" cy="5480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400" spc="-40" dirty="0">
                <a:latin typeface="Symbol"/>
                <a:cs typeface="Symbol"/>
              </a:rPr>
              <a:t></a:t>
            </a:r>
            <a:r>
              <a:rPr sz="4725" spc="-60" baseline="38800" dirty="0">
                <a:latin typeface="Times New Roman"/>
                <a:cs typeface="Times New Roman"/>
              </a:rPr>
              <a:t>2</a:t>
            </a:r>
            <a:r>
              <a:rPr sz="4725" spc="7" baseline="38800" dirty="0">
                <a:latin typeface="Times New Roman"/>
                <a:cs typeface="Times New Roman"/>
              </a:rPr>
              <a:t> </a:t>
            </a:r>
            <a:r>
              <a:rPr sz="3250" i="1" spc="-30" dirty="0">
                <a:latin typeface="Times New Roman"/>
                <a:cs typeface="Times New Roman"/>
              </a:rPr>
              <a:t>G</a:t>
            </a:r>
            <a:r>
              <a:rPr sz="3250" spc="-30" dirty="0">
                <a:latin typeface="Times New Roman"/>
                <a:cs typeface="Times New Roman"/>
              </a:rPr>
              <a:t>(</a:t>
            </a:r>
            <a:r>
              <a:rPr sz="3400" spc="-30" dirty="0">
                <a:latin typeface="Symbol"/>
                <a:cs typeface="Symbol"/>
              </a:rPr>
              <a:t></a:t>
            </a:r>
            <a:r>
              <a:rPr sz="3400" spc="-55" dirty="0">
                <a:latin typeface="Times New Roman"/>
                <a:cs typeface="Times New Roman"/>
              </a:rPr>
              <a:t> </a:t>
            </a:r>
            <a:r>
              <a:rPr sz="3250" dirty="0">
                <a:latin typeface="Times New Roman"/>
                <a:cs typeface="Times New Roman"/>
              </a:rPr>
              <a:t>,</a:t>
            </a:r>
            <a:r>
              <a:rPr sz="3250" spc="-25" dirty="0">
                <a:latin typeface="Times New Roman"/>
                <a:cs typeface="Times New Roman"/>
              </a:rPr>
              <a:t> </a:t>
            </a:r>
            <a:r>
              <a:rPr sz="3400" spc="-50" dirty="0">
                <a:latin typeface="Symbol"/>
                <a:cs typeface="Symbol"/>
              </a:rPr>
              <a:t></a:t>
            </a:r>
            <a:r>
              <a:rPr sz="3250" spc="-50" dirty="0">
                <a:latin typeface="Times New Roman"/>
                <a:cs typeface="Times New Roman"/>
              </a:rPr>
              <a:t>)</a:t>
            </a:r>
            <a:r>
              <a:rPr sz="3250" spc="-15" dirty="0">
                <a:latin typeface="Times New Roman"/>
                <a:cs typeface="Times New Roman"/>
              </a:rPr>
              <a:t> </a:t>
            </a:r>
            <a:r>
              <a:rPr sz="3250" dirty="0">
                <a:latin typeface="Times New Roman"/>
                <a:cs typeface="Times New Roman"/>
              </a:rPr>
              <a:t>[m</a:t>
            </a:r>
            <a:r>
              <a:rPr sz="4725" baseline="38800" dirty="0">
                <a:latin typeface="Times New Roman"/>
                <a:cs typeface="Times New Roman"/>
              </a:rPr>
              <a:t>2</a:t>
            </a:r>
            <a:r>
              <a:rPr sz="4725" spc="22" baseline="38800" dirty="0">
                <a:latin typeface="Times New Roman"/>
                <a:cs typeface="Times New Roman"/>
              </a:rPr>
              <a:t> </a:t>
            </a:r>
            <a:r>
              <a:rPr sz="3250" dirty="0">
                <a:latin typeface="Times New Roman"/>
                <a:cs typeface="Times New Roman"/>
              </a:rPr>
              <a:t>]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6388" y="4253865"/>
            <a:ext cx="6568440" cy="1612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908050" algn="ctr">
              <a:lnSpc>
                <a:spcPct val="100000"/>
              </a:lnSpc>
              <a:spcBef>
                <a:spcPts val="95"/>
              </a:spcBef>
            </a:pPr>
            <a:r>
              <a:rPr sz="3400" spc="-5" dirty="0">
                <a:latin typeface="Times New Roman"/>
                <a:cs typeface="Times New Roman"/>
              </a:rPr>
              <a:t>4</a:t>
            </a:r>
            <a:endParaRPr sz="34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2350"/>
              </a:spcBef>
            </a:pPr>
            <a:r>
              <a:rPr sz="2400" spc="-5" dirty="0">
                <a:latin typeface="Times New Roman"/>
                <a:cs typeface="Times New Roman"/>
              </a:rPr>
              <a:t>Aperture efficiency: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</a:t>
            </a:r>
            <a:r>
              <a:rPr sz="3975" baseline="-12578" dirty="0">
                <a:latin typeface="Times New Roman"/>
                <a:cs typeface="Times New Roman"/>
              </a:rPr>
              <a:t>a</a:t>
            </a:r>
            <a:r>
              <a:rPr sz="3975" spc="-127" baseline="-12578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 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3975" spc="-7" baseline="-12578" dirty="0">
                <a:latin typeface="Times New Roman"/>
                <a:cs typeface="Times New Roman"/>
              </a:rPr>
              <a:t>e</a:t>
            </a:r>
            <a:r>
              <a:rPr sz="3975" spc="-104" baseline="-12578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/ 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endParaRPr sz="24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0"/>
              </a:spcBef>
            </a:pPr>
            <a:r>
              <a:rPr sz="2400" spc="-5" dirty="0">
                <a:latin typeface="Times New Roman"/>
                <a:cs typeface="Times New Roman"/>
              </a:rPr>
              <a:t>A: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physical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area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antenna’s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aperture,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square meters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5804" y="473709"/>
            <a:ext cx="74822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Power</a:t>
            </a:r>
            <a:r>
              <a:rPr spc="25" dirty="0"/>
              <a:t> </a:t>
            </a:r>
            <a:r>
              <a:rPr dirty="0"/>
              <a:t>Transfer</a:t>
            </a:r>
            <a:r>
              <a:rPr spc="45" dirty="0"/>
              <a:t> </a:t>
            </a:r>
            <a:r>
              <a:rPr spc="-15" dirty="0"/>
              <a:t>in</a:t>
            </a:r>
            <a:r>
              <a:rPr spc="40" dirty="0"/>
              <a:t> </a:t>
            </a:r>
            <a:r>
              <a:rPr spc="-5" dirty="0"/>
              <a:t>Free</a:t>
            </a:r>
            <a:r>
              <a:rPr spc="45" dirty="0"/>
              <a:t> </a:t>
            </a:r>
            <a:r>
              <a:rPr dirty="0"/>
              <a:t>Space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2524" y="2132202"/>
            <a:ext cx="24066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i="1" spc="-385" dirty="0">
                <a:latin typeface="Times New Roman"/>
                <a:cs typeface="Times New Roman"/>
              </a:rPr>
              <a:t>R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3068" y="2028571"/>
            <a:ext cx="211582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6745" algn="l"/>
              </a:tabLst>
            </a:pPr>
            <a:r>
              <a:rPr sz="3450" i="1" spc="-380" dirty="0">
                <a:latin typeface="Times New Roman"/>
                <a:cs typeface="Times New Roman"/>
              </a:rPr>
              <a:t>P	</a:t>
            </a:r>
            <a:r>
              <a:rPr sz="3450" spc="-350" dirty="0">
                <a:latin typeface="Symbol"/>
                <a:cs typeface="Symbol"/>
              </a:rPr>
              <a:t></a:t>
            </a:r>
            <a:r>
              <a:rPr sz="3450" spc="-155" dirty="0">
                <a:latin typeface="Times New Roman"/>
                <a:cs typeface="Times New Roman"/>
              </a:rPr>
              <a:t> </a:t>
            </a:r>
            <a:r>
              <a:rPr sz="3450" i="1" spc="-405" dirty="0">
                <a:latin typeface="Times New Roman"/>
                <a:cs typeface="Times New Roman"/>
              </a:rPr>
              <a:t>PFD</a:t>
            </a:r>
            <a:r>
              <a:rPr sz="3450" i="1" spc="-150" dirty="0">
                <a:latin typeface="Times New Roman"/>
                <a:cs typeface="Times New Roman"/>
              </a:rPr>
              <a:t> </a:t>
            </a:r>
            <a:r>
              <a:rPr sz="3450" spc="-160" dirty="0">
                <a:latin typeface="Symbol"/>
                <a:cs typeface="Symbol"/>
              </a:rPr>
              <a:t></a:t>
            </a:r>
            <a:r>
              <a:rPr sz="3450" spc="-155" dirty="0">
                <a:latin typeface="Times New Roman"/>
                <a:cs typeface="Times New Roman"/>
              </a:rPr>
              <a:t> </a:t>
            </a:r>
            <a:r>
              <a:rPr sz="3450" i="1" spc="-380" dirty="0">
                <a:latin typeface="Times New Roman"/>
                <a:cs typeface="Times New Roman"/>
              </a:rPr>
              <a:t>A</a:t>
            </a:r>
            <a:endParaRPr sz="3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1279" y="2132202"/>
            <a:ext cx="18161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i="1" spc="-280" dirty="0">
                <a:latin typeface="Times New Roman"/>
                <a:cs typeface="Times New Roman"/>
              </a:rPr>
              <a:t>e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09086" y="2587878"/>
            <a:ext cx="19431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dirty="0">
                <a:latin typeface="Symbol"/>
                <a:cs typeface="Symbol"/>
              </a:rPr>
              <a:t></a:t>
            </a:r>
            <a:endParaRPr sz="34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31234" y="2816479"/>
            <a:ext cx="1530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88919" y="3115013"/>
            <a:ext cx="954405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40435" algn="l"/>
              </a:tabLst>
            </a:pP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</a:t>
            </a:r>
            <a:r>
              <a:rPr sz="1400" u="sng" spc="-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51046" y="3176142"/>
            <a:ext cx="118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7338" y="2606113"/>
            <a:ext cx="1521460" cy="1579245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342900">
              <a:lnSpc>
                <a:spcPct val="100000"/>
              </a:lnSpc>
              <a:spcBef>
                <a:spcPts val="1655"/>
              </a:spcBef>
              <a:tabLst>
                <a:tab pos="553085" algn="l"/>
              </a:tabLst>
            </a:pPr>
            <a:r>
              <a:rPr sz="1550" spc="-65" dirty="0">
                <a:latin typeface="Symbol"/>
                <a:cs typeface="Symbol"/>
              </a:rPr>
              <a:t></a:t>
            </a:r>
            <a:r>
              <a:rPr sz="1550" spc="-65" dirty="0">
                <a:latin typeface="Times New Roman"/>
                <a:cs typeface="Times New Roman"/>
              </a:rPr>
              <a:t>	</a:t>
            </a:r>
            <a:r>
              <a:rPr sz="3450" i="1" u="sng" spc="-2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</a:t>
            </a:r>
            <a:r>
              <a:rPr sz="2600" i="1" u="sng" spc="-2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600" i="1" u="sng" spc="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450" i="1" u="sng" spc="-1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</a:t>
            </a:r>
            <a:r>
              <a:rPr sz="2600" i="1" u="sng" spc="-1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450" spc="-5" dirty="0">
                <a:latin typeface="Symbol"/>
                <a:cs typeface="Symbol"/>
              </a:rPr>
              <a:t></a:t>
            </a:r>
            <a:r>
              <a:rPr sz="2450" spc="-40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Symbol"/>
                <a:cs typeface="Symbol"/>
              </a:rPr>
              <a:t></a:t>
            </a:r>
            <a:endParaRPr sz="2450">
              <a:latin typeface="Symbol"/>
              <a:cs typeface="Symbol"/>
            </a:endParaRPr>
          </a:p>
          <a:p>
            <a:pPr marL="342900">
              <a:lnSpc>
                <a:spcPct val="100000"/>
              </a:lnSpc>
              <a:spcBef>
                <a:spcPts val="1780"/>
              </a:spcBef>
            </a:pPr>
            <a:r>
              <a:rPr sz="600" spc="-50" dirty="0">
                <a:latin typeface="Symbol"/>
                <a:cs typeface="Symbol"/>
              </a:rPr>
              <a:t>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9302" y="3506851"/>
            <a:ext cx="270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latin typeface="Symbol"/>
                <a:cs typeface="Symbol"/>
              </a:rPr>
              <a:t></a:t>
            </a:r>
            <a:r>
              <a:rPr sz="3000" baseline="-12500" dirty="0">
                <a:latin typeface="Symbol"/>
                <a:cs typeface="Symbol"/>
              </a:rPr>
              <a:t></a:t>
            </a:r>
            <a:endParaRPr sz="3000" baseline="-125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5327" y="3519943"/>
            <a:ext cx="485775" cy="581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450" dirty="0">
                <a:latin typeface="Times New Roman"/>
                <a:cs typeface="Times New Roman"/>
              </a:rPr>
              <a:t>4</a:t>
            </a:r>
            <a:r>
              <a:rPr sz="3650" spc="-110" dirty="0">
                <a:latin typeface="Symbol"/>
                <a:cs typeface="Symbol"/>
              </a:rPr>
              <a:t></a:t>
            </a:r>
            <a:endParaRPr sz="36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81296" y="2587878"/>
            <a:ext cx="176530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spc="-140" dirty="0">
                <a:latin typeface="Symbol"/>
                <a:cs typeface="Symbol"/>
              </a:rPr>
              <a:t></a:t>
            </a:r>
            <a:endParaRPr sz="3450">
              <a:latin typeface="Symbol"/>
              <a:cs typeface="Symbol"/>
            </a:endParaRPr>
          </a:p>
          <a:p>
            <a:pPr marL="12700">
              <a:lnSpc>
                <a:spcPts val="2660"/>
              </a:lnSpc>
              <a:spcBef>
                <a:spcPts val="2840"/>
              </a:spcBef>
            </a:pPr>
            <a:r>
              <a:rPr sz="2400" spc="-210" dirty="0">
                <a:latin typeface="Symbol"/>
                <a:cs typeface="Symbol"/>
              </a:rPr>
              <a:t></a:t>
            </a:r>
            <a:endParaRPr sz="2400">
              <a:latin typeface="Symbol"/>
              <a:cs typeface="Symbol"/>
            </a:endParaRPr>
          </a:p>
          <a:p>
            <a:pPr marL="12700">
              <a:lnSpc>
                <a:spcPts val="2120"/>
              </a:lnSpc>
            </a:pPr>
            <a:r>
              <a:rPr sz="1950" dirty="0">
                <a:latin typeface="Symbol"/>
                <a:cs typeface="Symbol"/>
              </a:rPr>
              <a:t>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05685" y="3796615"/>
            <a:ext cx="39751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50" spc="-195" dirty="0">
                <a:latin typeface="Times New Roman"/>
                <a:cs typeface="Times New Roman"/>
              </a:rPr>
              <a:t>4</a:t>
            </a:r>
            <a:r>
              <a:rPr sz="2550" spc="-300" dirty="0">
                <a:latin typeface="Symbol"/>
                <a:cs typeface="Symbol"/>
              </a:rPr>
              <a:t></a:t>
            </a:r>
            <a:r>
              <a:rPr sz="2450" i="1" spc="-165" dirty="0">
                <a:latin typeface="Times New Roman"/>
                <a:cs typeface="Times New Roman"/>
              </a:rPr>
              <a:t>r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37561" y="3821048"/>
            <a:ext cx="13081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latin typeface="Times New Roman"/>
                <a:cs typeface="Times New Roman"/>
              </a:rPr>
              <a:t>2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82239" y="3784472"/>
            <a:ext cx="121285" cy="323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dirty="0">
                <a:latin typeface="Symbol"/>
                <a:cs typeface="Symbol"/>
              </a:rPr>
              <a:t>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41598" y="3892677"/>
            <a:ext cx="17208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375" spc="-434" baseline="-44444" dirty="0">
                <a:latin typeface="Symbol"/>
                <a:cs typeface="Symbol"/>
              </a:rPr>
              <a:t></a:t>
            </a:r>
            <a:r>
              <a:rPr sz="450" dirty="0">
                <a:latin typeface="Symbol"/>
                <a:cs typeface="Symbol"/>
              </a:rPr>
              <a:t></a:t>
            </a:r>
            <a:endParaRPr sz="4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66083" y="3950589"/>
            <a:ext cx="50292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5100" spc="-120" baseline="-12254" dirty="0">
                <a:latin typeface="Times New Roman"/>
                <a:cs typeface="Times New Roman"/>
              </a:rPr>
              <a:t>2</a:t>
            </a:r>
            <a:r>
              <a:rPr sz="5100" spc="-292" baseline="-12254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Symbol"/>
                <a:cs typeface="Symbol"/>
              </a:rPr>
              <a:t></a:t>
            </a:r>
            <a:endParaRPr sz="28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83686" y="4312423"/>
            <a:ext cx="958850" cy="581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421640" algn="l"/>
              </a:tabLst>
            </a:pPr>
            <a:r>
              <a:rPr sz="5175" baseline="-7246" dirty="0">
                <a:latin typeface="Symbol"/>
                <a:cs typeface="Symbol"/>
              </a:rPr>
              <a:t></a:t>
            </a:r>
            <a:r>
              <a:rPr sz="5175" baseline="-7246" dirty="0">
                <a:latin typeface="Times New Roman"/>
                <a:cs typeface="Times New Roman"/>
              </a:rPr>
              <a:t>	</a:t>
            </a:r>
            <a:r>
              <a:rPr sz="3650" spc="-185" dirty="0">
                <a:latin typeface="Symbol"/>
                <a:cs typeface="Symbol"/>
              </a:rPr>
              <a:t></a:t>
            </a:r>
            <a:r>
              <a:rPr sz="3650" spc="-85" dirty="0">
                <a:latin typeface="Times New Roman"/>
                <a:cs typeface="Times New Roman"/>
              </a:rPr>
              <a:t> </a:t>
            </a:r>
            <a:r>
              <a:rPr sz="3450" spc="-55" dirty="0">
                <a:latin typeface="Symbol"/>
                <a:cs typeface="Symbol"/>
              </a:rPr>
              <a:t></a:t>
            </a:r>
            <a:endParaRPr sz="34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7338" y="4756784"/>
            <a:ext cx="149606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dirty="0">
                <a:latin typeface="Symbol"/>
                <a:cs typeface="Symbol"/>
              </a:rPr>
              <a:t></a:t>
            </a:r>
            <a:r>
              <a:rPr sz="3450" spc="-30" dirty="0">
                <a:latin typeface="Times New Roman"/>
                <a:cs typeface="Times New Roman"/>
              </a:rPr>
              <a:t> </a:t>
            </a:r>
            <a:r>
              <a:rPr sz="3450" i="1" dirty="0">
                <a:latin typeface="Times New Roman"/>
                <a:cs typeface="Times New Roman"/>
              </a:rPr>
              <a:t>P</a:t>
            </a:r>
            <a:r>
              <a:rPr sz="3450" i="1" spc="-25" dirty="0">
                <a:latin typeface="Times New Roman"/>
                <a:cs typeface="Times New Roman"/>
              </a:rPr>
              <a:t> </a:t>
            </a:r>
            <a:r>
              <a:rPr sz="3450" i="1" dirty="0">
                <a:latin typeface="Times New Roman"/>
                <a:cs typeface="Times New Roman"/>
              </a:rPr>
              <a:t>G</a:t>
            </a:r>
            <a:r>
              <a:rPr sz="3450" i="1" spc="-40" dirty="0">
                <a:latin typeface="Times New Roman"/>
                <a:cs typeface="Times New Roman"/>
              </a:rPr>
              <a:t> </a:t>
            </a:r>
            <a:r>
              <a:rPr sz="3450" i="1" dirty="0">
                <a:latin typeface="Times New Roman"/>
                <a:cs typeface="Times New Roman"/>
              </a:rPr>
              <a:t>G</a:t>
            </a:r>
            <a:endParaRPr sz="34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59379" y="4913757"/>
            <a:ext cx="142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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02734" y="4913757"/>
            <a:ext cx="1263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35" dirty="0">
                <a:latin typeface="Symbol"/>
                <a:cs typeface="Symbol"/>
              </a:rPr>
              <a:t>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89427" y="5147436"/>
            <a:ext cx="685800" cy="12700"/>
          </a:xfrm>
          <a:custGeom>
            <a:avLst/>
            <a:gdLst/>
            <a:ahLst/>
            <a:cxnLst/>
            <a:rect l="l" t="t" r="r" b="b"/>
            <a:pathLst>
              <a:path w="685800" h="12700">
                <a:moveTo>
                  <a:pt x="685800" y="0"/>
                </a:moveTo>
                <a:lnTo>
                  <a:pt x="0" y="0"/>
                </a:lnTo>
                <a:lnTo>
                  <a:pt x="0" y="12191"/>
                </a:lnTo>
                <a:lnTo>
                  <a:pt x="685800" y="12191"/>
                </a:lnTo>
                <a:lnTo>
                  <a:pt x="685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54454" y="6143955"/>
            <a:ext cx="59055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sz="2600" i="1" dirty="0">
                <a:latin typeface="Times New Roman"/>
                <a:cs typeface="Times New Roman"/>
              </a:rPr>
              <a:t>T	T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09442" y="5845251"/>
            <a:ext cx="13100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Times New Roman"/>
                <a:cs typeface="Times New Roman"/>
              </a:rPr>
              <a:t>R </a:t>
            </a:r>
            <a:r>
              <a:rPr sz="4400" dirty="0">
                <a:latin typeface="Symbol"/>
                <a:cs typeface="Symbol"/>
              </a:rPr>
              <a:t></a:t>
            </a:r>
            <a:r>
              <a:rPr sz="3400" dirty="0">
                <a:latin typeface="Times New Roman"/>
                <a:cs typeface="Times New Roman"/>
              </a:rPr>
              <a:t>4</a:t>
            </a:r>
            <a:r>
              <a:rPr sz="3550" spc="-90" dirty="0">
                <a:latin typeface="Symbol"/>
                <a:cs typeface="Symbol"/>
              </a:rPr>
              <a:t></a:t>
            </a:r>
            <a:r>
              <a:rPr sz="3400" i="1" spc="-5" dirty="0">
                <a:latin typeface="Times New Roman"/>
                <a:cs typeface="Times New Roman"/>
              </a:rPr>
              <a:t>r</a:t>
            </a:r>
            <a:r>
              <a:rPr sz="3400" i="1" spc="-350" dirty="0">
                <a:latin typeface="Times New Roman"/>
                <a:cs typeface="Times New Roman"/>
              </a:rPr>
              <a:t> </a:t>
            </a:r>
            <a:r>
              <a:rPr sz="3400" spc="-5" dirty="0">
                <a:latin typeface="Symbol"/>
                <a:cs typeface="Symbol"/>
              </a:rPr>
              <a:t></a:t>
            </a:r>
            <a:endParaRPr sz="34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84801" y="1555858"/>
            <a:ext cx="3561079" cy="404876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425450" indent="-337185">
              <a:lnSpc>
                <a:spcPct val="100000"/>
              </a:lnSpc>
              <a:spcBef>
                <a:spcPts val="595"/>
              </a:spcBef>
              <a:buFont typeface="Microsoft Sans Serif"/>
              <a:buChar char="•"/>
              <a:tabLst>
                <a:tab pos="425450" algn="l"/>
                <a:tab pos="426084" algn="l"/>
                <a:tab pos="776605" algn="l"/>
              </a:tabLst>
            </a:pPr>
            <a:r>
              <a:rPr sz="2000" dirty="0">
                <a:latin typeface="Symbol"/>
                <a:cs typeface="Symbol"/>
              </a:rPr>
              <a:t></a:t>
            </a:r>
            <a:r>
              <a:rPr sz="2000" dirty="0">
                <a:latin typeface="Microsoft Sans Serif"/>
                <a:cs typeface="Microsoft Sans Serif"/>
              </a:rPr>
              <a:t>:	</a:t>
            </a:r>
            <a:r>
              <a:rPr sz="2000" spc="-5" dirty="0">
                <a:latin typeface="Microsoft Sans Serif"/>
                <a:cs typeface="Microsoft Sans Serif"/>
              </a:rPr>
              <a:t>wavelength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[m]</a:t>
            </a:r>
            <a:endParaRPr sz="2000">
              <a:latin typeface="Microsoft Sans Serif"/>
              <a:cs typeface="Microsoft Sans Serif"/>
            </a:endParaRPr>
          </a:p>
          <a:p>
            <a:pPr marL="425450" marR="142240" indent="-337185">
              <a:lnSpc>
                <a:spcPts val="2180"/>
              </a:lnSpc>
              <a:spcBef>
                <a:spcPts val="99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P</a:t>
            </a:r>
            <a:r>
              <a:rPr sz="3300" spc="-7" baseline="-11363" dirty="0">
                <a:latin typeface="Microsoft Sans Serif"/>
                <a:cs typeface="Microsoft Sans Serif"/>
              </a:rPr>
              <a:t>R</a:t>
            </a:r>
            <a:r>
              <a:rPr sz="2000" spc="-5" dirty="0">
                <a:latin typeface="Microsoft Sans Serif"/>
                <a:cs typeface="Microsoft Sans Serif"/>
              </a:rPr>
              <a:t>:</a:t>
            </a:r>
            <a:r>
              <a:rPr sz="2000" dirty="0">
                <a:latin typeface="Microsoft Sans Serif"/>
                <a:cs typeface="Microsoft Sans Serif"/>
              </a:rPr>
              <a:t> power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available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at 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receiving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</a:t>
            </a:r>
            <a:endParaRPr sz="2000">
              <a:latin typeface="Microsoft Sans Serif"/>
              <a:cs typeface="Microsoft Sans Serif"/>
            </a:endParaRPr>
          </a:p>
          <a:p>
            <a:pPr marL="425450" marR="147320" indent="-337185">
              <a:lnSpc>
                <a:spcPts val="2200"/>
              </a:lnSpc>
              <a:spcBef>
                <a:spcPts val="905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P</a:t>
            </a:r>
            <a:r>
              <a:rPr sz="3300" spc="-7" baseline="-11363" dirty="0">
                <a:latin typeface="Microsoft Sans Serif"/>
                <a:cs typeface="Microsoft Sans Serif"/>
              </a:rPr>
              <a:t>T</a:t>
            </a:r>
            <a:r>
              <a:rPr sz="2000" spc="-5" dirty="0">
                <a:latin typeface="Microsoft Sans Serif"/>
                <a:cs typeface="Microsoft Sans Serif"/>
              </a:rPr>
              <a:t>: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power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delivered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transmitting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</a:t>
            </a:r>
            <a:endParaRPr sz="2000">
              <a:latin typeface="Microsoft Sans Serif"/>
              <a:cs typeface="Microsoft Sans Serif"/>
            </a:endParaRPr>
          </a:p>
          <a:p>
            <a:pPr marL="425450" marR="93980" indent="-337185">
              <a:lnSpc>
                <a:spcPct val="93300"/>
              </a:lnSpc>
              <a:spcBef>
                <a:spcPts val="820"/>
              </a:spcBef>
              <a:buChar char="•"/>
              <a:tabLst>
                <a:tab pos="425450" algn="l"/>
                <a:tab pos="426084" algn="l"/>
              </a:tabLst>
            </a:pPr>
            <a:r>
              <a:rPr sz="1950" dirty="0">
                <a:latin typeface="Microsoft Sans Serif"/>
                <a:cs typeface="Microsoft Sans Serif"/>
              </a:rPr>
              <a:t>G</a:t>
            </a:r>
            <a:r>
              <a:rPr sz="3225" baseline="-11627" dirty="0">
                <a:latin typeface="Microsoft Sans Serif"/>
                <a:cs typeface="Microsoft Sans Serif"/>
              </a:rPr>
              <a:t>R</a:t>
            </a:r>
            <a:r>
              <a:rPr sz="1950" dirty="0">
                <a:latin typeface="Microsoft Sans Serif"/>
                <a:cs typeface="Microsoft Sans Serif"/>
              </a:rPr>
              <a:t>: </a:t>
            </a:r>
            <a:r>
              <a:rPr sz="1950" spc="-5" dirty="0">
                <a:latin typeface="Microsoft Sans Serif"/>
                <a:cs typeface="Microsoft Sans Serif"/>
              </a:rPr>
              <a:t>gain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of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the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transmitting </a:t>
            </a:r>
            <a:r>
              <a:rPr sz="1950" spc="-50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antenna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in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the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direction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of 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the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receiving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antenna</a:t>
            </a:r>
            <a:endParaRPr sz="1950">
              <a:latin typeface="Microsoft Sans Serif"/>
              <a:cs typeface="Microsoft Sans Serif"/>
            </a:endParaRPr>
          </a:p>
          <a:p>
            <a:pPr marL="425450" marR="205740" indent="-337185" algn="just">
              <a:lnSpc>
                <a:spcPct val="92300"/>
              </a:lnSpc>
              <a:spcBef>
                <a:spcPts val="935"/>
              </a:spcBef>
              <a:buChar char="•"/>
              <a:tabLst>
                <a:tab pos="426084" algn="l"/>
              </a:tabLst>
            </a:pPr>
            <a:r>
              <a:rPr sz="1950" dirty="0">
                <a:latin typeface="Microsoft Sans Serif"/>
                <a:cs typeface="Microsoft Sans Serif"/>
              </a:rPr>
              <a:t>G</a:t>
            </a:r>
            <a:r>
              <a:rPr sz="3300" baseline="-11363" dirty="0">
                <a:latin typeface="Microsoft Sans Serif"/>
                <a:cs typeface="Microsoft Sans Serif"/>
              </a:rPr>
              <a:t>T</a:t>
            </a:r>
            <a:r>
              <a:rPr sz="1950" dirty="0">
                <a:latin typeface="Microsoft Sans Serif"/>
                <a:cs typeface="Microsoft Sans Serif"/>
              </a:rPr>
              <a:t>: </a:t>
            </a:r>
            <a:r>
              <a:rPr sz="1950" spc="-5" dirty="0">
                <a:latin typeface="Microsoft Sans Serif"/>
                <a:cs typeface="Microsoft Sans Serif"/>
              </a:rPr>
              <a:t>gain </a:t>
            </a:r>
            <a:r>
              <a:rPr sz="1950" dirty="0">
                <a:latin typeface="Microsoft Sans Serif"/>
                <a:cs typeface="Microsoft Sans Serif"/>
              </a:rPr>
              <a:t>of </a:t>
            </a:r>
            <a:r>
              <a:rPr sz="1950" spc="-5" dirty="0">
                <a:latin typeface="Microsoft Sans Serif"/>
                <a:cs typeface="Microsoft Sans Serif"/>
              </a:rPr>
              <a:t>the receiving </a:t>
            </a:r>
            <a:r>
              <a:rPr sz="195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antenna in </a:t>
            </a:r>
            <a:r>
              <a:rPr sz="1950" spc="-10" dirty="0">
                <a:latin typeface="Microsoft Sans Serif"/>
                <a:cs typeface="Microsoft Sans Serif"/>
              </a:rPr>
              <a:t>the direction </a:t>
            </a:r>
            <a:r>
              <a:rPr sz="1950" dirty="0">
                <a:latin typeface="Microsoft Sans Serif"/>
                <a:cs typeface="Microsoft Sans Serif"/>
              </a:rPr>
              <a:t>of 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the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transmitting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antenna</a:t>
            </a:r>
            <a:endParaRPr sz="1950">
              <a:latin typeface="Microsoft Sans Serif"/>
              <a:cs typeface="Microsoft Sans Serif"/>
            </a:endParaRPr>
          </a:p>
          <a:p>
            <a:pPr marL="425450" indent="-337185" algn="just">
              <a:lnSpc>
                <a:spcPct val="100000"/>
              </a:lnSpc>
              <a:spcBef>
                <a:spcPts val="445"/>
              </a:spcBef>
              <a:buChar char="•"/>
              <a:tabLst>
                <a:tab pos="426084" algn="l"/>
              </a:tabLst>
            </a:pPr>
            <a:r>
              <a:rPr sz="2000" dirty="0">
                <a:latin typeface="Microsoft Sans Serif"/>
                <a:cs typeface="Microsoft Sans Serif"/>
              </a:rPr>
              <a:t>Matched</a:t>
            </a:r>
            <a:r>
              <a:rPr sz="2000" spc="-5" dirty="0">
                <a:latin typeface="Microsoft Sans Serif"/>
                <a:cs typeface="Microsoft Sans Serif"/>
              </a:rPr>
              <a:t> polarizations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0823" y="497839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48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447531" y="6281241"/>
            <a:ext cx="175895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64"/>
              </a:lnSpc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5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816609"/>
            <a:ext cx="788987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Intended</a:t>
            </a:r>
            <a:r>
              <a:rPr sz="4350" spc="40" dirty="0"/>
              <a:t> </a:t>
            </a:r>
            <a:r>
              <a:rPr sz="4350" dirty="0"/>
              <a:t>&amp;</a:t>
            </a:r>
            <a:r>
              <a:rPr sz="4350" spc="20" dirty="0"/>
              <a:t> </a:t>
            </a:r>
            <a:r>
              <a:rPr sz="4350" spc="-5" dirty="0"/>
              <a:t>unintended</a:t>
            </a:r>
            <a:r>
              <a:rPr sz="4350" spc="45" dirty="0"/>
              <a:t> </a:t>
            </a:r>
            <a:r>
              <a:rPr sz="4350" spc="-5" dirty="0"/>
              <a:t>radiators</a:t>
            </a:r>
            <a:endParaRPr sz="4350"/>
          </a:p>
        </p:txBody>
      </p:sp>
      <p:sp>
        <p:nvSpPr>
          <p:cNvPr id="3" name="object 3"/>
          <p:cNvSpPr txBox="1"/>
          <p:nvPr/>
        </p:nvSpPr>
        <p:spPr>
          <a:xfrm>
            <a:off x="764540" y="1939991"/>
            <a:ext cx="7426325" cy="35947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34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dirty="0">
                <a:latin typeface="Microsoft Sans Serif"/>
                <a:cs typeface="Microsoft Sans Serif"/>
              </a:rPr>
              <a:t>Antennas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intended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produce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specified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EM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field</a:t>
            </a:r>
            <a:endParaRPr sz="2000">
              <a:latin typeface="Microsoft Sans Serif"/>
              <a:cs typeface="Microsoft Sans Serif"/>
            </a:endParaRPr>
          </a:p>
          <a:p>
            <a:pPr marL="759460" marR="22225" lvl="1" indent="-287020">
              <a:lnSpc>
                <a:spcPts val="1980"/>
              </a:lnSpc>
              <a:spcBef>
                <a:spcPts val="430"/>
              </a:spcBef>
              <a:buChar char="–"/>
              <a:tabLst>
                <a:tab pos="664210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Radiocommunication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antennas;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Measuring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antennas;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EM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sensors,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probes;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EM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applicators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(Industrial,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Medical,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Scientific)</a:t>
            </a:r>
            <a:endParaRPr sz="18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2210"/>
              </a:lnSpc>
              <a:spcBef>
                <a:spcPts val="370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Radiators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not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intended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generate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any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EM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field,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but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producing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it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unintended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side-effect</a:t>
            </a:r>
            <a:endParaRPr sz="2000">
              <a:latin typeface="Microsoft Sans Serif"/>
              <a:cs typeface="Microsoft Sans Serif"/>
            </a:endParaRPr>
          </a:p>
          <a:p>
            <a:pPr marL="759460" marR="554990" lvl="1" indent="-287020">
              <a:lnSpc>
                <a:spcPts val="1970"/>
              </a:lnSpc>
              <a:spcBef>
                <a:spcPts val="380"/>
              </a:spcBef>
              <a:buChar char="–"/>
              <a:tabLst>
                <a:tab pos="664210" algn="l"/>
              </a:tabLst>
            </a:pPr>
            <a:r>
              <a:rPr sz="1800" dirty="0">
                <a:latin typeface="Microsoft Sans Serif"/>
                <a:cs typeface="Microsoft Sans Serif"/>
              </a:rPr>
              <a:t>Any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conductor/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installation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with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varying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electrical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current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(e.g.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electrical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installation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vehicles)</a:t>
            </a:r>
            <a:endParaRPr sz="1800">
              <a:latin typeface="Microsoft Sans Serif"/>
              <a:cs typeface="Microsoft Sans Serif"/>
            </a:endParaRPr>
          </a:p>
          <a:p>
            <a:pPr marL="759460" marR="541655" lvl="1" indent="-287020">
              <a:lnSpc>
                <a:spcPts val="1970"/>
              </a:lnSpc>
              <a:spcBef>
                <a:spcPts val="370"/>
              </a:spcBef>
              <a:buChar char="–"/>
              <a:tabLst>
                <a:tab pos="664210" algn="l"/>
              </a:tabLst>
            </a:pPr>
            <a:r>
              <a:rPr sz="1800" dirty="0">
                <a:latin typeface="Microsoft Sans Serif"/>
                <a:cs typeface="Microsoft Sans Serif"/>
              </a:rPr>
              <a:t>Any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slot/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opening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screen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of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device/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cable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carrying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RF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current</a:t>
            </a:r>
            <a:endParaRPr sz="1800">
              <a:latin typeface="Microsoft Sans Serif"/>
              <a:cs typeface="Microsoft Sans Serif"/>
            </a:endParaRPr>
          </a:p>
          <a:p>
            <a:pPr marL="759460" marR="888365" lvl="1" indent="-287020">
              <a:lnSpc>
                <a:spcPts val="1970"/>
              </a:lnSpc>
              <a:spcBef>
                <a:spcPts val="380"/>
              </a:spcBef>
              <a:buChar char="–"/>
              <a:tabLst>
                <a:tab pos="664210" algn="l"/>
              </a:tabLst>
            </a:pPr>
            <a:r>
              <a:rPr sz="1800" dirty="0">
                <a:latin typeface="Microsoft Sans Serif"/>
                <a:cs typeface="Microsoft Sans Serif"/>
              </a:rPr>
              <a:t>Any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discontinuity in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transmission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medium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(e.g.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conducting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structures/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installations)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irradiated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by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EM</a:t>
            </a:r>
            <a:r>
              <a:rPr sz="1800" spc="5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waves</a:t>
            </a:r>
            <a:endParaRPr sz="1800">
              <a:latin typeface="Microsoft Sans Serif"/>
              <a:cs typeface="Microsoft Sans Serif"/>
            </a:endParaRPr>
          </a:p>
          <a:p>
            <a:pPr marL="1609725" marR="292735" indent="-228600">
              <a:lnSpc>
                <a:spcPts val="1550"/>
              </a:lnSpc>
              <a:spcBef>
                <a:spcPts val="260"/>
              </a:spcBef>
            </a:pPr>
            <a:r>
              <a:rPr sz="1400" spc="370" dirty="0">
                <a:latin typeface="Microsoft Sans Serif"/>
                <a:cs typeface="Microsoft Sans Serif"/>
              </a:rPr>
              <a:t>– </a:t>
            </a:r>
            <a:r>
              <a:rPr sz="1400" spc="-5" dirty="0">
                <a:latin typeface="Microsoft Sans Serif"/>
                <a:cs typeface="Microsoft Sans Serif"/>
              </a:rPr>
              <a:t>Stationary </a:t>
            </a:r>
            <a:r>
              <a:rPr sz="1400" dirty="0">
                <a:latin typeface="Microsoft Sans Serif"/>
                <a:cs typeface="Microsoft Sans Serif"/>
              </a:rPr>
              <a:t>(e.g. </a:t>
            </a:r>
            <a:r>
              <a:rPr sz="1400" spc="-5" dirty="0">
                <a:latin typeface="Microsoft Sans Serif"/>
                <a:cs typeface="Microsoft Sans Serif"/>
              </a:rPr>
              <a:t>antenna masts </a:t>
            </a:r>
            <a:r>
              <a:rPr sz="1400" dirty="0">
                <a:latin typeface="Microsoft Sans Serif"/>
                <a:cs typeface="Microsoft Sans Serif"/>
              </a:rPr>
              <a:t>or </a:t>
            </a:r>
            <a:r>
              <a:rPr sz="1400" spc="-5" dirty="0">
                <a:latin typeface="Microsoft Sans Serif"/>
                <a:cs typeface="Microsoft Sans Serif"/>
              </a:rPr>
              <a:t>power line wires); Time-varying </a:t>
            </a:r>
            <a:r>
              <a:rPr sz="1400" dirty="0">
                <a:latin typeface="Microsoft Sans Serif"/>
                <a:cs typeface="Microsoft Sans Serif"/>
              </a:rPr>
              <a:t>(e.g.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windmill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or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helicopter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propellers);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Transient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(e.g.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aeroplanes,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missiles)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7664" y="2973070"/>
            <a:ext cx="2930525" cy="822960"/>
          </a:xfrm>
          <a:custGeom>
            <a:avLst/>
            <a:gdLst/>
            <a:ahLst/>
            <a:cxnLst/>
            <a:rect l="l" t="t" r="r" b="b"/>
            <a:pathLst>
              <a:path w="2930525" h="822960">
                <a:moveTo>
                  <a:pt x="2930525" y="0"/>
                </a:moveTo>
                <a:lnTo>
                  <a:pt x="0" y="0"/>
                </a:lnTo>
                <a:lnTo>
                  <a:pt x="0" y="822959"/>
                </a:lnTo>
                <a:lnTo>
                  <a:pt x="2930525" y="822959"/>
                </a:lnTo>
                <a:lnTo>
                  <a:pt x="293052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88790" y="473709"/>
            <a:ext cx="15798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e.i.r.p.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64"/>
              </a:lnSpc>
            </a:pPr>
            <a:r>
              <a:rPr dirty="0"/>
              <a:t>49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10540" y="1650237"/>
            <a:ext cx="6978015" cy="430085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77825" marR="51435" indent="-340360">
              <a:lnSpc>
                <a:spcPts val="4100"/>
              </a:lnSpc>
              <a:spcBef>
                <a:spcPts val="370"/>
              </a:spcBef>
              <a:buChar char="•"/>
              <a:tabLst>
                <a:tab pos="377825" algn="l"/>
                <a:tab pos="378460" algn="l"/>
              </a:tabLst>
            </a:pPr>
            <a:r>
              <a:rPr sz="3550" spc="-5" dirty="0">
                <a:latin typeface="Microsoft Sans Serif"/>
                <a:cs typeface="Microsoft Sans Serif"/>
              </a:rPr>
              <a:t>Equivalent</a:t>
            </a:r>
            <a:r>
              <a:rPr sz="3550" spc="25" dirty="0">
                <a:latin typeface="Microsoft Sans Serif"/>
                <a:cs typeface="Microsoft Sans Serif"/>
              </a:rPr>
              <a:t> </a:t>
            </a:r>
            <a:r>
              <a:rPr sz="3550" spc="-10" dirty="0">
                <a:latin typeface="Microsoft Sans Serif"/>
                <a:cs typeface="Microsoft Sans Serif"/>
              </a:rPr>
              <a:t>Isotropically</a:t>
            </a:r>
            <a:r>
              <a:rPr sz="3550" spc="30" dirty="0">
                <a:latin typeface="Microsoft Sans Serif"/>
                <a:cs typeface="Microsoft Sans Serif"/>
              </a:rPr>
              <a:t> </a:t>
            </a:r>
            <a:r>
              <a:rPr sz="3550" spc="-5" dirty="0">
                <a:latin typeface="Microsoft Sans Serif"/>
                <a:cs typeface="Microsoft Sans Serif"/>
              </a:rPr>
              <a:t>Radiated </a:t>
            </a:r>
            <a:r>
              <a:rPr sz="3550" spc="-925" dirty="0">
                <a:latin typeface="Microsoft Sans Serif"/>
                <a:cs typeface="Microsoft Sans Serif"/>
              </a:rPr>
              <a:t> </a:t>
            </a:r>
            <a:r>
              <a:rPr sz="3550" dirty="0">
                <a:latin typeface="Microsoft Sans Serif"/>
                <a:cs typeface="Microsoft Sans Serif"/>
              </a:rPr>
              <a:t>Power</a:t>
            </a:r>
            <a:r>
              <a:rPr sz="3550" spc="35" dirty="0">
                <a:latin typeface="Microsoft Sans Serif"/>
                <a:cs typeface="Microsoft Sans Serif"/>
              </a:rPr>
              <a:t> </a:t>
            </a:r>
            <a:r>
              <a:rPr sz="3550" spc="-10" dirty="0">
                <a:latin typeface="Microsoft Sans Serif"/>
                <a:cs typeface="Microsoft Sans Serif"/>
              </a:rPr>
              <a:t>(in</a:t>
            </a:r>
            <a:r>
              <a:rPr sz="3550" spc="35" dirty="0">
                <a:latin typeface="Microsoft Sans Serif"/>
                <a:cs typeface="Microsoft Sans Serif"/>
              </a:rPr>
              <a:t> </a:t>
            </a:r>
            <a:r>
              <a:rPr sz="3550" dirty="0">
                <a:latin typeface="Microsoft Sans Serif"/>
                <a:cs typeface="Microsoft Sans Serif"/>
              </a:rPr>
              <a:t>a</a:t>
            </a:r>
            <a:r>
              <a:rPr sz="3550" spc="35" dirty="0">
                <a:latin typeface="Microsoft Sans Serif"/>
                <a:cs typeface="Microsoft Sans Serif"/>
              </a:rPr>
              <a:t> </a:t>
            </a:r>
            <a:r>
              <a:rPr sz="3550" spc="-10" dirty="0">
                <a:latin typeface="Microsoft Sans Serif"/>
                <a:cs typeface="Microsoft Sans Serif"/>
              </a:rPr>
              <a:t>given</a:t>
            </a:r>
            <a:r>
              <a:rPr sz="3550" spc="35" dirty="0">
                <a:latin typeface="Microsoft Sans Serif"/>
                <a:cs typeface="Microsoft Sans Serif"/>
              </a:rPr>
              <a:t> </a:t>
            </a:r>
            <a:r>
              <a:rPr sz="3550" spc="-5" dirty="0">
                <a:latin typeface="Microsoft Sans Serif"/>
                <a:cs typeface="Microsoft Sans Serif"/>
              </a:rPr>
              <a:t>direction):</a:t>
            </a:r>
            <a:endParaRPr sz="3550">
              <a:latin typeface="Microsoft Sans Serif"/>
              <a:cs typeface="Microsoft Sans Serif"/>
            </a:endParaRPr>
          </a:p>
          <a:p>
            <a:pPr marL="2455545">
              <a:lnSpc>
                <a:spcPct val="100000"/>
              </a:lnSpc>
              <a:spcBef>
                <a:spcPts val="1905"/>
              </a:spcBef>
            </a:pPr>
            <a:r>
              <a:rPr sz="4350" i="1" dirty="0">
                <a:latin typeface="Times New Roman"/>
                <a:cs typeface="Times New Roman"/>
              </a:rPr>
              <a:t>e</a:t>
            </a:r>
            <a:r>
              <a:rPr sz="4350" dirty="0">
                <a:latin typeface="Times New Roman"/>
                <a:cs typeface="Times New Roman"/>
              </a:rPr>
              <a:t>.</a:t>
            </a:r>
            <a:r>
              <a:rPr sz="4350" i="1" dirty="0">
                <a:latin typeface="Times New Roman"/>
                <a:cs typeface="Times New Roman"/>
              </a:rPr>
              <a:t>i</a:t>
            </a:r>
            <a:r>
              <a:rPr sz="4350" dirty="0">
                <a:latin typeface="Times New Roman"/>
                <a:cs typeface="Times New Roman"/>
              </a:rPr>
              <a:t>.</a:t>
            </a:r>
            <a:r>
              <a:rPr sz="4350" i="1" dirty="0">
                <a:latin typeface="Times New Roman"/>
                <a:cs typeface="Times New Roman"/>
              </a:rPr>
              <a:t>r</a:t>
            </a:r>
            <a:r>
              <a:rPr sz="4350" i="1" spc="-25" dirty="0">
                <a:latin typeface="Times New Roman"/>
                <a:cs typeface="Times New Roman"/>
              </a:rPr>
              <a:t> </a:t>
            </a:r>
            <a:r>
              <a:rPr sz="4350" dirty="0">
                <a:latin typeface="Times New Roman"/>
                <a:cs typeface="Times New Roman"/>
              </a:rPr>
              <a:t>.</a:t>
            </a:r>
            <a:r>
              <a:rPr sz="4350" spc="-20" dirty="0">
                <a:latin typeface="Times New Roman"/>
                <a:cs typeface="Times New Roman"/>
              </a:rPr>
              <a:t> </a:t>
            </a:r>
            <a:r>
              <a:rPr sz="4350" i="1" dirty="0">
                <a:latin typeface="Times New Roman"/>
                <a:cs typeface="Times New Roman"/>
              </a:rPr>
              <a:t>p</a:t>
            </a:r>
            <a:r>
              <a:rPr sz="4350" dirty="0">
                <a:latin typeface="Times New Roman"/>
                <a:cs typeface="Times New Roman"/>
              </a:rPr>
              <a:t>.</a:t>
            </a:r>
            <a:r>
              <a:rPr sz="4350" spc="-15" dirty="0">
                <a:latin typeface="Times New Roman"/>
                <a:cs typeface="Times New Roman"/>
              </a:rPr>
              <a:t> </a:t>
            </a:r>
            <a:r>
              <a:rPr sz="4350" dirty="0">
                <a:latin typeface="Symbol"/>
                <a:cs typeface="Symbol"/>
              </a:rPr>
              <a:t></a:t>
            </a:r>
            <a:r>
              <a:rPr sz="4350" spc="-15" dirty="0">
                <a:latin typeface="Times New Roman"/>
                <a:cs typeface="Times New Roman"/>
              </a:rPr>
              <a:t> </a:t>
            </a:r>
            <a:r>
              <a:rPr sz="4350" i="1" spc="-5" dirty="0">
                <a:latin typeface="Times New Roman"/>
                <a:cs typeface="Times New Roman"/>
              </a:rPr>
              <a:t>PG</a:t>
            </a:r>
            <a:r>
              <a:rPr sz="6450" i="1" spc="-7" baseline="-12273" dirty="0">
                <a:latin typeface="Times New Roman"/>
                <a:cs typeface="Times New Roman"/>
              </a:rPr>
              <a:t>i</a:t>
            </a:r>
            <a:endParaRPr sz="6450" baseline="-12273">
              <a:latin typeface="Times New Roman"/>
              <a:cs typeface="Times New Roman"/>
            </a:endParaRPr>
          </a:p>
          <a:p>
            <a:pPr marL="377825" marR="17780" indent="-340360">
              <a:lnSpc>
                <a:spcPct val="97400"/>
              </a:lnSpc>
              <a:spcBef>
                <a:spcPts val="3100"/>
              </a:spcBef>
              <a:buChar char="•"/>
              <a:tabLst>
                <a:tab pos="377825" algn="l"/>
                <a:tab pos="3784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19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product</a:t>
            </a:r>
            <a:r>
              <a:rPr sz="3200" spc="21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of</a:t>
            </a:r>
            <a:r>
              <a:rPr sz="3200" spc="20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1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power</a:t>
            </a:r>
            <a:r>
              <a:rPr sz="3200" spc="204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supplied </a:t>
            </a:r>
            <a:r>
              <a:rPr sz="3200" spc="-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gain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(relative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to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an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isotropic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antenna)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in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given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direction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396364"/>
            <a:ext cx="6878320" cy="40633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0694" y="473709"/>
            <a:ext cx="46551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Linear</a:t>
            </a:r>
            <a:r>
              <a:rPr spc="5" dirty="0"/>
              <a:t> </a:t>
            </a:r>
            <a:r>
              <a:rPr spc="-10" dirty="0"/>
              <a:t>Polarization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64"/>
              </a:lnSpc>
            </a:pPr>
            <a:r>
              <a:rPr dirty="0"/>
              <a:t>50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4980" y="2037714"/>
            <a:ext cx="7713980" cy="31508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0520" marR="3521075" indent="-338455">
              <a:lnSpc>
                <a:spcPct val="97400"/>
              </a:lnSpc>
              <a:spcBef>
                <a:spcPts val="180"/>
              </a:spcBef>
              <a:buChar char="•"/>
              <a:tabLst>
                <a:tab pos="350520" algn="l"/>
                <a:tab pos="35115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linearly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polarized </a:t>
            </a:r>
            <a:r>
              <a:rPr sz="2800" spc="-5" dirty="0">
                <a:latin typeface="Microsoft Sans Serif"/>
                <a:cs typeface="Microsoft Sans Serif"/>
              </a:rPr>
              <a:t> plane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(or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H)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vector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 </a:t>
            </a:r>
            <a:r>
              <a:rPr sz="2800" spc="-5" dirty="0">
                <a:latin typeface="Microsoft Sans Serif"/>
                <a:cs typeface="Microsoft Sans Serif"/>
              </a:rPr>
              <a:t> constant.</a:t>
            </a:r>
            <a:endParaRPr sz="2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•"/>
            </a:pPr>
            <a:endParaRPr sz="4550">
              <a:latin typeface="Microsoft Sans Serif"/>
              <a:cs typeface="Microsoft Sans Serif"/>
            </a:endParaRPr>
          </a:p>
          <a:p>
            <a:pPr marL="350520" marR="5080" indent="-338455">
              <a:lnSpc>
                <a:spcPts val="3160"/>
              </a:lnSpc>
              <a:buChar char="•"/>
              <a:tabLst>
                <a:tab pos="350520" algn="l"/>
                <a:tab pos="351155" algn="l"/>
              </a:tabLst>
            </a:pPr>
            <a:r>
              <a:rPr sz="2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http://www.amanogawa.com/archive/wavesA.h </a:t>
            </a:r>
            <a:r>
              <a:rPr sz="2800" spc="-730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2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tml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719" y="1895887"/>
            <a:ext cx="6970408" cy="11851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2450" y="4455034"/>
            <a:ext cx="3013101" cy="12546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97710" y="473709"/>
            <a:ext cx="51511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Elliptical</a:t>
            </a:r>
            <a:r>
              <a:rPr spc="20" dirty="0"/>
              <a:t> </a:t>
            </a:r>
            <a:r>
              <a:rPr spc="-10" dirty="0"/>
              <a:t>Polarization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09896" y="2246502"/>
            <a:ext cx="57023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Times New Roman"/>
                <a:cs typeface="Times New Roman"/>
              </a:rPr>
              <a:t>L</a:t>
            </a:r>
            <a:r>
              <a:rPr sz="2150" spc="-15" dirty="0">
                <a:latin typeface="Times New Roman"/>
                <a:cs typeface="Times New Roman"/>
              </a:rPr>
              <a:t>H</a:t>
            </a:r>
            <a:r>
              <a:rPr sz="2150" spc="-5" dirty="0">
                <a:latin typeface="Times New Roman"/>
                <a:cs typeface="Times New Roman"/>
              </a:rPr>
              <a:t>C</a:t>
            </a:r>
            <a:endParaRPr sz="215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2100" y="3028033"/>
          <a:ext cx="8021955" cy="60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0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2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2732">
                <a:tc>
                  <a:txBody>
                    <a:bodyPr/>
                    <a:lstStyle/>
                    <a:p>
                      <a:pPr marL="127000">
                        <a:lnSpc>
                          <a:spcPts val="1885"/>
                        </a:lnSpc>
                        <a:spcBef>
                          <a:spcPts val="395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Ex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L="382905">
                        <a:lnSpc>
                          <a:spcPts val="1739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Ex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>
                        <a:lnSpc>
                          <a:spcPts val="1885"/>
                        </a:lnSpc>
                        <a:spcBef>
                          <a:spcPts val="395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Ex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L="543560">
                        <a:lnSpc>
                          <a:spcPts val="1739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Ex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08">
                <a:tc>
                  <a:txBody>
                    <a:bodyPr/>
                    <a:lstStyle/>
                    <a:p>
                      <a:pPr marL="127000">
                        <a:lnSpc>
                          <a:spcPts val="1845"/>
                        </a:lnSpc>
                        <a:spcBef>
                          <a:spcPts val="425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Ey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L="382905">
                        <a:lnSpc>
                          <a:spcPts val="1780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Ey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(wt+pi/4)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1940">
                        <a:lnSpc>
                          <a:spcPts val="1845"/>
                        </a:lnSpc>
                        <a:spcBef>
                          <a:spcPts val="425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Ey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-sin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L="543560">
                        <a:lnSpc>
                          <a:spcPts val="1780"/>
                        </a:lnSpc>
                      </a:pP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Ey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cos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(wt+3pi/4)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95146" y="4863196"/>
          <a:ext cx="5424170" cy="89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8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3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8620">
                        <a:lnSpc>
                          <a:spcPts val="2275"/>
                        </a:lnSpc>
                      </a:pPr>
                      <a:r>
                        <a:rPr sz="2150" spc="-5" dirty="0">
                          <a:latin typeface="Times New Roman"/>
                          <a:cs typeface="Times New Roman"/>
                        </a:rPr>
                        <a:t>RHC</a:t>
                      </a:r>
                      <a:endParaRPr sz="21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811">
                <a:tc>
                  <a:txBody>
                    <a:bodyPr/>
                    <a:lstStyle/>
                    <a:p>
                      <a:pPr marL="127000">
                        <a:lnSpc>
                          <a:spcPts val="1885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Ex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cos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735"/>
                        </a:lnSpc>
                      </a:pP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Ex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cos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59">
                <a:tc>
                  <a:txBody>
                    <a:bodyPr/>
                    <a:lstStyle/>
                    <a:p>
                      <a:pPr marL="127000">
                        <a:lnSpc>
                          <a:spcPts val="1845"/>
                        </a:lnSpc>
                        <a:spcBef>
                          <a:spcPts val="414"/>
                        </a:spcBef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Ey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-cos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(wt+pi/4)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52704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780"/>
                        </a:lnSpc>
                      </a:pPr>
                      <a:r>
                        <a:rPr sz="1600" spc="-5" dirty="0">
                          <a:latin typeface="Times New Roman"/>
                          <a:cs typeface="Times New Roman"/>
                        </a:rPr>
                        <a:t>Ey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(wt)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514" y="1661795"/>
            <a:ext cx="3389298" cy="45040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3261" y="473709"/>
            <a:ext cx="46882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Polarization</a:t>
            </a:r>
            <a:r>
              <a:rPr spc="15" dirty="0"/>
              <a:t> </a:t>
            </a:r>
            <a:r>
              <a:rPr spc="-10" dirty="0"/>
              <a:t>ellipse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52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608" y="2645790"/>
            <a:ext cx="3657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3150" baseline="-11904" dirty="0">
                <a:latin typeface="Times New Roman"/>
                <a:cs typeface="Times New Roman"/>
              </a:rPr>
              <a:t>y</a:t>
            </a:r>
            <a:endParaRPr sz="3150" baseline="-11904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6226" y="2473578"/>
            <a:ext cx="296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48939" y="3317875"/>
            <a:ext cx="234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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4827" y="4426077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3861" y="1231137"/>
            <a:ext cx="6376670" cy="1185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2775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E</a:t>
            </a:r>
            <a:r>
              <a:rPr sz="3525" baseline="-11820" dirty="0">
                <a:latin typeface="Times New Roman"/>
                <a:cs typeface="Times New Roman"/>
              </a:rPr>
              <a:t>x</a:t>
            </a:r>
            <a:endParaRPr sz="3525" baseline="-11820">
              <a:latin typeface="Times New Roman"/>
              <a:cs typeface="Times New Roman"/>
            </a:endParaRPr>
          </a:p>
          <a:p>
            <a:pPr marL="3150235" marR="17780" indent="-341630">
              <a:lnSpc>
                <a:spcPts val="3040"/>
              </a:lnSpc>
              <a:spcBef>
                <a:spcPts val="325"/>
              </a:spcBef>
              <a:buChar char="•"/>
              <a:tabLst>
                <a:tab pos="3129915" algn="l"/>
                <a:tab pos="313055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superposition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two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plane-wave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1396" y="2351659"/>
            <a:ext cx="3362960" cy="119888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ct val="90900"/>
              </a:lnSpc>
              <a:spcBef>
                <a:spcPts val="395"/>
              </a:spcBef>
            </a:pPr>
            <a:r>
              <a:rPr sz="2700" dirty="0">
                <a:latin typeface="Microsoft Sans Serif"/>
                <a:cs typeface="Microsoft Sans Serif"/>
              </a:rPr>
              <a:t>components</a:t>
            </a:r>
            <a:r>
              <a:rPr sz="2700" spc="-5" dirty="0">
                <a:latin typeface="Microsoft Sans Serif"/>
                <a:cs typeface="Microsoft Sans Serif"/>
              </a:rPr>
              <a:t> results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in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an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elliptically </a:t>
            </a:r>
            <a:r>
              <a:rPr sz="2750" spc="-5" dirty="0">
                <a:latin typeface="Microsoft Sans Serif"/>
                <a:cs typeface="Microsoft Sans Serif"/>
              </a:rPr>
              <a:t> polarized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wave</a:t>
            </a:r>
            <a:endParaRPr sz="27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0021" y="3568065"/>
            <a:ext cx="3752850" cy="199199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3695" marR="5080" indent="-341630">
              <a:lnSpc>
                <a:spcPct val="91900"/>
              </a:lnSpc>
              <a:spcBef>
                <a:spcPts val="365"/>
              </a:spcBef>
              <a:buChar char="•"/>
              <a:tabLst>
                <a:tab pos="341630" algn="l"/>
                <a:tab pos="34226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polarization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ellipse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is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defined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by </a:t>
            </a:r>
            <a:r>
              <a:rPr sz="2750" spc="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its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axial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ratio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N/M </a:t>
            </a:r>
            <a:r>
              <a:rPr sz="275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(ellipticity),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tilt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angle</a:t>
            </a:r>
            <a:r>
              <a:rPr sz="2750" spc="5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Symbol"/>
                <a:cs typeface="Symbol"/>
              </a:rPr>
              <a:t></a:t>
            </a:r>
            <a:r>
              <a:rPr sz="2750" spc="-670" dirty="0">
                <a:latin typeface="Times New Roman"/>
                <a:cs typeface="Times New Roman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and</a:t>
            </a:r>
            <a:r>
              <a:rPr sz="2750" spc="5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sense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of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rotation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7685" y="2135504"/>
            <a:ext cx="4471670" cy="33826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5077" y="473709"/>
            <a:ext cx="45954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Polarization</a:t>
            </a:r>
            <a:r>
              <a:rPr spc="25" dirty="0"/>
              <a:t> </a:t>
            </a:r>
            <a:r>
              <a:rPr dirty="0"/>
              <a:t>states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53</a:t>
            </a:r>
            <a:endParaRPr sz="14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205096" y="1803272"/>
          <a:ext cx="3995420" cy="358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8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12">
                <a:tc>
                  <a:txBody>
                    <a:bodyPr/>
                    <a:lstStyle/>
                    <a:p>
                      <a:pPr marL="127000">
                        <a:lnSpc>
                          <a:spcPts val="1550"/>
                        </a:lnSpc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LHC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0">
                        <a:lnSpc>
                          <a:spcPts val="2720"/>
                        </a:lnSpc>
                      </a:pP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(Poincaré</a:t>
                      </a:r>
                      <a:r>
                        <a:rPr sz="2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sphere)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97483" y="2234310"/>
            <a:ext cx="2075180" cy="6578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350" dirty="0">
                <a:latin typeface="Microsoft Sans Serif"/>
                <a:cs typeface="Microsoft Sans Serif"/>
              </a:rPr>
              <a:t>UPPER </a:t>
            </a:r>
            <a:r>
              <a:rPr sz="1350" spc="-5" dirty="0">
                <a:latin typeface="Microsoft Sans Serif"/>
                <a:cs typeface="Microsoft Sans Serif"/>
              </a:rPr>
              <a:t>HEMISPHERE: 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ELLIPTIC POLARIZATION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LEFT_HANDED</a:t>
            </a:r>
            <a:r>
              <a:rPr sz="1350" spc="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SENSE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191" y="3343782"/>
            <a:ext cx="202247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EQUATOR: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Microsoft Sans Serif"/>
                <a:cs typeface="Microsoft Sans Serif"/>
              </a:rPr>
              <a:t>LINEAR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POLARIZATION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24778" y="2723514"/>
            <a:ext cx="123126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LATTITUDE: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R</a:t>
            </a:r>
            <a:r>
              <a:rPr sz="1400" dirty="0">
                <a:latin typeface="Microsoft Sans Serif"/>
                <a:cs typeface="Microsoft Sans Serif"/>
              </a:rPr>
              <a:t>EP</a:t>
            </a:r>
            <a:r>
              <a:rPr sz="1400" spc="-10" dirty="0">
                <a:latin typeface="Microsoft Sans Serif"/>
                <a:cs typeface="Microsoft Sans Serif"/>
              </a:rPr>
              <a:t>R</a:t>
            </a:r>
            <a:r>
              <a:rPr sz="1400" dirty="0">
                <a:latin typeface="Microsoft Sans Serif"/>
                <a:cs typeface="Microsoft Sans Serif"/>
              </a:rPr>
              <a:t>ESE</a:t>
            </a:r>
            <a:r>
              <a:rPr sz="1400" spc="-10" dirty="0">
                <a:latin typeface="Microsoft Sans Serif"/>
                <a:cs typeface="Microsoft Sans Serif"/>
              </a:rPr>
              <a:t>NT</a:t>
            </a:r>
            <a:r>
              <a:rPr sz="1400" dirty="0">
                <a:latin typeface="Microsoft Sans Serif"/>
                <a:cs typeface="Microsoft Sans Serif"/>
              </a:rPr>
              <a:t>S  AXIAL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RATIO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7191" y="4325492"/>
            <a:ext cx="2150745" cy="668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1400" dirty="0">
                <a:latin typeface="Microsoft Sans Serif"/>
                <a:cs typeface="Microsoft Sans Serif"/>
              </a:rPr>
              <a:t>LOWER </a:t>
            </a:r>
            <a:r>
              <a:rPr sz="1400" spc="-5" dirty="0">
                <a:latin typeface="Microsoft Sans Serif"/>
                <a:cs typeface="Microsoft Sans Serif"/>
              </a:rPr>
              <a:t>HEMISPHERE: </a:t>
            </a:r>
            <a:r>
              <a:rPr sz="1400" dirty="0">
                <a:latin typeface="Microsoft Sans Serif"/>
                <a:cs typeface="Microsoft Sans Serif"/>
              </a:rPr>
              <a:t> ELLIPTIC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POLARIZATION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RIGHT_HANDED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SENSE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37350" y="4386452"/>
            <a:ext cx="10287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4</a:t>
            </a:r>
            <a:r>
              <a:rPr sz="1400" dirty="0">
                <a:latin typeface="Microsoft Sans Serif"/>
                <a:cs typeface="Microsoft Sans Serif"/>
              </a:rPr>
              <a:t>5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800" spc="-277" baseline="20833" dirty="0">
                <a:latin typeface="Microsoft Sans Serif"/>
                <a:cs typeface="Microsoft Sans Serif"/>
              </a:rPr>
              <a:t>0</a:t>
            </a:r>
            <a:r>
              <a:rPr sz="1800" spc="-165" baseline="20833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L</a:t>
            </a:r>
            <a:r>
              <a:rPr sz="1400" spc="-10" dirty="0">
                <a:latin typeface="Microsoft Sans Serif"/>
                <a:cs typeface="Microsoft Sans Serif"/>
              </a:rPr>
              <a:t>I</a:t>
            </a:r>
            <a:r>
              <a:rPr sz="1400" spc="-35" dirty="0">
                <a:latin typeface="Microsoft Sans Serif"/>
                <a:cs typeface="Microsoft Sans Serif"/>
              </a:rPr>
              <a:t>N</a:t>
            </a:r>
            <a:r>
              <a:rPr sz="1400" spc="-25" dirty="0">
                <a:latin typeface="Microsoft Sans Serif"/>
                <a:cs typeface="Microsoft Sans Serif"/>
              </a:rPr>
              <a:t>E</a:t>
            </a:r>
            <a:r>
              <a:rPr sz="1400" spc="-15" dirty="0">
                <a:latin typeface="Microsoft Sans Serif"/>
                <a:cs typeface="Microsoft Sans Serif"/>
              </a:rPr>
              <a:t>A</a:t>
            </a:r>
            <a:r>
              <a:rPr sz="1400" spc="-40" dirty="0">
                <a:latin typeface="Microsoft Sans Serif"/>
                <a:cs typeface="Microsoft Sans Serif"/>
              </a:rPr>
              <a:t>R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86678" y="4822316"/>
            <a:ext cx="1215390" cy="63309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ct val="92200"/>
              </a:lnSpc>
              <a:spcBef>
                <a:spcPts val="235"/>
              </a:spcBef>
            </a:pPr>
            <a:r>
              <a:rPr sz="1400" spc="-5" dirty="0">
                <a:latin typeface="Microsoft Sans Serif"/>
                <a:cs typeface="Microsoft Sans Serif"/>
              </a:rPr>
              <a:t>LONGITUDE: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R</a:t>
            </a:r>
            <a:r>
              <a:rPr sz="1400" spc="-15" dirty="0">
                <a:latin typeface="Microsoft Sans Serif"/>
                <a:cs typeface="Microsoft Sans Serif"/>
              </a:rPr>
              <a:t>E</a:t>
            </a:r>
            <a:r>
              <a:rPr sz="1400" spc="-20" dirty="0">
                <a:latin typeface="Microsoft Sans Serif"/>
                <a:cs typeface="Microsoft Sans Serif"/>
              </a:rPr>
              <a:t>PR</a:t>
            </a:r>
            <a:r>
              <a:rPr sz="1400" spc="-15" dirty="0">
                <a:latin typeface="Microsoft Sans Serif"/>
                <a:cs typeface="Microsoft Sans Serif"/>
              </a:rPr>
              <a:t>E</a:t>
            </a:r>
            <a:r>
              <a:rPr sz="1400" spc="-20" dirty="0">
                <a:latin typeface="Microsoft Sans Serif"/>
                <a:cs typeface="Microsoft Sans Serif"/>
              </a:rPr>
              <a:t>SEN</a:t>
            </a:r>
            <a:r>
              <a:rPr sz="1400" spc="-5" dirty="0">
                <a:latin typeface="Microsoft Sans Serif"/>
                <a:cs typeface="Microsoft Sans Serif"/>
              </a:rPr>
              <a:t>T</a:t>
            </a:r>
            <a:r>
              <a:rPr sz="1400" spc="-10" dirty="0">
                <a:latin typeface="Microsoft Sans Serif"/>
                <a:cs typeface="Microsoft Sans Serif"/>
              </a:rPr>
              <a:t>S  </a:t>
            </a:r>
            <a:r>
              <a:rPr sz="1400" spc="-5" dirty="0">
                <a:latin typeface="Microsoft Sans Serif"/>
                <a:cs typeface="Microsoft Sans Serif"/>
              </a:rPr>
              <a:t>TILT </a:t>
            </a:r>
            <a:r>
              <a:rPr sz="1400" dirty="0">
                <a:latin typeface="Microsoft Sans Serif"/>
                <a:cs typeface="Microsoft Sans Serif"/>
              </a:rPr>
              <a:t>ANGLE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1880" y="5410911"/>
            <a:ext cx="4095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Microsoft Sans Serif"/>
                <a:cs typeface="Microsoft Sans Serif"/>
              </a:rPr>
              <a:t>RHC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22146" y="5563819"/>
            <a:ext cx="2655570" cy="5168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5720" rIns="0" bIns="0" rtlCol="0">
            <a:spAutoFit/>
          </a:bodyPr>
          <a:lstStyle/>
          <a:p>
            <a:pPr marL="88265" marR="177165">
              <a:lnSpc>
                <a:spcPts val="1660"/>
              </a:lnSpc>
              <a:spcBef>
                <a:spcPts val="360"/>
              </a:spcBef>
            </a:pPr>
            <a:r>
              <a:rPr sz="1400" dirty="0">
                <a:latin typeface="Microsoft Sans Serif"/>
                <a:cs typeface="Microsoft Sans Serif"/>
              </a:rPr>
              <a:t>POLES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REPRESENT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CIRCULAR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POLARIZATIONS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54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2953" y="473709"/>
            <a:ext cx="65805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Comments</a:t>
            </a:r>
            <a:r>
              <a:rPr spc="20" dirty="0"/>
              <a:t> </a:t>
            </a:r>
            <a:r>
              <a:rPr dirty="0"/>
              <a:t>on</a:t>
            </a:r>
            <a:r>
              <a:rPr spc="40" dirty="0"/>
              <a:t> </a:t>
            </a:r>
            <a:r>
              <a:rPr spc="-10" dirty="0"/>
              <a:t>Polarization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5666"/>
            <a:ext cx="8027670" cy="35375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2425" marR="366395" indent="-340360">
              <a:lnSpc>
                <a:spcPct val="97500"/>
              </a:lnSpc>
              <a:spcBef>
                <a:spcPts val="18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any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moment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chosen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reference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point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 </a:t>
            </a:r>
            <a:r>
              <a:rPr sz="2800" spc="-1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space,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there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is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actually</a:t>
            </a:r>
            <a:r>
              <a:rPr sz="2700" spc="4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single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electric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vector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E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(and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associated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magnetic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vector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H).</a:t>
            </a:r>
            <a:endParaRPr sz="2700">
              <a:latin typeface="Microsoft Sans Serif"/>
              <a:cs typeface="Microsoft Sans Serif"/>
            </a:endParaRPr>
          </a:p>
          <a:p>
            <a:pPr marL="352425" marR="391160" indent="-340360" algn="just">
              <a:lnSpc>
                <a:spcPct val="97300"/>
              </a:lnSpc>
              <a:spcBef>
                <a:spcPts val="994"/>
              </a:spcBef>
              <a:buChar char="•"/>
              <a:tabLst>
                <a:tab pos="35306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This is </a:t>
            </a:r>
            <a:r>
              <a:rPr sz="2800" spc="-5" dirty="0">
                <a:latin typeface="Microsoft Sans Serif"/>
                <a:cs typeface="Microsoft Sans Serif"/>
              </a:rPr>
              <a:t>the result of superposition (addition) of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the instantaneous </a:t>
            </a:r>
            <a:r>
              <a:rPr sz="2700" spc="-10" dirty="0">
                <a:latin typeface="Microsoft Sans Serif"/>
                <a:cs typeface="Microsoft Sans Serif"/>
              </a:rPr>
              <a:t>fields </a:t>
            </a:r>
            <a:r>
              <a:rPr sz="2700" dirty="0">
                <a:latin typeface="Microsoft Sans Serif"/>
                <a:cs typeface="Microsoft Sans Serif"/>
              </a:rPr>
              <a:t>E </a:t>
            </a:r>
            <a:r>
              <a:rPr sz="2700" spc="-5" dirty="0">
                <a:latin typeface="Microsoft Sans Serif"/>
                <a:cs typeface="Microsoft Sans Serif"/>
              </a:rPr>
              <a:t>(and H) produced by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all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radiation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sources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active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at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moment.</a:t>
            </a:r>
            <a:endParaRPr sz="2700">
              <a:latin typeface="Microsoft Sans Serif"/>
              <a:cs typeface="Microsoft Sans Serif"/>
            </a:endParaRPr>
          </a:p>
          <a:p>
            <a:pPr marL="352425" marR="5080" indent="-340360" algn="just">
              <a:lnSpc>
                <a:spcPts val="3190"/>
              </a:lnSpc>
              <a:spcBef>
                <a:spcPts val="1110"/>
              </a:spcBef>
              <a:buChar char="•"/>
              <a:tabLst>
                <a:tab pos="35306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The separation of </a:t>
            </a:r>
            <a:r>
              <a:rPr sz="2750" spc="-10" dirty="0">
                <a:latin typeface="Microsoft Sans Serif"/>
                <a:cs typeface="Microsoft Sans Serif"/>
              </a:rPr>
              <a:t>fields </a:t>
            </a:r>
            <a:r>
              <a:rPr sz="2750" spc="-5" dirty="0">
                <a:latin typeface="Microsoft Sans Serif"/>
                <a:cs typeface="Microsoft Sans Serif"/>
              </a:rPr>
              <a:t>by their wavelength, </a:t>
            </a:r>
            <a:r>
              <a:rPr sz="275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polarization,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or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direction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15" dirty="0">
                <a:latin typeface="Microsoft Sans Serif"/>
                <a:cs typeface="Microsoft Sans Serif"/>
              </a:rPr>
              <a:t>is</a:t>
            </a:r>
            <a:r>
              <a:rPr sz="2750" spc="4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the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result</a:t>
            </a:r>
            <a:r>
              <a:rPr sz="2750" spc="5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of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‗filtration‘.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55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0945" y="473709"/>
            <a:ext cx="51822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10" dirty="0"/>
              <a:t> Polarization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2068194"/>
            <a:ext cx="7421245" cy="16986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2425" marR="5080" indent="-340360">
              <a:lnSpc>
                <a:spcPct val="97400"/>
              </a:lnSpc>
              <a:spcBef>
                <a:spcPts val="18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polarization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antenna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specific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defined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polarization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 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produced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by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great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distance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this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56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6354" y="473709"/>
            <a:ext cx="54965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Polarization</a:t>
            </a:r>
            <a:r>
              <a:rPr spc="30" dirty="0"/>
              <a:t> </a:t>
            </a:r>
            <a:r>
              <a:rPr spc="-5" dirty="0"/>
              <a:t>Efficiency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1968525"/>
            <a:ext cx="7026909" cy="40176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325"/>
              </a:spcBef>
              <a:buChar char="•"/>
              <a:tabLst>
                <a:tab pos="352425" algn="l"/>
                <a:tab pos="353060" algn="l"/>
                <a:tab pos="414718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power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received</a:t>
            </a:r>
            <a:r>
              <a:rPr sz="2800" spc="5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by	an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endParaRPr sz="2800">
              <a:latin typeface="Microsoft Sans Serif"/>
              <a:cs typeface="Microsoft Sans Serif"/>
            </a:endParaRPr>
          </a:p>
          <a:p>
            <a:pPr marL="352425" marR="5080">
              <a:lnSpc>
                <a:spcPct val="97500"/>
              </a:lnSpc>
              <a:spcBef>
                <a:spcPts val="315"/>
              </a:spcBef>
            </a:pPr>
            <a:r>
              <a:rPr sz="2800" dirty="0">
                <a:latin typeface="Microsoft Sans Serif"/>
                <a:cs typeface="Microsoft Sans Serif"/>
              </a:rPr>
              <a:t>from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particular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</a:t>
            </a:r>
            <a:r>
              <a:rPr sz="2800" spc="6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maximal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if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 </a:t>
            </a:r>
            <a:r>
              <a:rPr sz="2800" spc="-7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polarization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incident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wave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polarization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wave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arrival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direction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have:</a:t>
            </a:r>
            <a:endParaRPr sz="2800">
              <a:latin typeface="Microsoft Sans Serif"/>
              <a:cs typeface="Microsoft Sans Serif"/>
            </a:endParaRPr>
          </a:p>
          <a:p>
            <a:pPr marL="835660" lvl="1" indent="-255270">
              <a:lnSpc>
                <a:spcPct val="100000"/>
              </a:lnSpc>
              <a:spcBef>
                <a:spcPts val="590"/>
              </a:spcBef>
              <a:buChar char="–"/>
              <a:tabLst>
                <a:tab pos="836294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axial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ratio</a:t>
            </a:r>
            <a:endParaRPr sz="2400">
              <a:latin typeface="Microsoft Sans Serif"/>
              <a:cs typeface="Microsoft Sans Serif"/>
            </a:endParaRPr>
          </a:p>
          <a:p>
            <a:pPr marL="835660" lvl="1" indent="-255270">
              <a:lnSpc>
                <a:spcPct val="100000"/>
              </a:lnSpc>
              <a:spcBef>
                <a:spcPts val="565"/>
              </a:spcBef>
              <a:buChar char="–"/>
              <a:tabLst>
                <a:tab pos="836294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sense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polarization</a:t>
            </a:r>
            <a:endParaRPr sz="2400">
              <a:latin typeface="Microsoft Sans Serif"/>
              <a:cs typeface="Microsoft Sans Serif"/>
            </a:endParaRPr>
          </a:p>
          <a:p>
            <a:pPr marL="835660" lvl="1" indent="-255270">
              <a:lnSpc>
                <a:spcPct val="100000"/>
              </a:lnSpc>
              <a:spcBef>
                <a:spcPts val="580"/>
              </a:spcBef>
              <a:buChar char="–"/>
              <a:tabLst>
                <a:tab pos="836294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same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spatial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orientation</a:t>
            </a:r>
            <a:endParaRPr sz="2400">
              <a:latin typeface="Microsoft Sans Serif"/>
              <a:cs typeface="Microsoft Sans Serif"/>
            </a:endParaRPr>
          </a:p>
          <a:p>
            <a:pPr marL="352425">
              <a:lnSpc>
                <a:spcPct val="100000"/>
              </a:lnSpc>
              <a:spcBef>
                <a:spcPts val="690"/>
              </a:spcBef>
            </a:pPr>
            <a:r>
              <a:rPr sz="2800" spc="-5" dirty="0">
                <a:latin typeface="Microsoft Sans Serif"/>
                <a:cs typeface="Microsoft Sans Serif"/>
              </a:rPr>
              <a:t>.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130" y="1751329"/>
            <a:ext cx="553084" cy="17602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060" y="1932304"/>
            <a:ext cx="21590" cy="15487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9904" y="2469514"/>
            <a:ext cx="21589" cy="15500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0494" y="2109470"/>
            <a:ext cx="205837" cy="17297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1329" y="1801495"/>
            <a:ext cx="1077595" cy="22675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59610" y="2650489"/>
            <a:ext cx="21589" cy="15487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38045" y="2828925"/>
            <a:ext cx="22860" cy="15500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7040" y="2699385"/>
            <a:ext cx="21591" cy="155003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5475" y="2879089"/>
            <a:ext cx="22858" cy="154876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42212" y="473709"/>
            <a:ext cx="70485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Polarization</a:t>
            </a:r>
            <a:r>
              <a:rPr spc="65" dirty="0"/>
              <a:t> </a:t>
            </a:r>
            <a:r>
              <a:rPr spc="-10" dirty="0"/>
              <a:t>filters/</a:t>
            </a:r>
            <a:r>
              <a:rPr spc="65" dirty="0"/>
              <a:t> </a:t>
            </a:r>
            <a:r>
              <a:rPr spc="-5" dirty="0"/>
              <a:t>reflectors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57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13661" y="1729486"/>
            <a:ext cx="4039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Wall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5" dirty="0">
                <a:latin typeface="Times New Roman"/>
                <a:cs typeface="Times New Roman"/>
              </a:rPr>
              <a:t> thin parallel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wires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(conductors)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4800" y="2703702"/>
            <a:ext cx="7429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Times New Roman"/>
                <a:cs typeface="Times New Roman"/>
              </a:rPr>
              <a:t>|E</a:t>
            </a:r>
            <a:r>
              <a:rPr sz="3300" spc="-7" baseline="-12626" dirty="0">
                <a:latin typeface="Times New Roman"/>
                <a:cs typeface="Times New Roman"/>
              </a:rPr>
              <a:t>1</a:t>
            </a:r>
            <a:r>
              <a:rPr sz="2000" spc="-5" dirty="0">
                <a:latin typeface="Times New Roman"/>
                <a:cs typeface="Times New Roman"/>
              </a:rPr>
              <a:t>|&gt;0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0554" y="2703702"/>
            <a:ext cx="8718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|E</a:t>
            </a:r>
            <a:r>
              <a:rPr sz="3300" baseline="-12626" dirty="0">
                <a:latin typeface="Times New Roman"/>
                <a:cs typeface="Times New Roman"/>
              </a:rPr>
              <a:t>2</a:t>
            </a:r>
            <a:r>
              <a:rPr sz="2000" dirty="0">
                <a:latin typeface="Times New Roman"/>
                <a:cs typeface="Times New Roman"/>
              </a:rPr>
              <a:t>|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32196" y="2703702"/>
            <a:ext cx="7429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Times New Roman"/>
                <a:cs typeface="Times New Roman"/>
              </a:rPr>
              <a:t>|E</a:t>
            </a:r>
            <a:r>
              <a:rPr sz="3300" spc="-7" baseline="-12626" dirty="0">
                <a:latin typeface="Times New Roman"/>
                <a:cs typeface="Times New Roman"/>
              </a:rPr>
              <a:t>1</a:t>
            </a:r>
            <a:r>
              <a:rPr sz="2000" spc="-5" dirty="0">
                <a:latin typeface="Times New Roman"/>
                <a:cs typeface="Times New Roman"/>
              </a:rPr>
              <a:t>|&gt;0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40269" y="2715895"/>
            <a:ext cx="10687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Times New Roman"/>
                <a:cs typeface="Times New Roman"/>
              </a:rPr>
              <a:t>|E</a:t>
            </a:r>
            <a:r>
              <a:rPr sz="3150" baseline="-11904" dirty="0">
                <a:latin typeface="Times New Roman"/>
                <a:cs typeface="Times New Roman"/>
              </a:rPr>
              <a:t>2</a:t>
            </a:r>
            <a:r>
              <a:rPr sz="1900" dirty="0">
                <a:latin typeface="Times New Roman"/>
                <a:cs typeface="Times New Roman"/>
              </a:rPr>
              <a:t>|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~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|E2|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140" y="3273678"/>
            <a:ext cx="8190865" cy="2595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8122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Vector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 </a:t>
            </a:r>
            <a:r>
              <a:rPr sz="2400" spc="-10" dirty="0">
                <a:latin typeface="Symbol"/>
                <a:cs typeface="Symbol"/>
              </a:rPr>
              <a:t>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wires</a:t>
            </a:r>
            <a:r>
              <a:rPr sz="2000" spc="43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Vector E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Symbol"/>
                <a:cs typeface="Symbol"/>
              </a:rPr>
              <a:t>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wires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00">
              <a:latin typeface="Times New Roman"/>
              <a:cs typeface="Times New Roman"/>
            </a:endParaRPr>
          </a:p>
          <a:p>
            <a:pPr marR="198755" algn="ctr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Wire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distance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~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0.1</a:t>
            </a:r>
            <a:r>
              <a:rPr sz="2400" dirty="0">
                <a:latin typeface="Symbol"/>
                <a:cs typeface="Symbol"/>
              </a:rPr>
              <a:t></a:t>
            </a:r>
            <a:endParaRPr sz="2400">
              <a:latin typeface="Symbol"/>
              <a:cs typeface="Symbol"/>
            </a:endParaRPr>
          </a:p>
          <a:p>
            <a:pPr marL="352425" marR="497205" indent="-340360">
              <a:lnSpc>
                <a:spcPts val="3180"/>
              </a:lnSpc>
              <a:spcBef>
                <a:spcPts val="184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At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surface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ideal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conductor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tangential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electrical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field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component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=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0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58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4490" y="473709"/>
            <a:ext cx="17970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Outli</a:t>
            </a:r>
            <a:r>
              <a:rPr spc="-20" dirty="0"/>
              <a:t>n</a:t>
            </a:r>
            <a:r>
              <a:rPr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878"/>
            <a:ext cx="7194550" cy="41217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6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Review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of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basic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types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pattern,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gain,</a:t>
            </a:r>
            <a:r>
              <a:rPr sz="3200" spc="4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polarization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1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spc="-5" dirty="0">
                <a:latin typeface="Microsoft Sans Serif"/>
                <a:cs typeface="Microsoft Sans Serif"/>
              </a:rPr>
              <a:t>Equivalent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circuit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&amp;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efficiency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Smart</a:t>
            </a:r>
            <a:r>
              <a:rPr sz="3200" spc="2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Some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 theory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Summary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720" y="1931078"/>
            <a:ext cx="2955265" cy="423877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6983" y="2321178"/>
            <a:ext cx="1472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Space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wave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47531" y="6281241"/>
            <a:ext cx="175895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64"/>
              </a:lnSpc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6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391" y="5740095"/>
            <a:ext cx="160972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Times New Roman"/>
                <a:cs typeface="Times New Roman"/>
              </a:rPr>
              <a:t>Guided</a:t>
            </a:r>
            <a:r>
              <a:rPr sz="2350" spc="-80" dirty="0">
                <a:latin typeface="Times New Roman"/>
                <a:cs typeface="Times New Roman"/>
              </a:rPr>
              <a:t> </a:t>
            </a:r>
            <a:r>
              <a:rPr sz="2350" dirty="0">
                <a:latin typeface="Times New Roman"/>
                <a:cs typeface="Times New Roman"/>
              </a:rPr>
              <a:t>wave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25954" y="473709"/>
            <a:ext cx="42837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purpose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24198" y="1758441"/>
            <a:ext cx="4772660" cy="414655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50520" marR="229870" indent="-338455">
              <a:lnSpc>
                <a:spcPct val="98300"/>
              </a:lnSpc>
              <a:spcBef>
                <a:spcPts val="145"/>
              </a:spcBef>
              <a:buChar char="•"/>
              <a:tabLst>
                <a:tab pos="350520" algn="l"/>
                <a:tab pos="35115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Transformation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guided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EM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wave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transmission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line </a:t>
            </a:r>
            <a:r>
              <a:rPr sz="2400" spc="-5" dirty="0">
                <a:latin typeface="Microsoft Sans Serif"/>
                <a:cs typeface="Microsoft Sans Serif"/>
              </a:rPr>
              <a:t> (waveguide)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into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freely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propagating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EM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wave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space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(or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vice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versa)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with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specified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directional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characteristics</a:t>
            </a:r>
            <a:endParaRPr sz="2400">
              <a:latin typeface="Microsoft Sans Serif"/>
              <a:cs typeface="Microsoft Sans Serif"/>
            </a:endParaRPr>
          </a:p>
          <a:p>
            <a:pPr marL="757555" marR="5080" lvl="1" indent="-293370">
              <a:lnSpc>
                <a:spcPct val="97700"/>
              </a:lnSpc>
              <a:spcBef>
                <a:spcPts val="700"/>
              </a:spcBef>
              <a:buChar char="–"/>
              <a:tabLst>
                <a:tab pos="677545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Transformation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from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time-function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one-dimensional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space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into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time- </a:t>
            </a:r>
            <a:r>
              <a:rPr sz="2000" dirty="0">
                <a:latin typeface="Microsoft Sans Serif"/>
                <a:cs typeface="Microsoft Sans Serif"/>
              </a:rPr>
              <a:t> function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three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dimensional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space</a:t>
            </a:r>
            <a:endParaRPr sz="2000">
              <a:latin typeface="Microsoft Sans Serif"/>
              <a:cs typeface="Microsoft Sans Serif"/>
            </a:endParaRPr>
          </a:p>
          <a:p>
            <a:pPr marL="757555" marR="450850" lvl="1" indent="-287020" algn="just">
              <a:lnSpc>
                <a:spcPct val="96600"/>
              </a:lnSpc>
              <a:spcBef>
                <a:spcPts val="725"/>
              </a:spcBef>
              <a:buChar char="–"/>
              <a:tabLst>
                <a:tab pos="683895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-5" dirty="0">
                <a:latin typeface="Microsoft Sans Serif"/>
                <a:cs typeface="Microsoft Sans Serif"/>
              </a:rPr>
              <a:t>specific </a:t>
            </a:r>
            <a:r>
              <a:rPr sz="2000" dirty="0">
                <a:latin typeface="Microsoft Sans Serif"/>
                <a:cs typeface="Microsoft Sans Serif"/>
              </a:rPr>
              <a:t>form of </a:t>
            </a:r>
            <a:r>
              <a:rPr sz="2000" spc="-5" dirty="0">
                <a:latin typeface="Microsoft Sans Serif"/>
                <a:cs typeface="Microsoft Sans Serif"/>
              </a:rPr>
              <a:t>the radiated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wave </a:t>
            </a:r>
            <a:r>
              <a:rPr sz="2000" spc="-5" dirty="0">
                <a:latin typeface="Microsoft Sans Serif"/>
                <a:cs typeface="Microsoft Sans Serif"/>
              </a:rPr>
              <a:t>is defined </a:t>
            </a:r>
            <a:r>
              <a:rPr sz="2000" dirty="0">
                <a:latin typeface="Microsoft Sans Serif"/>
                <a:cs typeface="Microsoft Sans Serif"/>
              </a:rPr>
              <a:t>by </a:t>
            </a:r>
            <a:r>
              <a:rPr sz="2000" spc="-5" dirty="0">
                <a:latin typeface="Microsoft Sans Serif"/>
                <a:cs typeface="Microsoft Sans Serif"/>
              </a:rPr>
              <a:t>the </a:t>
            </a:r>
            <a:r>
              <a:rPr sz="2000" dirty="0">
                <a:latin typeface="Microsoft Sans Serif"/>
                <a:cs typeface="Microsoft Sans Serif"/>
              </a:rPr>
              <a:t>antenna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structure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 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environment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465" y="1563369"/>
            <a:ext cx="7159625" cy="43948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791" y="549910"/>
            <a:ext cx="7747634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50" spc="-5" dirty="0"/>
              <a:t>Transmitting</a:t>
            </a:r>
            <a:r>
              <a:rPr sz="3550" spc="30" dirty="0"/>
              <a:t> </a:t>
            </a:r>
            <a:r>
              <a:rPr sz="3550" dirty="0"/>
              <a:t>antenna</a:t>
            </a:r>
            <a:r>
              <a:rPr sz="3550" spc="35" dirty="0"/>
              <a:t> </a:t>
            </a:r>
            <a:r>
              <a:rPr sz="3550" spc="-5" dirty="0"/>
              <a:t>equivalent</a:t>
            </a:r>
            <a:r>
              <a:rPr sz="3550" spc="30" dirty="0"/>
              <a:t> </a:t>
            </a:r>
            <a:r>
              <a:rPr sz="3550" spc="-10" dirty="0"/>
              <a:t>circuit</a:t>
            </a:r>
            <a:endParaRPr sz="3550"/>
          </a:p>
        </p:txBody>
      </p:sp>
      <p:sp>
        <p:nvSpPr>
          <p:cNvPr id="10" name="object 10"/>
          <p:cNvSpPr txBox="1"/>
          <p:nvPr/>
        </p:nvSpPr>
        <p:spPr>
          <a:xfrm>
            <a:off x="8345423" y="6238569"/>
            <a:ext cx="287020" cy="3467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400" dirty="0">
                <a:latin typeface="Microsoft Sans Serif"/>
                <a:cs typeface="Microsoft Sans Serif"/>
              </a:rPr>
              <a:t>59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691" y="3086226"/>
            <a:ext cx="525780" cy="1133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</a:pPr>
            <a:r>
              <a:rPr sz="1850" spc="-5" dirty="0">
                <a:latin typeface="Times New Roman"/>
                <a:cs typeface="Times New Roman"/>
              </a:rPr>
              <a:t>jX</a:t>
            </a:r>
            <a:r>
              <a:rPr sz="3000" spc="-7" baseline="-12500" dirty="0">
                <a:latin typeface="Times New Roman"/>
                <a:cs typeface="Times New Roman"/>
              </a:rPr>
              <a:t>G</a:t>
            </a:r>
            <a:endParaRPr sz="3000" baseline="-1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152400">
              <a:lnSpc>
                <a:spcPct val="100000"/>
              </a:lnSpc>
            </a:pPr>
            <a:r>
              <a:rPr sz="1750" spc="-5" dirty="0">
                <a:latin typeface="Times New Roman"/>
                <a:cs typeface="Times New Roman"/>
              </a:rPr>
              <a:t>R</a:t>
            </a:r>
            <a:r>
              <a:rPr sz="2850" spc="-7" baseline="-11695" dirty="0">
                <a:latin typeface="Times New Roman"/>
                <a:cs typeface="Times New Roman"/>
              </a:rPr>
              <a:t>G</a:t>
            </a:r>
            <a:endParaRPr sz="2850" baseline="-11695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4" y="5176265"/>
            <a:ext cx="53911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V</a:t>
            </a:r>
            <a:r>
              <a:rPr sz="3975" spc="-7" baseline="-12578" dirty="0">
                <a:latin typeface="Times New Roman"/>
                <a:cs typeface="Times New Roman"/>
              </a:rPr>
              <a:t>G</a:t>
            </a:r>
            <a:endParaRPr sz="3975" baseline="-1257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3930" y="3619994"/>
            <a:ext cx="363220" cy="12446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spc="-5" dirty="0">
                <a:latin typeface="Times New Roman"/>
                <a:cs typeface="Times New Roman"/>
              </a:rPr>
              <a:t>Generator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133345" y="1530668"/>
          <a:ext cx="6393815" cy="3318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6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11250">
                        <a:lnSpc>
                          <a:spcPts val="1989"/>
                        </a:lnSpc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556"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Transmitter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8905" marB="0"/>
                </a:tc>
                <a:tc>
                  <a:txBody>
                    <a:bodyPr/>
                    <a:lstStyle/>
                    <a:p>
                      <a:pPr marL="33655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Transm.</a:t>
                      </a:r>
                      <a:r>
                        <a:rPr sz="18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line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2704" marB="0"/>
                </a:tc>
                <a:tc>
                  <a:txBody>
                    <a:bodyPr/>
                    <a:lstStyle/>
                    <a:p>
                      <a:pPr marL="58991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Radio </a:t>
                      </a:r>
                      <a:r>
                        <a:rPr sz="1800" spc="-10" dirty="0">
                          <a:latin typeface="Microsoft Sans Serif"/>
                          <a:cs typeface="Microsoft Sans Serif"/>
                        </a:rPr>
                        <a:t>wave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270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277">
                <a:tc gridSpan="3">
                  <a:txBody>
                    <a:bodyPr/>
                    <a:lstStyle/>
                    <a:p>
                      <a:pPr marL="1448435">
                        <a:lnSpc>
                          <a:spcPts val="1775"/>
                        </a:lnSpc>
                        <a:spcBef>
                          <a:spcPts val="1210"/>
                        </a:spcBef>
                      </a:pPr>
                      <a:r>
                        <a:rPr sz="1550" spc="-2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5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15" dirty="0">
                          <a:latin typeface="Microsoft Sans Serif"/>
                          <a:cs typeface="Microsoft Sans Serif"/>
                        </a:rPr>
                        <a:t>transmitter</a:t>
                      </a:r>
                      <a:r>
                        <a:rPr sz="15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15" dirty="0">
                          <a:latin typeface="Microsoft Sans Serif"/>
                          <a:cs typeface="Microsoft Sans Serif"/>
                        </a:rPr>
                        <a:t>with</a:t>
                      </a:r>
                      <a:r>
                        <a:rPr sz="155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1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55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15" dirty="0">
                          <a:latin typeface="Microsoft Sans Serif"/>
                          <a:cs typeface="Microsoft Sans Serif"/>
                        </a:rPr>
                        <a:t>transmission</a:t>
                      </a:r>
                      <a:r>
                        <a:rPr sz="155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20" dirty="0">
                          <a:latin typeface="Microsoft Sans Serif"/>
                          <a:cs typeface="Microsoft Sans Serif"/>
                        </a:rPr>
                        <a:t>line</a:t>
                      </a:r>
                      <a:r>
                        <a:rPr sz="155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15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5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15" dirty="0">
                          <a:latin typeface="Microsoft Sans Serif"/>
                          <a:cs typeface="Microsoft Sans Serif"/>
                        </a:rPr>
                        <a:t>represented</a:t>
                      </a:r>
                      <a:endParaRPr sz="15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367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22">
                <a:tc gridSpan="3">
                  <a:txBody>
                    <a:bodyPr/>
                    <a:lstStyle/>
                    <a:p>
                      <a:pPr marL="1791335">
                        <a:lnSpc>
                          <a:spcPts val="1710"/>
                        </a:lnSpc>
                      </a:pP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by an</a:t>
                      </a:r>
                      <a:r>
                        <a:rPr sz="155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(Thevenin)</a:t>
                      </a:r>
                      <a:r>
                        <a:rPr sz="15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equivalent</a:t>
                      </a:r>
                      <a:r>
                        <a:rPr sz="15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generator</a:t>
                      </a:r>
                      <a:endParaRPr sz="15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143">
                <a:tc rowSpan="2">
                  <a:txBody>
                    <a:bodyPr/>
                    <a:lstStyle/>
                    <a:p>
                      <a:pPr marL="127000">
                        <a:lnSpc>
                          <a:spcPts val="242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jX</a:t>
                      </a:r>
                      <a:r>
                        <a:rPr sz="3150" baseline="-11904" dirty="0">
                          <a:latin typeface="Times New Roman"/>
                          <a:cs typeface="Times New Roman"/>
                        </a:rPr>
                        <a:t>A</a:t>
                      </a:r>
                      <a:endParaRPr sz="3150" baseline="-11904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4450">
                        <a:lnSpc>
                          <a:spcPts val="1775"/>
                        </a:lnSpc>
                        <a:spcBef>
                          <a:spcPts val="595"/>
                        </a:spcBef>
                      </a:pP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antenna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represented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by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its</a:t>
                      </a:r>
                      <a:r>
                        <a:rPr sz="16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input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impedance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7556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13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7350">
                        <a:lnSpc>
                          <a:spcPts val="1580"/>
                        </a:lnSpc>
                      </a:pP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(which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6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frequency-dependent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6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influenced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811">
                <a:tc gridSpan="3">
                  <a:txBody>
                    <a:bodyPr/>
                    <a:lstStyle/>
                    <a:p>
                      <a:pPr marL="1791335">
                        <a:lnSpc>
                          <a:spcPts val="1750"/>
                        </a:lnSpc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by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5" dirty="0">
                          <a:latin typeface="Microsoft Sans Serif"/>
                          <a:cs typeface="Microsoft Sans Serif"/>
                        </a:rPr>
                        <a:t>objects</a:t>
                      </a:r>
                      <a:r>
                        <a:rPr sz="15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5" dirty="0">
                          <a:latin typeface="Microsoft Sans Serif"/>
                          <a:cs typeface="Microsoft Sans Serif"/>
                        </a:rPr>
                        <a:t>nearby)</a:t>
                      </a:r>
                      <a:r>
                        <a:rPr sz="15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10" dirty="0">
                          <a:latin typeface="Microsoft Sans Serif"/>
                          <a:cs typeface="Microsoft Sans Serif"/>
                        </a:rPr>
                        <a:t>as</a:t>
                      </a:r>
                      <a:r>
                        <a:rPr sz="15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latin typeface="Microsoft Sans Serif"/>
                          <a:cs typeface="Microsoft Sans Serif"/>
                        </a:rPr>
                        <a:t>seem</a:t>
                      </a:r>
                      <a:r>
                        <a:rPr sz="15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5" dirty="0">
                          <a:latin typeface="Microsoft Sans Serif"/>
                          <a:cs typeface="Microsoft Sans Serif"/>
                        </a:rPr>
                        <a:t>from</a:t>
                      </a:r>
                      <a:r>
                        <a:rPr sz="15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5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00" spc="-5" dirty="0">
                          <a:latin typeface="Microsoft Sans Serif"/>
                          <a:cs typeface="Microsoft Sans Serif"/>
                        </a:rPr>
                        <a:t>generator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460">
                <a:tc rowSpan="3">
                  <a:txBody>
                    <a:bodyPr/>
                    <a:lstStyle/>
                    <a:p>
                      <a:pPr marL="203200">
                        <a:lnSpc>
                          <a:spcPts val="3485"/>
                        </a:lnSpc>
                        <a:spcBef>
                          <a:spcPts val="1110"/>
                        </a:spcBef>
                      </a:pPr>
                      <a:r>
                        <a:rPr sz="3100" dirty="0">
                          <a:latin typeface="Times New Roman"/>
                          <a:cs typeface="Times New Roman"/>
                        </a:rPr>
                        <a:t>R</a:t>
                      </a: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465455">
                        <a:lnSpc>
                          <a:spcPts val="2225"/>
                        </a:lnSpc>
                      </a:pPr>
                      <a:r>
                        <a:rPr sz="2050" dirty="0">
                          <a:latin typeface="Times New Roman"/>
                          <a:cs typeface="Times New Roman"/>
                        </a:rPr>
                        <a:t>r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140970" marB="0"/>
                </a:tc>
                <a:tc gridSpan="2"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jX</a:t>
                      </a:r>
                      <a:r>
                        <a:rPr sz="2475" spc="-7" baseline="-11784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475" spc="-15" baseline="-11784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represents</a:t>
                      </a:r>
                      <a:r>
                        <a:rPr sz="155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energy</a:t>
                      </a:r>
                      <a:r>
                        <a:rPr sz="15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stored</a:t>
                      </a:r>
                      <a:r>
                        <a:rPr sz="155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10" dirty="0">
                          <a:latin typeface="Microsoft Sans Serif"/>
                          <a:cs typeface="Microsoft Sans Serif"/>
                        </a:rPr>
                        <a:t>in</a:t>
                      </a:r>
                      <a:r>
                        <a:rPr sz="155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electric</a:t>
                      </a:r>
                      <a:r>
                        <a:rPr sz="15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(E</a:t>
                      </a:r>
                      <a:r>
                        <a:rPr sz="155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75" baseline="-11784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155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5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and</a:t>
                      </a:r>
                      <a:endParaRPr sz="15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209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3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0970" marB="0"/>
                </a:tc>
                <a:tc gridSpan="2">
                  <a:txBody>
                    <a:bodyPr/>
                    <a:lstStyle/>
                    <a:p>
                      <a:pPr marL="387350">
                        <a:lnSpc>
                          <a:spcPts val="1495"/>
                        </a:lnSpc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magnetic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(E</a:t>
                      </a:r>
                      <a:r>
                        <a:rPr sz="1950" spc="-7" baseline="-12820" dirty="0">
                          <a:latin typeface="Microsoft Sans Serif"/>
                          <a:cs typeface="Microsoft Sans Serif"/>
                        </a:rPr>
                        <a:t>m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near-field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components;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if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dirty="0">
                          <a:latin typeface="Microsoft Sans Serif"/>
                          <a:cs typeface="Microsoft Sans Serif"/>
                        </a:rPr>
                        <a:t>|Ee|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=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dirty="0">
                          <a:latin typeface="Microsoft Sans Serif"/>
                          <a:cs typeface="Microsoft Sans Serif"/>
                        </a:rPr>
                        <a:t>|E</a:t>
                      </a:r>
                      <a:r>
                        <a:rPr sz="1950" baseline="-12820" dirty="0">
                          <a:latin typeface="Microsoft Sans Serif"/>
                          <a:cs typeface="Microsoft Sans Serif"/>
                        </a:rPr>
                        <a:t>m</a:t>
                      </a:r>
                      <a:r>
                        <a:rPr sz="1300" dirty="0">
                          <a:latin typeface="Microsoft Sans Serif"/>
                          <a:cs typeface="Microsoft Sans Serif"/>
                        </a:rPr>
                        <a:t>|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4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0970" marB="0"/>
                </a:tc>
                <a:tc gridSpan="2">
                  <a:txBody>
                    <a:bodyPr/>
                    <a:lstStyle/>
                    <a:p>
                      <a:pPr marL="38735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then</a:t>
                      </a:r>
                      <a:r>
                        <a:rPr sz="1550" spc="5" dirty="0">
                          <a:latin typeface="Microsoft Sans Serif"/>
                          <a:cs typeface="Microsoft Sans Serif"/>
                        </a:rPr>
                        <a:t> X</a:t>
                      </a:r>
                      <a:r>
                        <a:rPr sz="2475" spc="7" baseline="-11784" dirty="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2475" spc="-15" baseline="-11784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=</a:t>
                      </a:r>
                      <a:r>
                        <a:rPr sz="155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0</a:t>
                      </a:r>
                      <a:r>
                        <a:rPr sz="155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(antenna</a:t>
                      </a:r>
                      <a:r>
                        <a:rPr sz="155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550" spc="-5" dirty="0">
                          <a:latin typeface="Microsoft Sans Serif"/>
                          <a:cs typeface="Microsoft Sans Serif"/>
                        </a:rPr>
                        <a:t>resonance)</a:t>
                      </a:r>
                      <a:endParaRPr sz="15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11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543934" y="4842128"/>
            <a:ext cx="3551554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Microsoft Sans Serif"/>
                <a:cs typeface="Microsoft Sans Serif"/>
              </a:rPr>
              <a:t>R</a:t>
            </a:r>
            <a:r>
              <a:rPr sz="2175" baseline="-11494" dirty="0">
                <a:latin typeface="Microsoft Sans Serif"/>
                <a:cs typeface="Microsoft Sans Serif"/>
              </a:rPr>
              <a:t>r</a:t>
            </a:r>
            <a:r>
              <a:rPr sz="2175" spc="-30" baseline="-11494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represents</a:t>
            </a:r>
            <a:r>
              <a:rPr sz="1350" spc="2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energy</a:t>
            </a:r>
            <a:r>
              <a:rPr sz="1350" spc="1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radiated</a:t>
            </a:r>
            <a:r>
              <a:rPr sz="1350" spc="30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into space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(far-</a:t>
            </a:r>
            <a:endParaRPr sz="1350">
              <a:latin typeface="Microsoft Sans Serif"/>
              <a:cs typeface="Microsoft Sans Serif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185161" y="5082817"/>
          <a:ext cx="6087745" cy="831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9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6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9310">
                        <a:lnSpc>
                          <a:spcPts val="1575"/>
                        </a:lnSpc>
                      </a:pP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field </a:t>
                      </a:r>
                      <a:r>
                        <a:rPr sz="1500" spc="-5" dirty="0">
                          <a:latin typeface="Microsoft Sans Serif"/>
                          <a:cs typeface="Microsoft Sans Serif"/>
                        </a:rPr>
                        <a:t>components)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39">
                <a:tc>
                  <a:txBody>
                    <a:bodyPr/>
                    <a:lstStyle/>
                    <a:p>
                      <a:pPr marL="127000">
                        <a:lnSpc>
                          <a:spcPts val="2560"/>
                        </a:lnSpc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975" i="1" spc="-7" baseline="-12578" dirty="0">
                          <a:latin typeface="Times New Roman"/>
                          <a:cs typeface="Times New Roman"/>
                        </a:rPr>
                        <a:t>l</a:t>
                      </a:r>
                      <a:endParaRPr sz="3975" baseline="-12578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6409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2625" i="1" spc="-22" baseline="-11111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2625" i="1" spc="-67" baseline="-1111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represents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energy</a:t>
                      </a:r>
                      <a:r>
                        <a:rPr sz="16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lost,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i.e.</a:t>
                      </a:r>
                      <a:r>
                        <a:rPr sz="16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transformed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into</a:t>
                      </a:r>
                      <a:r>
                        <a:rPr sz="16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heat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90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9310">
                        <a:lnSpc>
                          <a:spcPts val="1614"/>
                        </a:lnSpc>
                      </a:pP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in</a:t>
                      </a:r>
                      <a:r>
                        <a:rPr sz="1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antenna</a:t>
                      </a:r>
                      <a:r>
                        <a:rPr sz="16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structure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100" y="2614929"/>
            <a:ext cx="2586354" cy="33420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3364" y="1462405"/>
            <a:ext cx="5744210" cy="9956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9300" y="549910"/>
            <a:ext cx="7245984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50" spc="-5" dirty="0"/>
              <a:t>Receiving</a:t>
            </a:r>
            <a:r>
              <a:rPr sz="3550" spc="15" dirty="0"/>
              <a:t> </a:t>
            </a:r>
            <a:r>
              <a:rPr sz="3550" dirty="0"/>
              <a:t>antenna</a:t>
            </a:r>
            <a:r>
              <a:rPr sz="3550" spc="15" dirty="0"/>
              <a:t> </a:t>
            </a:r>
            <a:r>
              <a:rPr sz="3550" spc="-5" dirty="0"/>
              <a:t>equivalent</a:t>
            </a:r>
            <a:r>
              <a:rPr sz="3550" spc="10" dirty="0"/>
              <a:t> </a:t>
            </a:r>
            <a:r>
              <a:rPr sz="3550" spc="-5" dirty="0"/>
              <a:t>circuit</a:t>
            </a:r>
            <a:endParaRPr sz="3550"/>
          </a:p>
        </p:txBody>
      </p:sp>
      <p:sp>
        <p:nvSpPr>
          <p:cNvPr id="19" name="object 19"/>
          <p:cNvSpPr txBox="1"/>
          <p:nvPr/>
        </p:nvSpPr>
        <p:spPr>
          <a:xfrm>
            <a:off x="8345423" y="6262953"/>
            <a:ext cx="291465" cy="24955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latin typeface="Microsoft Sans Serif"/>
                <a:cs typeface="Microsoft Sans Serif"/>
              </a:rPr>
              <a:t>64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9391" y="3086226"/>
            <a:ext cx="4933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850" spc="-5" dirty="0">
                <a:latin typeface="Times New Roman"/>
                <a:cs typeface="Times New Roman"/>
              </a:rPr>
              <a:t>jX</a:t>
            </a:r>
            <a:r>
              <a:rPr sz="3000" spc="-7" baseline="-12500" dirty="0">
                <a:latin typeface="Times New Roman"/>
                <a:cs typeface="Times New Roman"/>
              </a:rPr>
              <a:t>A</a:t>
            </a:r>
            <a:endParaRPr sz="3000" baseline="-12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300" y="3781425"/>
            <a:ext cx="570865" cy="1824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</a:pPr>
            <a:r>
              <a:rPr sz="2150" spc="-5" dirty="0">
                <a:latin typeface="Times New Roman"/>
                <a:cs typeface="Times New Roman"/>
              </a:rPr>
              <a:t>R</a:t>
            </a:r>
            <a:r>
              <a:rPr sz="3525" i="1" spc="-7" baseline="-11820" dirty="0">
                <a:latin typeface="Times New Roman"/>
                <a:cs typeface="Times New Roman"/>
              </a:rPr>
              <a:t>r</a:t>
            </a:r>
            <a:endParaRPr sz="3525" baseline="-11820">
              <a:latin typeface="Times New Roman"/>
              <a:cs typeface="Times New Roman"/>
            </a:endParaRPr>
          </a:p>
          <a:p>
            <a:pPr marL="69850" marR="30480" indent="-32384">
              <a:lnSpc>
                <a:spcPts val="5930"/>
              </a:lnSpc>
            </a:pPr>
            <a:r>
              <a:rPr sz="2400" spc="-5" dirty="0">
                <a:latin typeface="Times New Roman"/>
                <a:cs typeface="Times New Roman"/>
              </a:rPr>
              <a:t>R</a:t>
            </a:r>
            <a:r>
              <a:rPr sz="3975" i="1" spc="-7" baseline="-12578" dirty="0">
                <a:latin typeface="Times New Roman"/>
                <a:cs typeface="Times New Roman"/>
              </a:rPr>
              <a:t>l </a:t>
            </a:r>
            <a:r>
              <a:rPr sz="3975" i="1" baseline="-12578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</a:t>
            </a:r>
            <a:r>
              <a:rPr sz="3975" baseline="-12578" dirty="0">
                <a:latin typeface="Times New Roman"/>
                <a:cs typeface="Times New Roman"/>
              </a:rPr>
              <a:t>A</a:t>
            </a:r>
            <a:endParaRPr sz="3975" baseline="-1257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8045" y="1814830"/>
            <a:ext cx="118618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10" dirty="0">
                <a:latin typeface="Microsoft Sans Serif"/>
                <a:cs typeface="Microsoft Sans Serif"/>
              </a:rPr>
              <a:t>Radio</a:t>
            </a:r>
            <a:r>
              <a:rPr sz="1750" spc="-4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wave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2762" y="3936941"/>
            <a:ext cx="356235" cy="10375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665"/>
              </a:lnSpc>
            </a:pPr>
            <a:r>
              <a:rPr sz="2350" dirty="0">
                <a:latin typeface="Times New Roman"/>
                <a:cs typeface="Times New Roman"/>
              </a:rPr>
              <a:t>Antenna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10994" y="3589401"/>
            <a:ext cx="4984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235" dirty="0">
                <a:latin typeface="Times New Roman"/>
                <a:cs typeface="Times New Roman"/>
              </a:rPr>
              <a:t>jX</a:t>
            </a:r>
            <a:r>
              <a:rPr sz="3975" spc="-352" baseline="-12578" dirty="0">
                <a:latin typeface="Times New Roman"/>
                <a:cs typeface="Times New Roman"/>
              </a:rPr>
              <a:t>L</a:t>
            </a:r>
            <a:endParaRPr sz="3975" baseline="-12578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74494" y="4529708"/>
            <a:ext cx="186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45" dirty="0"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34514" y="4573904"/>
            <a:ext cx="18732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-345" dirty="0">
                <a:latin typeface="Times New Roman"/>
                <a:cs typeface="Times New Roman"/>
              </a:rPr>
              <a:t>L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86327" y="1311909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A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te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a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19396" y="1737105"/>
            <a:ext cx="255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7030" algn="l"/>
              </a:tabLst>
            </a:pPr>
            <a:r>
              <a:rPr sz="1800" spc="10" dirty="0">
                <a:latin typeface="Microsoft Sans Serif"/>
                <a:cs typeface="Microsoft Sans Serif"/>
              </a:rPr>
              <a:t>T</a:t>
            </a:r>
            <a:r>
              <a:rPr sz="1800" spc="-5" dirty="0">
                <a:latin typeface="Microsoft Sans Serif"/>
                <a:cs typeface="Microsoft Sans Serif"/>
              </a:rPr>
              <a:t>ra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sm.li</a:t>
            </a:r>
            <a:r>
              <a:rPr sz="1800" spc="-15" dirty="0">
                <a:latin typeface="Microsoft Sans Serif"/>
                <a:cs typeface="Microsoft Sans Serif"/>
              </a:rPr>
              <a:t>n</a:t>
            </a:r>
            <a:r>
              <a:rPr sz="1800" spc="-5" dirty="0">
                <a:latin typeface="Microsoft Sans Serif"/>
                <a:cs typeface="Microsoft Sans Serif"/>
              </a:rPr>
              <a:t>e</a:t>
            </a:r>
            <a:r>
              <a:rPr sz="1800" dirty="0">
                <a:latin typeface="Microsoft Sans Serif"/>
                <a:cs typeface="Microsoft Sans Serif"/>
              </a:rPr>
              <a:t>	</a:t>
            </a:r>
            <a:r>
              <a:rPr sz="1800" spc="-5" dirty="0">
                <a:latin typeface="Microsoft Sans Serif"/>
                <a:cs typeface="Microsoft Sans Serif"/>
              </a:rPr>
              <a:t>R</a:t>
            </a:r>
            <a:r>
              <a:rPr sz="1800" spc="-15" dirty="0">
                <a:latin typeface="Microsoft Sans Serif"/>
                <a:cs typeface="Microsoft Sans Serif"/>
              </a:rPr>
              <a:t>e</a:t>
            </a:r>
            <a:r>
              <a:rPr sz="1800" spc="-5" dirty="0">
                <a:latin typeface="Microsoft Sans Serif"/>
                <a:cs typeface="Microsoft Sans Serif"/>
              </a:rPr>
              <a:t>c</a:t>
            </a:r>
            <a:r>
              <a:rPr sz="1800" dirty="0">
                <a:latin typeface="Microsoft Sans Serif"/>
                <a:cs typeface="Microsoft Sans Serif"/>
              </a:rPr>
              <a:t>e</a:t>
            </a:r>
            <a:r>
              <a:rPr sz="1800" spc="-5" dirty="0">
                <a:latin typeface="Microsoft Sans Serif"/>
                <a:cs typeface="Microsoft Sans Serif"/>
              </a:rPr>
              <a:t>iv</a:t>
            </a:r>
            <a:r>
              <a:rPr sz="1800" spc="-15" dirty="0">
                <a:latin typeface="Microsoft Sans Serif"/>
                <a:cs typeface="Microsoft Sans Serif"/>
              </a:rPr>
              <a:t>e</a:t>
            </a:r>
            <a:r>
              <a:rPr sz="1800" dirty="0">
                <a:latin typeface="Microsoft Sans Serif"/>
                <a:cs typeface="Microsoft Sans Serif"/>
              </a:rPr>
              <a:t>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9334" y="2555875"/>
            <a:ext cx="4150995" cy="7740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just">
              <a:lnSpc>
                <a:spcPct val="86400"/>
              </a:lnSpc>
              <a:spcBef>
                <a:spcPts val="390"/>
              </a:spcBef>
            </a:pPr>
            <a:r>
              <a:rPr sz="1800" dirty="0">
                <a:latin typeface="Microsoft Sans Serif"/>
                <a:cs typeface="Microsoft Sans Serif"/>
              </a:rPr>
              <a:t>The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with</a:t>
            </a:r>
            <a:r>
              <a:rPr sz="1800" spc="45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 </a:t>
            </a:r>
            <a:r>
              <a:rPr sz="1800" spc="-5" dirty="0">
                <a:latin typeface="Microsoft Sans Serif"/>
                <a:cs typeface="Microsoft Sans Serif"/>
              </a:rPr>
              <a:t>transmission</a:t>
            </a:r>
            <a:r>
              <a:rPr sz="1800" spc="47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line 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represented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by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(Thevenin) 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equivalent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generator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69334" y="3500754"/>
            <a:ext cx="4657725" cy="7639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ct val="88300"/>
              </a:lnSpc>
              <a:spcBef>
                <a:spcPts val="345"/>
              </a:spcBef>
            </a:pP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receiver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is</a:t>
            </a:r>
            <a:r>
              <a:rPr sz="1750" dirty="0">
                <a:latin typeface="Microsoft Sans Serif"/>
                <a:cs typeface="Microsoft Sans Serif"/>
              </a:rPr>
              <a:t> represented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by</a:t>
            </a:r>
            <a:r>
              <a:rPr sz="1750" spc="-5" dirty="0">
                <a:latin typeface="Microsoft Sans Serif"/>
                <a:cs typeface="Microsoft Sans Serif"/>
              </a:rPr>
              <a:t> its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input </a:t>
            </a:r>
            <a:r>
              <a:rPr sz="17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impedance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as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seen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from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antenna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terminals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(i.e.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transformed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5" dirty="0">
                <a:latin typeface="Microsoft Sans Serif"/>
                <a:cs typeface="Microsoft Sans Serif"/>
              </a:rPr>
              <a:t>by</a:t>
            </a:r>
            <a:r>
              <a:rPr sz="1750" spc="-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transmission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line)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69334" y="4436745"/>
            <a:ext cx="4361815" cy="7639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ct val="86900"/>
              </a:lnSpc>
              <a:spcBef>
                <a:spcPts val="380"/>
              </a:spcBef>
            </a:pPr>
            <a:r>
              <a:rPr sz="1800" i="1" spc="-5" dirty="0">
                <a:latin typeface="Arial"/>
                <a:cs typeface="Arial"/>
              </a:rPr>
              <a:t>V</a:t>
            </a:r>
            <a:r>
              <a:rPr sz="1500" i="1" spc="-5" dirty="0">
                <a:latin typeface="Arial"/>
                <a:cs typeface="Arial"/>
              </a:rPr>
              <a:t>A</a:t>
            </a:r>
            <a:r>
              <a:rPr sz="1500" i="1" spc="75" dirty="0">
                <a:latin typeface="Arial"/>
                <a:cs typeface="Arial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(induced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by</a:t>
            </a:r>
            <a:r>
              <a:rPr sz="1800" spc="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incident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wave) 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voltage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at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antenna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terminals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determined </a:t>
            </a:r>
            <a:r>
              <a:rPr sz="1750" spc="-45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when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antenna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open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circuited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69334" y="5433771"/>
            <a:ext cx="4838065" cy="42290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254"/>
              </a:spcBef>
            </a:pPr>
            <a:r>
              <a:rPr sz="1350" dirty="0">
                <a:latin typeface="Microsoft Sans Serif"/>
                <a:cs typeface="Microsoft Sans Serif"/>
              </a:rPr>
              <a:t>Note:</a:t>
            </a:r>
            <a:r>
              <a:rPr sz="1350" spc="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The</a:t>
            </a:r>
            <a:r>
              <a:rPr sz="1350" spc="2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antenna</a:t>
            </a:r>
            <a:r>
              <a:rPr sz="1350" spc="2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impedance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is</a:t>
            </a:r>
            <a:r>
              <a:rPr sz="1350" spc="2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the</a:t>
            </a:r>
            <a:r>
              <a:rPr sz="1350" spc="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same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when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the</a:t>
            </a:r>
            <a:r>
              <a:rPr sz="1350" spc="2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antenna</a:t>
            </a:r>
            <a:r>
              <a:rPr sz="1350" spc="20" dirty="0">
                <a:latin typeface="Microsoft Sans Serif"/>
                <a:cs typeface="Microsoft Sans Serif"/>
              </a:rPr>
              <a:t> </a:t>
            </a:r>
            <a:r>
              <a:rPr sz="1350" spc="-15" dirty="0">
                <a:latin typeface="Microsoft Sans Serif"/>
                <a:cs typeface="Microsoft Sans Serif"/>
              </a:rPr>
              <a:t>is </a:t>
            </a:r>
            <a:r>
              <a:rPr sz="1350" spc="-34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used</a:t>
            </a:r>
            <a:r>
              <a:rPr sz="1350" spc="1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to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radiate</a:t>
            </a:r>
            <a:r>
              <a:rPr sz="1350" spc="1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and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when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it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is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used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to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spc="-5" dirty="0">
                <a:latin typeface="Microsoft Sans Serif"/>
                <a:cs typeface="Microsoft Sans Serif"/>
              </a:rPr>
              <a:t>receive</a:t>
            </a:r>
            <a:r>
              <a:rPr sz="1350" spc="15" dirty="0">
                <a:latin typeface="Microsoft Sans Serif"/>
                <a:cs typeface="Microsoft Sans Serif"/>
              </a:rPr>
              <a:t> </a:t>
            </a:r>
            <a:r>
              <a:rPr sz="1350" dirty="0">
                <a:latin typeface="Microsoft Sans Serif"/>
                <a:cs typeface="Microsoft Sans Serif"/>
              </a:rPr>
              <a:t>energy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9591" y="6022035"/>
            <a:ext cx="20142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latin typeface="Microsoft Sans Serif"/>
                <a:cs typeface="Microsoft Sans Serif"/>
              </a:rPr>
              <a:t>Thevenin</a:t>
            </a:r>
            <a:r>
              <a:rPr sz="1750" spc="-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equivalent</a:t>
            </a:r>
            <a:endParaRPr sz="1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015" y="1856104"/>
            <a:ext cx="4010025" cy="36264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4851" y="484378"/>
            <a:ext cx="362077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Power</a:t>
            </a:r>
            <a:r>
              <a:rPr sz="4350" spc="-25" dirty="0"/>
              <a:t> </a:t>
            </a:r>
            <a:r>
              <a:rPr sz="4350" dirty="0"/>
              <a:t>transfer</a:t>
            </a:r>
            <a:endParaRPr sz="4350"/>
          </a:p>
        </p:txBody>
      </p:sp>
      <p:sp>
        <p:nvSpPr>
          <p:cNvPr id="10" name="object 10"/>
          <p:cNvSpPr txBox="1"/>
          <p:nvPr/>
        </p:nvSpPr>
        <p:spPr>
          <a:xfrm>
            <a:off x="8345423" y="6262953"/>
            <a:ext cx="291465" cy="24955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latin typeface="Microsoft Sans Serif"/>
                <a:cs typeface="Microsoft Sans Serif"/>
              </a:rPr>
              <a:t>65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651" y="3061109"/>
            <a:ext cx="175260" cy="77470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latin typeface="Arial"/>
                <a:cs typeface="Arial"/>
              </a:rPr>
              <a:t>PA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/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PAmax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444" y="1973326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icrosoft Sans Serif"/>
                <a:cs typeface="Microsoft Sans Serif"/>
              </a:rPr>
              <a:t>1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9812" y="3348354"/>
            <a:ext cx="1308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Microsoft Sans Serif"/>
                <a:cs typeface="Microsoft Sans Serif"/>
              </a:rPr>
              <a:t>0.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3444" y="4706492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icrosoft Sans Serif"/>
                <a:cs typeface="Microsoft Sans Serif"/>
              </a:rPr>
              <a:t>0</a:t>
            </a:r>
            <a:endParaRPr sz="1050">
              <a:latin typeface="Microsoft Sans Serif"/>
              <a:cs typeface="Microsoft Sans Serif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048308" y="1597851"/>
          <a:ext cx="7498080" cy="37198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6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1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3429"/>
                        </a:lnSpc>
                      </a:pP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•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429"/>
                        </a:lnSpc>
                      </a:pP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 maximum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375"/>
                        </a:lnSpc>
                      </a:pP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power</a:t>
                      </a:r>
                      <a:r>
                        <a:rPr sz="3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10" dirty="0"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32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10" dirty="0">
                          <a:latin typeface="Microsoft Sans Serif"/>
                          <a:cs typeface="Microsoft Sans Serif"/>
                        </a:rPr>
                        <a:t>delivered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370"/>
                        </a:lnSpc>
                      </a:pP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to</a:t>
                      </a:r>
                      <a:r>
                        <a:rPr sz="3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(or</a:t>
                      </a:r>
                      <a:r>
                        <a:rPr sz="3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from)</a:t>
                      </a:r>
                      <a:r>
                        <a:rPr sz="3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360"/>
                        </a:lnSpc>
                      </a:pP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antenna</a:t>
                      </a:r>
                      <a:r>
                        <a:rPr sz="3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when</a:t>
                      </a:r>
                      <a:r>
                        <a:rPr sz="3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800">
                <a:tc>
                  <a:txBody>
                    <a:bodyPr/>
                    <a:lstStyle/>
                    <a:p>
                      <a:pPr>
                        <a:lnSpc>
                          <a:spcPts val="1145"/>
                        </a:lnSpc>
                      </a:pPr>
                      <a:r>
                        <a:rPr sz="1000" spc="-5" dirty="0">
                          <a:latin typeface="Microsoft Sans Serif"/>
                          <a:cs typeface="Microsoft Sans Serif"/>
                        </a:rPr>
                        <a:t>5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365"/>
                        </a:lnSpc>
                      </a:pP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antenna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370"/>
                        </a:lnSpc>
                      </a:pP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impedance</a:t>
                      </a:r>
                      <a:r>
                        <a:rPr sz="3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and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370"/>
                        </a:lnSpc>
                      </a:pP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3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impedance</a:t>
                      </a:r>
                      <a:r>
                        <a:rPr sz="3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of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1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ts val="1070"/>
                        </a:lnSpc>
                        <a:spcBef>
                          <a:spcPts val="855"/>
                        </a:spcBef>
                      </a:pPr>
                      <a:r>
                        <a:rPr sz="1050" spc="-65" dirty="0">
                          <a:latin typeface="Microsoft Sans Serif"/>
                          <a:cs typeface="Microsoft Sans Serif"/>
                        </a:rPr>
                        <a:t>0.1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275590" algn="ctr">
                        <a:lnSpc>
                          <a:spcPts val="1070"/>
                        </a:lnSpc>
                        <a:spcBef>
                          <a:spcPts val="855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4775" algn="ctr">
                        <a:lnSpc>
                          <a:spcPts val="1070"/>
                        </a:lnSpc>
                        <a:spcBef>
                          <a:spcPts val="855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10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3310"/>
                        </a:lnSpc>
                      </a:pPr>
                      <a:r>
                        <a:rPr sz="320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3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3200" spc="-5" dirty="0">
                          <a:latin typeface="Microsoft Sans Serif"/>
                          <a:cs typeface="Microsoft Sans Serif"/>
                        </a:rPr>
                        <a:t>equivalent</a:t>
                      </a:r>
                      <a:endParaRPr sz="3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8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ts val="1175"/>
                        </a:lnSpc>
                        <a:spcBef>
                          <a:spcPts val="265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RA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RG;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(XA+XG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0)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1370"/>
                        </a:lnSpc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generator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 (or load)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5131689" y="5522163"/>
            <a:ext cx="22847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Microsoft Sans Serif"/>
                <a:cs typeface="Microsoft Sans Serif"/>
              </a:rPr>
              <a:t>are</a:t>
            </a:r>
            <a:r>
              <a:rPr sz="3200" spc="-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matched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5423" y="6262953"/>
            <a:ext cx="291465" cy="24955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latin typeface="Microsoft Sans Serif"/>
                <a:cs typeface="Microsoft Sans Serif"/>
              </a:rPr>
              <a:t>66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10540" y="1505477"/>
            <a:ext cx="7922259" cy="454914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377825" indent="-340360" algn="just">
              <a:lnSpc>
                <a:spcPct val="100000"/>
              </a:lnSpc>
              <a:spcBef>
                <a:spcPts val="969"/>
              </a:spcBef>
              <a:buChar char="•"/>
              <a:tabLst>
                <a:tab pos="3784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When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impedances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matched</a:t>
            </a:r>
            <a:endParaRPr sz="2800">
              <a:latin typeface="Microsoft Sans Serif"/>
              <a:cs typeface="Microsoft Sans Serif"/>
            </a:endParaRPr>
          </a:p>
          <a:p>
            <a:pPr marL="784860" marR="30480" indent="-184785" algn="just">
              <a:lnSpc>
                <a:spcPct val="96900"/>
              </a:lnSpc>
              <a:spcBef>
                <a:spcPts val="840"/>
              </a:spcBef>
            </a:pPr>
            <a:r>
              <a:rPr sz="2400" spc="630" dirty="0">
                <a:latin typeface="Microsoft Sans Serif"/>
                <a:cs typeface="Microsoft Sans Serif"/>
              </a:rPr>
              <a:t>–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Half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source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delivered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the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load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half is </a:t>
            </a:r>
            <a:r>
              <a:rPr sz="2400" spc="-5" dirty="0">
                <a:latin typeface="Microsoft Sans Serif"/>
                <a:cs typeface="Microsoft Sans Serif"/>
              </a:rPr>
              <a:t>dissipated </a:t>
            </a:r>
            <a:r>
              <a:rPr sz="2400" spc="-10" dirty="0">
                <a:latin typeface="Microsoft Sans Serif"/>
                <a:cs typeface="Microsoft Sans Serif"/>
              </a:rPr>
              <a:t>within </a:t>
            </a:r>
            <a:r>
              <a:rPr sz="2400" spc="-5" dirty="0">
                <a:latin typeface="Microsoft Sans Serif"/>
                <a:cs typeface="Microsoft Sans Serif"/>
              </a:rPr>
              <a:t>the (equivalent) generator as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heat</a:t>
            </a:r>
            <a:endParaRPr sz="2400">
              <a:latin typeface="Microsoft Sans Serif"/>
              <a:cs typeface="Microsoft Sans Serif"/>
            </a:endParaRPr>
          </a:p>
          <a:p>
            <a:pPr marL="784860" marR="482600" lvl="1" indent="-292735">
              <a:lnSpc>
                <a:spcPct val="96700"/>
              </a:lnSpc>
              <a:spcBef>
                <a:spcPts val="650"/>
              </a:spcBef>
              <a:buChar char="–"/>
              <a:tabLst>
                <a:tab pos="747395" algn="l"/>
              </a:tabLst>
            </a:pPr>
            <a:r>
              <a:rPr sz="2400" dirty="0">
                <a:latin typeface="Microsoft Sans Serif"/>
                <a:cs typeface="Microsoft Sans Serif"/>
              </a:rPr>
              <a:t>In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case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receiving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part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(</a:t>
            </a:r>
            <a:r>
              <a:rPr sz="2400" i="1" spc="-10" dirty="0">
                <a:latin typeface="Arial"/>
                <a:cs typeface="Arial"/>
              </a:rPr>
              <a:t>P</a:t>
            </a:r>
            <a:r>
              <a:rPr sz="3975" i="1" spc="-15" baseline="-11530" dirty="0">
                <a:latin typeface="Arial"/>
                <a:cs typeface="Arial"/>
              </a:rPr>
              <a:t>l</a:t>
            </a:r>
            <a:r>
              <a:rPr sz="2400" i="1" spc="-10" dirty="0">
                <a:latin typeface="Arial"/>
                <a:cs typeface="Arial"/>
              </a:rPr>
              <a:t>)</a:t>
            </a:r>
            <a:r>
              <a:rPr sz="2400" i="1" spc="10" dirty="0">
                <a:latin typeface="Arial"/>
                <a:cs typeface="Arial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captured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lost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heat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elements,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other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part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being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reradiated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(scattered)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back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space</a:t>
            </a:r>
            <a:endParaRPr sz="2400">
              <a:latin typeface="Microsoft Sans Serif"/>
              <a:cs typeface="Microsoft Sans Serif"/>
            </a:endParaRPr>
          </a:p>
          <a:p>
            <a:pPr marL="1177925" marR="55880" lvl="2" indent="-226060">
              <a:lnSpc>
                <a:spcPct val="97400"/>
              </a:lnSpc>
              <a:spcBef>
                <a:spcPts val="750"/>
              </a:spcBef>
              <a:buChar char="•"/>
              <a:tabLst>
                <a:tab pos="1177925" algn="l"/>
                <a:tab pos="11785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Even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when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losses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tend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zero,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still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only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half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power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captured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is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delivered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load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(in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case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conjugate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matching),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other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half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being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scattered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back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into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space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5423" y="6262953"/>
            <a:ext cx="291465" cy="24955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latin typeface="Microsoft Sans Serif"/>
                <a:cs typeface="Microsoft Sans Serif"/>
              </a:rPr>
              <a:t>67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40" y="1602993"/>
            <a:ext cx="7915909" cy="364807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52425" marR="5080" indent="-340360">
              <a:lnSpc>
                <a:spcPct val="95800"/>
              </a:lnSpc>
              <a:spcBef>
                <a:spcPts val="23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When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impedance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not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matched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to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transmitter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output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impedance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(or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 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receiver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input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impedance)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or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transmission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line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between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them,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impedance-matching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devices </a:t>
            </a:r>
            <a:r>
              <a:rPr sz="2700" dirty="0">
                <a:latin typeface="Microsoft Sans Serif"/>
                <a:cs typeface="Microsoft Sans Serif"/>
              </a:rPr>
              <a:t> must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used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for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maximum</a:t>
            </a:r>
            <a:r>
              <a:rPr sz="2700" spc="1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power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transfer</a:t>
            </a:r>
            <a:endParaRPr sz="2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Char char="•"/>
            </a:pPr>
            <a:endParaRPr sz="2600">
              <a:latin typeface="Microsoft Sans Serif"/>
              <a:cs typeface="Microsoft Sans Serif"/>
            </a:endParaRPr>
          </a:p>
          <a:p>
            <a:pPr marL="352425" marR="339090" indent="-340360">
              <a:lnSpc>
                <a:spcPts val="3070"/>
              </a:lnSpc>
              <a:spcBef>
                <a:spcPts val="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Inexpensive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impedance-matching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devices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usually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narrow-band</a:t>
            </a:r>
            <a:endParaRPr sz="28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28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Transmission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lines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often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have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significant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losses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7520" y="5899150"/>
            <a:ext cx="1144904" cy="1650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6394" y="473709"/>
            <a:ext cx="48729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Radiation</a:t>
            </a:r>
            <a:r>
              <a:rPr spc="5" dirty="0"/>
              <a:t> </a:t>
            </a:r>
            <a:r>
              <a:rPr spc="-10" dirty="0"/>
              <a:t>efficiency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7491" y="1642617"/>
            <a:ext cx="7782559" cy="49853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10820" marR="30480" indent="-210820">
              <a:lnSpc>
                <a:spcPts val="3679"/>
              </a:lnSpc>
              <a:spcBef>
                <a:spcPts val="310"/>
              </a:spcBef>
              <a:buChar char="•"/>
              <a:tabLst>
                <a:tab pos="210820" algn="l"/>
              </a:tabLst>
            </a:pPr>
            <a:r>
              <a:rPr sz="3150" dirty="0">
                <a:latin typeface="Microsoft Sans Serif"/>
                <a:cs typeface="Microsoft Sans Serif"/>
              </a:rPr>
              <a:t>The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efficiency</a:t>
            </a:r>
            <a:r>
              <a:rPr sz="3150" spc="50" dirty="0">
                <a:latin typeface="Microsoft Sans Serif"/>
                <a:cs typeface="Microsoft Sans Serif"/>
              </a:rPr>
              <a:t> </a:t>
            </a:r>
            <a:r>
              <a:rPr sz="3150" i="1" dirty="0">
                <a:latin typeface="Arial"/>
                <a:cs typeface="Arial"/>
              </a:rPr>
              <a:t>e</a:t>
            </a:r>
            <a:r>
              <a:rPr sz="3150" i="1" spc="-20" dirty="0">
                <a:latin typeface="Arial"/>
                <a:cs typeface="Arial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indicates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how </a:t>
            </a:r>
            <a:r>
              <a:rPr sz="3150" spc="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efficiently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the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antenna</a:t>
            </a:r>
            <a:r>
              <a:rPr sz="3150" spc="2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uses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the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RF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power</a:t>
            </a:r>
            <a:endParaRPr sz="3150">
              <a:latin typeface="Microsoft Sans Serif"/>
              <a:cs typeface="Microsoft Sans Serif"/>
            </a:endParaRPr>
          </a:p>
          <a:p>
            <a:pPr marL="381000" marR="256540" lvl="1" indent="-168275">
              <a:lnSpc>
                <a:spcPct val="97600"/>
              </a:lnSpc>
              <a:spcBef>
                <a:spcPts val="1015"/>
              </a:spcBef>
              <a:buChar char="•"/>
              <a:tabLst>
                <a:tab pos="386080" algn="l"/>
              </a:tabLst>
            </a:pPr>
            <a:r>
              <a:rPr sz="3100" spc="-5" dirty="0">
                <a:latin typeface="Microsoft Sans Serif"/>
                <a:cs typeface="Microsoft Sans Serif"/>
              </a:rPr>
              <a:t>It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15" dirty="0">
                <a:latin typeface="Microsoft Sans Serif"/>
                <a:cs typeface="Microsoft Sans Serif"/>
              </a:rPr>
              <a:t>is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the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ratio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of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the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power</a:t>
            </a:r>
            <a:r>
              <a:rPr sz="3100" spc="4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radiated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by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the </a:t>
            </a:r>
            <a:r>
              <a:rPr sz="3100" spc="-81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antenna</a:t>
            </a:r>
            <a:r>
              <a:rPr sz="3100" spc="4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and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the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total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power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delivered</a:t>
            </a:r>
            <a:r>
              <a:rPr sz="3100" spc="25" dirty="0">
                <a:latin typeface="Microsoft Sans Serif"/>
                <a:cs typeface="Microsoft Sans Serif"/>
              </a:rPr>
              <a:t> </a:t>
            </a:r>
            <a:r>
              <a:rPr sz="3100" spc="5" dirty="0">
                <a:latin typeface="Microsoft Sans Serif"/>
                <a:cs typeface="Microsoft Sans Serif"/>
              </a:rPr>
              <a:t>to </a:t>
            </a:r>
            <a:r>
              <a:rPr sz="3100" spc="1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the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antenna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terminals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10" dirty="0">
                <a:latin typeface="Microsoft Sans Serif"/>
                <a:cs typeface="Microsoft Sans Serif"/>
              </a:rPr>
              <a:t>(in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transmitting </a:t>
            </a:r>
            <a:r>
              <a:rPr sz="310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mode).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5" dirty="0">
                <a:latin typeface="Microsoft Sans Serif"/>
                <a:cs typeface="Microsoft Sans Serif"/>
              </a:rPr>
              <a:t>In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terms</a:t>
            </a:r>
            <a:r>
              <a:rPr sz="3100" spc="45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of</a:t>
            </a:r>
            <a:r>
              <a:rPr sz="3100" spc="30" dirty="0">
                <a:latin typeface="Microsoft Sans Serif"/>
                <a:cs typeface="Microsoft Sans Serif"/>
              </a:rPr>
              <a:t> </a:t>
            </a:r>
            <a:r>
              <a:rPr sz="3100" spc="-5" dirty="0">
                <a:latin typeface="Microsoft Sans Serif"/>
                <a:cs typeface="Microsoft Sans Serif"/>
              </a:rPr>
              <a:t>equivalent</a:t>
            </a:r>
            <a:r>
              <a:rPr sz="3100" spc="35" dirty="0">
                <a:latin typeface="Microsoft Sans Serif"/>
                <a:cs typeface="Microsoft Sans Serif"/>
              </a:rPr>
              <a:t> </a:t>
            </a:r>
            <a:r>
              <a:rPr sz="3100" spc="-10" dirty="0">
                <a:latin typeface="Microsoft Sans Serif"/>
                <a:cs typeface="Microsoft Sans Serif"/>
              </a:rPr>
              <a:t>circuit </a:t>
            </a:r>
            <a:r>
              <a:rPr sz="3100" spc="-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parameters:</a:t>
            </a:r>
            <a:endParaRPr sz="3200">
              <a:latin typeface="Microsoft Sans Serif"/>
              <a:cs typeface="Microsoft Sans Serif"/>
            </a:endParaRPr>
          </a:p>
          <a:p>
            <a:pPr marL="49530" algn="ctr">
              <a:lnSpc>
                <a:spcPts val="3935"/>
              </a:lnSpc>
              <a:spcBef>
                <a:spcPts val="105"/>
              </a:spcBef>
            </a:pPr>
            <a:r>
              <a:rPr sz="3650" i="1" spc="-5" dirty="0">
                <a:latin typeface="Times New Roman"/>
                <a:cs typeface="Times New Roman"/>
              </a:rPr>
              <a:t>R</a:t>
            </a:r>
            <a:endParaRPr sz="3650">
              <a:latin typeface="Times New Roman"/>
              <a:cs typeface="Times New Roman"/>
            </a:endParaRPr>
          </a:p>
          <a:p>
            <a:pPr marL="158750" algn="ctr">
              <a:lnSpc>
                <a:spcPts val="3935"/>
              </a:lnSpc>
            </a:pPr>
            <a:r>
              <a:rPr sz="5475" i="1" spc="-202" baseline="2283" dirty="0">
                <a:latin typeface="Times New Roman"/>
                <a:cs typeface="Times New Roman"/>
              </a:rPr>
              <a:t>e</a:t>
            </a:r>
            <a:r>
              <a:rPr sz="5475" i="1" spc="-112" baseline="2283" dirty="0">
                <a:latin typeface="Times New Roman"/>
                <a:cs typeface="Times New Roman"/>
              </a:rPr>
              <a:t> </a:t>
            </a:r>
            <a:r>
              <a:rPr sz="5475" spc="-254" baseline="2283" dirty="0">
                <a:latin typeface="Symbol"/>
                <a:cs typeface="Symbol"/>
              </a:rPr>
              <a:t></a:t>
            </a:r>
            <a:r>
              <a:rPr sz="5475" spc="-254" baseline="2283" dirty="0">
                <a:latin typeface="Times New Roman"/>
                <a:cs typeface="Times New Roman"/>
              </a:rPr>
              <a:t> </a:t>
            </a:r>
            <a:r>
              <a:rPr sz="5400" i="1" spc="-600" baseline="-31635" dirty="0">
                <a:latin typeface="Times New Roman"/>
                <a:cs typeface="Times New Roman"/>
              </a:rPr>
              <a:t>R</a:t>
            </a:r>
            <a:r>
              <a:rPr sz="1650" i="1" dirty="0">
                <a:latin typeface="Times New Roman"/>
                <a:cs typeface="Times New Roman"/>
              </a:rPr>
              <a:t>r</a:t>
            </a:r>
            <a:r>
              <a:rPr sz="1650" i="1" spc="10" dirty="0">
                <a:latin typeface="Times New Roman"/>
                <a:cs typeface="Times New Roman"/>
              </a:rPr>
              <a:t> </a:t>
            </a:r>
            <a:r>
              <a:rPr sz="2550" i="1" spc="-5" dirty="0">
                <a:latin typeface="Times New Roman"/>
                <a:cs typeface="Times New Roman"/>
              </a:rPr>
              <a:t>R</a:t>
            </a:r>
            <a:r>
              <a:rPr sz="3750" i="1" spc="-7" baseline="-12222" dirty="0">
                <a:latin typeface="Times New Roman"/>
                <a:cs typeface="Times New Roman"/>
              </a:rPr>
              <a:t>r</a:t>
            </a:r>
            <a:r>
              <a:rPr sz="3750" i="1" spc="-330" baseline="-12222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</a:t>
            </a:r>
            <a:endParaRPr sz="2550">
              <a:latin typeface="Symbol"/>
              <a:cs typeface="Symbol"/>
            </a:endParaRPr>
          </a:p>
          <a:p>
            <a:pPr marL="500380" algn="ctr">
              <a:lnSpc>
                <a:spcPct val="100000"/>
              </a:lnSpc>
              <a:spcBef>
                <a:spcPts val="1639"/>
              </a:spcBef>
            </a:pPr>
            <a:r>
              <a:rPr sz="2150" i="1" spc="-5" dirty="0">
                <a:latin typeface="Times New Roman"/>
                <a:cs typeface="Times New Roman"/>
              </a:rPr>
              <a:t>l</a:t>
            </a:r>
            <a:endParaRPr sz="2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0823" y="485647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68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4490" y="473709"/>
            <a:ext cx="17976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878"/>
            <a:ext cx="7194550" cy="41217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6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Review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of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basic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types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pattern,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gain,</a:t>
            </a:r>
            <a:r>
              <a:rPr sz="3200" spc="4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polarization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1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Equivalent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circuit</a:t>
            </a:r>
            <a:r>
              <a:rPr sz="3150" spc="2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dirty="0">
                <a:solidFill>
                  <a:srgbClr val="808080"/>
                </a:solidFill>
                <a:latin typeface="Microsoft Sans Serif"/>
                <a:cs typeface="Microsoft Sans Serif"/>
              </a:rPr>
              <a:t>&amp;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efficiency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Smart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Some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 theory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Summary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70823" y="6264351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69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4079" y="473709"/>
            <a:ext cx="38169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35" dirty="0"/>
              <a:t> </a:t>
            </a:r>
            <a:r>
              <a:rPr dirty="0"/>
              <a:t>arrays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91741"/>
            <a:ext cx="7372350" cy="432498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2425" marR="235585" indent="-340360">
              <a:lnSpc>
                <a:spcPct val="85900"/>
              </a:lnSpc>
              <a:spcBef>
                <a:spcPts val="50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Consist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multiple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(usually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identical)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(elements)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‗collaborating‘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synthesize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characteristics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not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available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with</a:t>
            </a:r>
            <a:r>
              <a:rPr sz="2400" spc="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single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antenna.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are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able</a:t>
            </a:r>
            <a:endParaRPr sz="24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ts val="2190"/>
              </a:lnSpc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match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radiation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pattern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desired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coverage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area</a:t>
            </a:r>
            <a:endParaRPr sz="2000">
              <a:latin typeface="Microsoft Sans Serif"/>
              <a:cs typeface="Microsoft Sans Serif"/>
            </a:endParaRPr>
          </a:p>
          <a:p>
            <a:pPr marL="759460" marR="449580" lvl="1" indent="-287020">
              <a:lnSpc>
                <a:spcPct val="87300"/>
              </a:lnSpc>
              <a:spcBef>
                <a:spcPts val="170"/>
              </a:spcBef>
              <a:buChar char="–"/>
              <a:tabLst>
                <a:tab pos="685165" algn="l"/>
              </a:tabLst>
            </a:pP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change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radiation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pattern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electronically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(electronic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scanning)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through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control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phase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 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amplitude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signal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fed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each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element</a:t>
            </a:r>
            <a:endParaRPr sz="2000">
              <a:latin typeface="Microsoft Sans Serif"/>
              <a:cs typeface="Microsoft Sans Serif"/>
            </a:endParaRPr>
          </a:p>
          <a:p>
            <a:pPr marL="748665" lvl="1" indent="-282575">
              <a:lnSpc>
                <a:spcPts val="2225"/>
              </a:lnSpc>
              <a:buChar char="–"/>
              <a:tabLst>
                <a:tab pos="748665" algn="l"/>
                <a:tab pos="749300" algn="l"/>
              </a:tabLst>
            </a:pP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adapt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changing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signal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conditions</a:t>
            </a:r>
            <a:endParaRPr sz="2000">
              <a:latin typeface="Microsoft Sans Serif"/>
              <a:cs typeface="Microsoft Sans Serif"/>
            </a:endParaRPr>
          </a:p>
          <a:p>
            <a:pPr marL="759460" marR="56515" lvl="1" indent="-287020">
              <a:lnSpc>
                <a:spcPts val="2140"/>
              </a:lnSpc>
              <a:spcBef>
                <a:spcPts val="210"/>
              </a:spcBef>
              <a:buChar char="–"/>
              <a:tabLst>
                <a:tab pos="685165" algn="l"/>
              </a:tabLst>
            </a:pP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increase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transmission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capacity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by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better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use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radio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resources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reducing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interference</a:t>
            </a:r>
            <a:endParaRPr sz="20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2760"/>
              </a:lnSpc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Complex</a:t>
            </a:r>
            <a:r>
              <a:rPr sz="2400" spc="-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&amp;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costly</a:t>
            </a:r>
            <a:endParaRPr sz="2400">
              <a:latin typeface="Microsoft Sans Serif"/>
              <a:cs typeface="Microsoft Sans Serif"/>
            </a:endParaRPr>
          </a:p>
          <a:p>
            <a:pPr marL="1606550" lvl="1" indent="-226060">
              <a:lnSpc>
                <a:spcPts val="1839"/>
              </a:lnSpc>
              <a:spcBef>
                <a:spcPts val="50"/>
              </a:spcBef>
              <a:buChar char="–"/>
              <a:tabLst>
                <a:tab pos="1607185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Intensive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research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related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to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military,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space,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etc.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activities</a:t>
            </a:r>
            <a:endParaRPr sz="1600">
              <a:latin typeface="Microsoft Sans Serif"/>
              <a:cs typeface="Microsoft Sans Serif"/>
            </a:endParaRPr>
          </a:p>
          <a:p>
            <a:pPr marL="2067560" marR="453390" indent="-226060">
              <a:lnSpc>
                <a:spcPts val="1700"/>
              </a:lnSpc>
              <a:spcBef>
                <a:spcPts val="160"/>
              </a:spcBef>
            </a:pPr>
            <a:r>
              <a:rPr sz="1600" spc="-5" dirty="0">
                <a:latin typeface="Microsoft Sans Serif"/>
                <a:cs typeface="Microsoft Sans Serif"/>
              </a:rPr>
              <a:t>»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Smart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antennas,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signal-processing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antennas,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tracking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antennas,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phased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arrays,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etc.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6182055"/>
            <a:ext cx="1936114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" dirty="0">
                <a:latin typeface="Microsoft Sans Serif"/>
                <a:cs typeface="Microsoft Sans Serif"/>
              </a:rPr>
              <a:t>Source:</a:t>
            </a:r>
            <a:r>
              <a:rPr sz="950" spc="5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adapted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dirty="0">
                <a:latin typeface="Microsoft Sans Serif"/>
                <a:cs typeface="Microsoft Sans Serif"/>
              </a:rPr>
              <a:t>from </a:t>
            </a:r>
            <a:r>
              <a:rPr sz="950" spc="-5" dirty="0">
                <a:latin typeface="Microsoft Sans Serif"/>
                <a:cs typeface="Microsoft Sans Serif"/>
              </a:rPr>
              <a:t>N</a:t>
            </a:r>
            <a:r>
              <a:rPr sz="950" spc="10" dirty="0">
                <a:latin typeface="Microsoft Sans Serif"/>
                <a:cs typeface="Microsoft Sans Serif"/>
              </a:rPr>
              <a:t> </a:t>
            </a:r>
            <a:r>
              <a:rPr sz="950" spc="-5" dirty="0">
                <a:latin typeface="Microsoft Sans Serif"/>
                <a:cs typeface="Microsoft Sans Serif"/>
              </a:rPr>
              <a:t>Gregorieva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70823" y="6162243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70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80" y="1089660"/>
            <a:ext cx="3415029" cy="53568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5726" y="473709"/>
            <a:ext cx="57105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Satellite</a:t>
            </a:r>
            <a:r>
              <a:rPr spc="40" dirty="0"/>
              <a:t> </a:t>
            </a:r>
            <a:r>
              <a:rPr spc="-5" dirty="0"/>
              <a:t>antennas</a:t>
            </a:r>
            <a:r>
              <a:rPr spc="40" dirty="0"/>
              <a:t> </a:t>
            </a:r>
            <a:r>
              <a:rPr spc="-5" dirty="0"/>
              <a:t>(TV)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dirty="0"/>
              <a:t>71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88789" y="1634997"/>
            <a:ext cx="259016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4160" indent="-252095">
              <a:lnSpc>
                <a:spcPct val="100000"/>
              </a:lnSpc>
              <a:spcBef>
                <a:spcPts val="105"/>
              </a:spcBef>
              <a:buChar char="•"/>
              <a:tabLst>
                <a:tab pos="264795" algn="l"/>
              </a:tabLst>
            </a:pPr>
            <a:r>
              <a:rPr sz="3150" spc="-5" dirty="0">
                <a:latin typeface="Microsoft Sans Serif"/>
                <a:cs typeface="Microsoft Sans Serif"/>
              </a:rPr>
              <a:t>Not</a:t>
            </a:r>
            <a:r>
              <a:rPr sz="3150" dirty="0">
                <a:latin typeface="Microsoft Sans Serif"/>
                <a:cs typeface="Microsoft Sans Serif"/>
              </a:rPr>
              <a:t> an</a:t>
            </a:r>
            <a:r>
              <a:rPr sz="3150" spc="-2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array!</a:t>
            </a:r>
            <a:endParaRPr sz="31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447531" y="6281241"/>
            <a:ext cx="175895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64"/>
              </a:lnSpc>
            </a:pPr>
            <a:fld id="{81D60167-4931-47E6-BA6A-407CBD079E47}" type="slidenum">
              <a:rPr sz="1400" dirty="0">
                <a:latin typeface="Microsoft Sans Serif"/>
                <a:cs typeface="Microsoft Sans Serif"/>
              </a:rPr>
              <a:t>7</a:t>
            </a:fld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845" y="473709"/>
            <a:ext cx="45015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10" dirty="0"/>
              <a:t> </a:t>
            </a:r>
            <a:r>
              <a:rPr spc="-5" dirty="0"/>
              <a:t>functions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2348" y="1889077"/>
            <a:ext cx="6721475" cy="399859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5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Transmission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line</a:t>
            </a:r>
            <a:endParaRPr sz="2800">
              <a:latin typeface="Microsoft Sans Serif"/>
              <a:cs typeface="Microsoft Sans Serif"/>
            </a:endParaRPr>
          </a:p>
          <a:p>
            <a:pPr marL="759460" marR="5080" lvl="1" indent="-287020">
              <a:lnSpc>
                <a:spcPts val="2710"/>
              </a:lnSpc>
              <a:spcBef>
                <a:spcPts val="965"/>
              </a:spcBef>
              <a:buChar char="–"/>
              <a:tabLst>
                <a:tab pos="72771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Power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transport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medium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-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must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avoid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power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reflections,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otherwise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use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matching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devices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3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Radiator</a:t>
            </a:r>
            <a:endParaRPr sz="2800">
              <a:latin typeface="Microsoft Sans Serif"/>
              <a:cs typeface="Microsoft Sans Serif"/>
            </a:endParaRPr>
          </a:p>
          <a:p>
            <a:pPr marL="759460" marR="309880" lvl="1" indent="-287020">
              <a:lnSpc>
                <a:spcPts val="2710"/>
              </a:lnSpc>
              <a:spcBef>
                <a:spcPts val="955"/>
              </a:spcBef>
              <a:buChar char="–"/>
              <a:tabLst>
                <a:tab pos="727710" algn="l"/>
              </a:tabLst>
            </a:pPr>
            <a:r>
              <a:rPr sz="2400" dirty="0">
                <a:latin typeface="Microsoft Sans Serif"/>
                <a:cs typeface="Microsoft Sans Serif"/>
              </a:rPr>
              <a:t>Must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radiate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efficiently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630" dirty="0">
                <a:latin typeface="Microsoft Sans Serif"/>
                <a:cs typeface="Microsoft Sans Serif"/>
              </a:rPr>
              <a:t>–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must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be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size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comparable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with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half-wavelength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620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Resonator</a:t>
            </a:r>
            <a:endParaRPr sz="2800">
              <a:latin typeface="Microsoft Sans Serif"/>
              <a:cs typeface="Microsoft Sans Serif"/>
            </a:endParaRPr>
          </a:p>
          <a:p>
            <a:pPr marL="759460" marR="428625" lvl="1" indent="-287020">
              <a:lnSpc>
                <a:spcPts val="2720"/>
              </a:lnSpc>
              <a:spcBef>
                <a:spcPts val="950"/>
              </a:spcBef>
              <a:buChar char="–"/>
              <a:tabLst>
                <a:tab pos="72771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Unavoidable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-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broadband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applications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resonances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must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attenuated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719" y="1798320"/>
            <a:ext cx="6051550" cy="43173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72385" y="145796"/>
            <a:ext cx="5000625" cy="1360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Owens</a:t>
            </a:r>
            <a:r>
              <a:rPr sz="4350" spc="20" dirty="0"/>
              <a:t> </a:t>
            </a:r>
            <a:r>
              <a:rPr sz="4350" spc="-10" dirty="0"/>
              <a:t>Valley</a:t>
            </a:r>
            <a:r>
              <a:rPr sz="4350" spc="20" dirty="0"/>
              <a:t> </a:t>
            </a:r>
            <a:r>
              <a:rPr sz="4350" spc="-10" dirty="0"/>
              <a:t>Radio</a:t>
            </a:r>
            <a:endParaRPr sz="4350"/>
          </a:p>
          <a:p>
            <a:pPr marL="635" algn="ctr">
              <a:lnSpc>
                <a:spcPct val="100000"/>
              </a:lnSpc>
            </a:pPr>
            <a:r>
              <a:rPr dirty="0"/>
              <a:t>Observatory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dirty="0"/>
              <a:t>72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51369" y="1616404"/>
            <a:ext cx="1392555" cy="3416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91440">
              <a:lnSpc>
                <a:spcPct val="104200"/>
              </a:lnSpc>
              <a:spcBef>
                <a:spcPts val="130"/>
              </a:spcBef>
            </a:pPr>
            <a:r>
              <a:rPr sz="1550" spc="-10" dirty="0">
                <a:latin typeface="Microsoft Sans Serif"/>
                <a:cs typeface="Microsoft Sans Serif"/>
              </a:rPr>
              <a:t>The</a:t>
            </a:r>
            <a:r>
              <a:rPr sz="1550" spc="5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Earth‘s 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atmosphere </a:t>
            </a:r>
            <a:r>
              <a:rPr sz="1550" spc="-15" dirty="0">
                <a:latin typeface="Microsoft Sans Serif"/>
                <a:cs typeface="Microsoft Sans Serif"/>
              </a:rPr>
              <a:t>is </a:t>
            </a:r>
            <a:r>
              <a:rPr sz="1550" spc="-40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transparent in 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the</a:t>
            </a:r>
            <a:r>
              <a:rPr sz="1550" spc="1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narrow 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visible-light </a:t>
            </a:r>
            <a:r>
              <a:rPr sz="155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window</a:t>
            </a:r>
            <a:r>
              <a:rPr sz="1550" spc="-75" dirty="0">
                <a:latin typeface="Microsoft Sans Serif"/>
                <a:cs typeface="Microsoft Sans Serif"/>
              </a:rPr>
              <a:t> </a:t>
            </a:r>
            <a:r>
              <a:rPr sz="1550" dirty="0">
                <a:latin typeface="Microsoft Sans Serif"/>
                <a:cs typeface="Microsoft Sans Serif"/>
              </a:rPr>
              <a:t>(4000-</a:t>
            </a:r>
            <a:endParaRPr sz="15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550" spc="-5" dirty="0">
                <a:latin typeface="Microsoft Sans Serif"/>
                <a:cs typeface="Microsoft Sans Serif"/>
              </a:rPr>
              <a:t>7000</a:t>
            </a:r>
            <a:endParaRPr sz="155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</a:pPr>
            <a:r>
              <a:rPr sz="1550" spc="-5" dirty="0">
                <a:latin typeface="Microsoft Sans Serif"/>
                <a:cs typeface="Microsoft Sans Serif"/>
              </a:rPr>
              <a:t>angstroms)</a:t>
            </a:r>
            <a:r>
              <a:rPr sz="1550" spc="-45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and </a:t>
            </a:r>
            <a:r>
              <a:rPr sz="1550" spc="-40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the</a:t>
            </a:r>
            <a:r>
              <a:rPr sz="1550" spc="5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radio band</a:t>
            </a:r>
            <a:endParaRPr sz="15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550" spc="-5" dirty="0">
                <a:latin typeface="Microsoft Sans Serif"/>
                <a:cs typeface="Microsoft Sans Serif"/>
              </a:rPr>
              <a:t>between</a:t>
            </a:r>
            <a:r>
              <a:rPr sz="1550" spc="-10" dirty="0">
                <a:latin typeface="Microsoft Sans Serif"/>
                <a:cs typeface="Microsoft Sans Serif"/>
              </a:rPr>
              <a:t> </a:t>
            </a:r>
            <a:r>
              <a:rPr sz="1550" spc="-5" dirty="0">
                <a:latin typeface="Microsoft Sans Serif"/>
                <a:cs typeface="Microsoft Sans Serif"/>
              </a:rPr>
              <a:t>1 </a:t>
            </a:r>
            <a:r>
              <a:rPr sz="1550" spc="-10" dirty="0">
                <a:latin typeface="Microsoft Sans Serif"/>
                <a:cs typeface="Microsoft Sans Serif"/>
              </a:rPr>
              <a:t>mm</a:t>
            </a:r>
            <a:endParaRPr sz="15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550" spc="-5" dirty="0">
                <a:latin typeface="Microsoft Sans Serif"/>
                <a:cs typeface="Microsoft Sans Serif"/>
              </a:rPr>
              <a:t>and 10 m.</a:t>
            </a:r>
            <a:endParaRPr sz="1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Microsoft Sans Serif"/>
              <a:cs typeface="Microsoft Sans Serif"/>
            </a:endParaRPr>
          </a:p>
          <a:p>
            <a:pPr marL="12700" marR="236854">
              <a:lnSpc>
                <a:spcPct val="104299"/>
              </a:lnSpc>
            </a:pPr>
            <a:r>
              <a:rPr sz="1150" dirty="0">
                <a:latin typeface="Microsoft Sans Serif"/>
                <a:cs typeface="Microsoft Sans Serif"/>
              </a:rPr>
              <a:t>[Sky</a:t>
            </a:r>
            <a:r>
              <a:rPr sz="1150" spc="-35" dirty="0">
                <a:latin typeface="Microsoft Sans Serif"/>
                <a:cs typeface="Microsoft Sans Serif"/>
              </a:rPr>
              <a:t> </a:t>
            </a:r>
            <a:r>
              <a:rPr sz="1150" dirty="0">
                <a:latin typeface="Microsoft Sans Serif"/>
                <a:cs typeface="Microsoft Sans Serif"/>
              </a:rPr>
              <a:t>&amp;</a:t>
            </a:r>
            <a:r>
              <a:rPr sz="1150" spc="-25" dirty="0">
                <a:latin typeface="Microsoft Sans Serif"/>
                <a:cs typeface="Microsoft Sans Serif"/>
              </a:rPr>
              <a:t> </a:t>
            </a:r>
            <a:r>
              <a:rPr sz="1150" spc="-5" dirty="0">
                <a:latin typeface="Microsoft Sans Serif"/>
                <a:cs typeface="Microsoft Sans Serif"/>
              </a:rPr>
              <a:t>Telescope </a:t>
            </a:r>
            <a:r>
              <a:rPr sz="1150" spc="-290" dirty="0">
                <a:latin typeface="Microsoft Sans Serif"/>
                <a:cs typeface="Microsoft Sans Serif"/>
              </a:rPr>
              <a:t> </a:t>
            </a:r>
            <a:r>
              <a:rPr sz="1150" spc="-5" dirty="0">
                <a:latin typeface="Microsoft Sans Serif"/>
                <a:cs typeface="Microsoft Sans Serif"/>
              </a:rPr>
              <a:t>Feb 1997</a:t>
            </a:r>
            <a:r>
              <a:rPr sz="1150" dirty="0">
                <a:latin typeface="Microsoft Sans Serif"/>
                <a:cs typeface="Microsoft Sans Serif"/>
              </a:rPr>
              <a:t> </a:t>
            </a:r>
            <a:r>
              <a:rPr sz="1150" spc="-5" dirty="0">
                <a:latin typeface="Microsoft Sans Serif"/>
                <a:cs typeface="Microsoft Sans Serif"/>
              </a:rPr>
              <a:t>p.26]</a:t>
            </a:r>
            <a:endParaRPr sz="11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069" y="1753235"/>
            <a:ext cx="6464934" cy="38493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7877" y="493521"/>
            <a:ext cx="5494020" cy="134429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87145" marR="5080" indent="-1274445">
              <a:lnSpc>
                <a:spcPts val="5100"/>
              </a:lnSpc>
              <a:spcBef>
                <a:spcPts val="384"/>
              </a:spcBef>
            </a:pPr>
            <a:r>
              <a:rPr spc="-5" dirty="0"/>
              <a:t>The</a:t>
            </a:r>
            <a:r>
              <a:rPr spc="30" dirty="0"/>
              <a:t> </a:t>
            </a:r>
            <a:r>
              <a:rPr spc="-5" dirty="0"/>
              <a:t>New</a:t>
            </a:r>
            <a:r>
              <a:rPr spc="35" dirty="0"/>
              <a:t> </a:t>
            </a:r>
            <a:r>
              <a:rPr spc="-10" dirty="0"/>
              <a:t>Mexico</a:t>
            </a:r>
            <a:r>
              <a:rPr spc="35" dirty="0"/>
              <a:t> </a:t>
            </a:r>
            <a:r>
              <a:rPr spc="-5" dirty="0"/>
              <a:t>Very </a:t>
            </a:r>
            <a:r>
              <a:rPr spc="-1155" dirty="0"/>
              <a:t> </a:t>
            </a:r>
            <a:r>
              <a:rPr dirty="0"/>
              <a:t>Large</a:t>
            </a:r>
            <a:r>
              <a:rPr spc="45" dirty="0"/>
              <a:t> </a:t>
            </a:r>
            <a:r>
              <a:rPr dirty="0"/>
              <a:t>Array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15961" y="5128869"/>
            <a:ext cx="1035050" cy="38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400"/>
              </a:lnSpc>
              <a:spcBef>
                <a:spcPts val="100"/>
              </a:spcBef>
            </a:pPr>
            <a:r>
              <a:rPr sz="1100" spc="-5" dirty="0">
                <a:latin typeface="Times New Roman"/>
                <a:cs typeface="Times New Roman"/>
              </a:rPr>
              <a:t>[Sky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&amp;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Telescope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Feb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1997</a:t>
            </a:r>
            <a:r>
              <a:rPr sz="1100" spc="-10" dirty="0">
                <a:latin typeface="Times New Roman"/>
                <a:cs typeface="Times New Roman"/>
              </a:rPr>
              <a:t> p. </a:t>
            </a:r>
            <a:r>
              <a:rPr sz="1100" dirty="0">
                <a:latin typeface="Times New Roman"/>
                <a:cs typeface="Times New Roman"/>
              </a:rPr>
              <a:t>30]</a:t>
            </a:r>
            <a:endParaRPr sz="11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47191" y="5658031"/>
          <a:ext cx="8066405" cy="8489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9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136">
                <a:tc gridSpan="2">
                  <a:txBody>
                    <a:bodyPr/>
                    <a:lstStyle/>
                    <a:p>
                      <a:pPr marL="127000">
                        <a:lnSpc>
                          <a:spcPts val="2130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27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antennas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along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3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railroad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tracks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provide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baselines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up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to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35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km.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940">
                <a:tc gridSpan="2">
                  <a:txBody>
                    <a:bodyPr/>
                    <a:lstStyle/>
                    <a:p>
                      <a:pPr marL="127000">
                        <a:lnSpc>
                          <a:spcPts val="2120"/>
                        </a:lnSpc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Radio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images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20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formed</a:t>
                      </a:r>
                      <a:r>
                        <a:rPr sz="20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by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correlating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20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signals</a:t>
                      </a:r>
                      <a:r>
                        <a:rPr sz="20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garnered</a:t>
                      </a:r>
                      <a:r>
                        <a:rPr sz="20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by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52">
                <a:tc>
                  <a:txBody>
                    <a:bodyPr/>
                    <a:lstStyle/>
                    <a:p>
                      <a:pPr marL="127000">
                        <a:lnSpc>
                          <a:spcPts val="2135"/>
                        </a:lnSpc>
                      </a:pP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each</a:t>
                      </a:r>
                      <a:r>
                        <a:rPr sz="20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antenna.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1600"/>
                        </a:lnSpc>
                        <a:spcBef>
                          <a:spcPts val="535"/>
                        </a:spcBef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73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069" y="1792604"/>
            <a:ext cx="4878070" cy="47104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9653" y="473709"/>
            <a:ext cx="60540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2</a:t>
            </a:r>
            <a:r>
              <a:rPr spc="30" dirty="0"/>
              <a:t> </a:t>
            </a:r>
            <a:r>
              <a:rPr dirty="0"/>
              <a:t>GHz</a:t>
            </a:r>
            <a:r>
              <a:rPr spc="35" dirty="0"/>
              <a:t> </a:t>
            </a:r>
            <a:r>
              <a:rPr spc="-5" dirty="0"/>
              <a:t>adaptive</a:t>
            </a:r>
            <a:r>
              <a:rPr spc="15" dirty="0"/>
              <a:t> </a:t>
            </a:r>
            <a:r>
              <a:rPr dirty="0"/>
              <a:t>antenna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74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0561" y="1628901"/>
            <a:ext cx="2225040" cy="21494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68605" marR="5080" indent="-268605">
              <a:lnSpc>
                <a:spcPct val="98300"/>
              </a:lnSpc>
              <a:spcBef>
                <a:spcPts val="170"/>
              </a:spcBef>
              <a:buChar char="•"/>
              <a:tabLst>
                <a:tab pos="268605" algn="l"/>
              </a:tabLst>
            </a:pP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-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set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of</a:t>
            </a:r>
            <a:r>
              <a:rPr sz="3200" spc="1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48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2GHz 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762000" marR="154305" indent="-116205">
              <a:lnSpc>
                <a:spcPct val="100000"/>
              </a:lnSpc>
              <a:spcBef>
                <a:spcPts val="525"/>
              </a:spcBef>
              <a:tabLst>
                <a:tab pos="928369" algn="l"/>
              </a:tabLst>
            </a:pPr>
            <a:r>
              <a:rPr sz="2000" spc="525" dirty="0">
                <a:latin typeface="Microsoft Sans Serif"/>
                <a:cs typeface="Microsoft Sans Serif"/>
              </a:rPr>
              <a:t>–	</a:t>
            </a:r>
            <a:r>
              <a:rPr sz="2000" dirty="0">
                <a:latin typeface="Microsoft Sans Serif"/>
                <a:cs typeface="Microsoft Sans Serif"/>
              </a:rPr>
              <a:t>Source: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Array</a:t>
            </a:r>
            <a:r>
              <a:rPr sz="2000" spc="-15" dirty="0">
                <a:latin typeface="Microsoft Sans Serif"/>
                <a:cs typeface="Microsoft Sans Serif"/>
              </a:rPr>
              <a:t>c</a:t>
            </a:r>
            <a:r>
              <a:rPr sz="2000" dirty="0">
                <a:latin typeface="Microsoft Sans Serif"/>
                <a:cs typeface="Microsoft Sans Serif"/>
              </a:rPr>
              <a:t>omm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75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2658" y="473709"/>
            <a:ext cx="36937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Phased</a:t>
            </a:r>
            <a:r>
              <a:rPr spc="-20" dirty="0"/>
              <a:t> </a:t>
            </a:r>
            <a:r>
              <a:rPr dirty="0"/>
              <a:t>Arrays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66417"/>
            <a:ext cx="7707630" cy="407987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52425" marR="952500" indent="-340360">
              <a:lnSpc>
                <a:spcPct val="91000"/>
              </a:lnSpc>
              <a:spcBef>
                <a:spcPts val="39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Array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in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linear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5" dirty="0">
                <a:latin typeface="Microsoft Sans Serif"/>
                <a:cs typeface="Microsoft Sans Serif"/>
              </a:rPr>
              <a:t>two- 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dimensional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configuration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+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beam-forming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&amp;</a:t>
            </a:r>
            <a:r>
              <a:rPr sz="2800" spc="6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control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device</a:t>
            </a:r>
            <a:endParaRPr sz="2800">
              <a:latin typeface="Microsoft Sans Serif"/>
              <a:cs typeface="Microsoft Sans Serif"/>
            </a:endParaRPr>
          </a:p>
          <a:p>
            <a:pPr marL="352425" marR="469265" indent="-340360">
              <a:lnSpc>
                <a:spcPct val="90800"/>
              </a:lnSpc>
              <a:spcBef>
                <a:spcPts val="52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amplitude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phase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excitation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of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each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individual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antenna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controlled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electronically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800" spc="80" dirty="0">
                <a:latin typeface="Microsoft Sans Serif"/>
                <a:cs typeface="Microsoft Sans Serif"/>
              </a:rPr>
              <a:t>(―software-defined‖)</a:t>
            </a:r>
            <a:endParaRPr sz="28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20"/>
              </a:spcBef>
              <a:buChar char="–"/>
              <a:tabLst>
                <a:tab pos="721995" algn="l"/>
                <a:tab pos="168592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Diode	</a:t>
            </a:r>
            <a:r>
              <a:rPr sz="2400" spc="-5" dirty="0">
                <a:latin typeface="Microsoft Sans Serif"/>
                <a:cs typeface="Microsoft Sans Serif"/>
              </a:rPr>
              <a:t>phase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shifters</a:t>
            </a:r>
            <a:endParaRPr sz="2400">
              <a:latin typeface="Microsoft Sans Serif"/>
              <a:cs typeface="Microsoft Sans Serif"/>
            </a:endParaRPr>
          </a:p>
          <a:p>
            <a:pPr marL="721360" lvl="1" indent="-255270">
              <a:lnSpc>
                <a:spcPct val="100000"/>
              </a:lnSpc>
              <a:spcBef>
                <a:spcPts val="290"/>
              </a:spcBef>
              <a:buChar char="–"/>
              <a:tabLst>
                <a:tab pos="72199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Ferrite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phase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shifters</a:t>
            </a:r>
            <a:endParaRPr sz="24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3170"/>
              </a:lnSpc>
              <a:spcBef>
                <a:spcPts val="465"/>
              </a:spcBef>
              <a:buChar char="•"/>
              <a:tabLst>
                <a:tab pos="352425" algn="l"/>
                <a:tab pos="3530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Inertia-less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beam-forming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scanning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</a:t>
            </a:r>
            <a:r>
              <a:rPr sz="2800" spc="-5" dirty="0">
                <a:latin typeface="Symbol"/>
                <a:cs typeface="Symbol"/>
              </a:rPr>
              <a:t></a:t>
            </a:r>
            <a:r>
              <a:rPr sz="2800" spc="-5" dirty="0">
                <a:latin typeface="Microsoft Sans Serif"/>
                <a:cs typeface="Microsoft Sans Serif"/>
              </a:rPr>
              <a:t>sec)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with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fixed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physical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structure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015" y="2345718"/>
            <a:ext cx="3047186" cy="17703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16578" y="1375927"/>
            <a:ext cx="4900295" cy="387667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8140" indent="-346075">
              <a:lnSpc>
                <a:spcPct val="100000"/>
              </a:lnSpc>
              <a:spcBef>
                <a:spcPts val="420"/>
              </a:spcBef>
              <a:buFont typeface="Microsoft Sans Serif"/>
              <a:buChar char="•"/>
              <a:tabLst>
                <a:tab pos="358140" algn="l"/>
                <a:tab pos="358775" algn="l"/>
              </a:tabLst>
            </a:pPr>
            <a:r>
              <a:rPr sz="2400" i="1" spc="-5" dirty="0">
                <a:latin typeface="Arial"/>
                <a:cs typeface="Arial"/>
              </a:rPr>
              <a:t>Switched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beam</a:t>
            </a:r>
            <a:r>
              <a:rPr sz="2400" i="1" spc="-3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antennas</a:t>
            </a:r>
            <a:endParaRPr sz="2400">
              <a:latin typeface="Arial"/>
              <a:cs typeface="Arial"/>
            </a:endParaRPr>
          </a:p>
          <a:p>
            <a:pPr marL="753110" marR="142240" lvl="1" indent="-287020">
              <a:lnSpc>
                <a:spcPct val="93700"/>
              </a:lnSpc>
              <a:spcBef>
                <a:spcPts val="420"/>
              </a:spcBef>
              <a:buChar char="–"/>
              <a:tabLst>
                <a:tab pos="674370" algn="l"/>
              </a:tabLst>
            </a:pPr>
            <a:r>
              <a:rPr sz="1950" spc="-5" dirty="0">
                <a:latin typeface="Microsoft Sans Serif"/>
                <a:cs typeface="Microsoft Sans Serif"/>
              </a:rPr>
              <a:t>Based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on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switching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function</a:t>
            </a:r>
            <a:r>
              <a:rPr sz="1950" spc="1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between </a:t>
            </a:r>
            <a:r>
              <a:rPr sz="1950" spc="-50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separate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directive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antennas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or 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predefined</a:t>
            </a:r>
            <a:r>
              <a:rPr sz="1950" spc="20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beams</a:t>
            </a:r>
            <a:r>
              <a:rPr sz="1950" spc="2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of</a:t>
            </a:r>
            <a:r>
              <a:rPr sz="1950" spc="5" dirty="0">
                <a:latin typeface="Microsoft Sans Serif"/>
                <a:cs typeface="Microsoft Sans Serif"/>
              </a:rPr>
              <a:t> </a:t>
            </a:r>
            <a:r>
              <a:rPr sz="1950" dirty="0">
                <a:latin typeface="Microsoft Sans Serif"/>
                <a:cs typeface="Microsoft Sans Serif"/>
              </a:rPr>
              <a:t>an</a:t>
            </a:r>
            <a:r>
              <a:rPr sz="1950" spc="15" dirty="0">
                <a:latin typeface="Microsoft Sans Serif"/>
                <a:cs typeface="Microsoft Sans Serif"/>
              </a:rPr>
              <a:t> </a:t>
            </a:r>
            <a:r>
              <a:rPr sz="1950" spc="-5" dirty="0">
                <a:latin typeface="Microsoft Sans Serif"/>
                <a:cs typeface="Microsoft Sans Serif"/>
              </a:rPr>
              <a:t>array</a:t>
            </a:r>
            <a:endParaRPr sz="1950">
              <a:latin typeface="Microsoft Sans Serif"/>
              <a:cs typeface="Microsoft Sans Serif"/>
            </a:endParaRPr>
          </a:p>
          <a:p>
            <a:pPr marL="358140" marR="401955" indent="-346075">
              <a:lnSpc>
                <a:spcPts val="2630"/>
              </a:lnSpc>
              <a:spcBef>
                <a:spcPts val="540"/>
              </a:spcBef>
              <a:buFont typeface="Microsoft Sans Serif"/>
              <a:buChar char="•"/>
              <a:tabLst>
                <a:tab pos="358140" algn="l"/>
                <a:tab pos="358775" algn="l"/>
              </a:tabLst>
            </a:pPr>
            <a:r>
              <a:rPr sz="2350" i="1" dirty="0">
                <a:latin typeface="Arial"/>
                <a:cs typeface="Arial"/>
              </a:rPr>
              <a:t>Space </a:t>
            </a:r>
            <a:r>
              <a:rPr sz="2350" i="1" spc="-5" dirty="0">
                <a:latin typeface="Arial"/>
                <a:cs typeface="Arial"/>
              </a:rPr>
              <a:t>Division Multiple </a:t>
            </a:r>
            <a:r>
              <a:rPr sz="2350" i="1" dirty="0">
                <a:latin typeface="Arial"/>
                <a:cs typeface="Arial"/>
              </a:rPr>
              <a:t>Access </a:t>
            </a:r>
            <a:r>
              <a:rPr sz="2350" i="1" spc="-640" dirty="0">
                <a:latin typeface="Arial"/>
                <a:cs typeface="Arial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(SDMA)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=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allocating</a:t>
            </a:r>
            <a:r>
              <a:rPr sz="2350" spc="1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an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angle </a:t>
            </a:r>
            <a:r>
              <a:rPr sz="235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direction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sector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to</a:t>
            </a:r>
            <a:r>
              <a:rPr sz="2350" spc="20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each</a:t>
            </a:r>
            <a:r>
              <a:rPr sz="2350" spc="15" dirty="0">
                <a:latin typeface="Microsoft Sans Serif"/>
                <a:cs typeface="Microsoft Sans Serif"/>
              </a:rPr>
              <a:t> </a:t>
            </a:r>
            <a:r>
              <a:rPr sz="2350" dirty="0">
                <a:latin typeface="Microsoft Sans Serif"/>
                <a:cs typeface="Microsoft Sans Serif"/>
              </a:rPr>
              <a:t>user</a:t>
            </a:r>
            <a:endParaRPr sz="2350">
              <a:latin typeface="Microsoft Sans Serif"/>
              <a:cs typeface="Microsoft Sans Serif"/>
            </a:endParaRPr>
          </a:p>
          <a:p>
            <a:pPr marL="753110" marR="352425" lvl="1" indent="-287020">
              <a:lnSpc>
                <a:spcPts val="2180"/>
              </a:lnSpc>
              <a:spcBef>
                <a:spcPts val="370"/>
              </a:spcBef>
              <a:buChar char="–"/>
              <a:tabLst>
                <a:tab pos="679450" algn="l"/>
              </a:tabLst>
            </a:pPr>
            <a:r>
              <a:rPr sz="2000" dirty="0">
                <a:latin typeface="Microsoft Sans Serif"/>
                <a:cs typeface="Microsoft Sans Serif"/>
              </a:rPr>
              <a:t>In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TDMA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system,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two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users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will 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allocated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same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time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slot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same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carrier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frequency</a:t>
            </a:r>
            <a:endParaRPr sz="2000">
              <a:latin typeface="Microsoft Sans Serif"/>
              <a:cs typeface="Microsoft Sans Serif"/>
            </a:endParaRPr>
          </a:p>
          <a:p>
            <a:pPr marL="753110" marR="5080" lvl="1" indent="-287020">
              <a:lnSpc>
                <a:spcPts val="2210"/>
              </a:lnSpc>
              <a:spcBef>
                <a:spcPts val="409"/>
              </a:spcBef>
              <a:buChar char="–"/>
              <a:tabLst>
                <a:tab pos="679450" algn="l"/>
              </a:tabLst>
            </a:pPr>
            <a:r>
              <a:rPr sz="2000" dirty="0">
                <a:latin typeface="Microsoft Sans Serif"/>
                <a:cs typeface="Microsoft Sans Serif"/>
              </a:rPr>
              <a:t>They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will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differentiated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by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different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direction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angles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76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798" y="2406650"/>
            <a:ext cx="2137003" cy="32181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52342" y="1630426"/>
            <a:ext cx="5129530" cy="420941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67335" marR="92075" indent="-267335">
              <a:lnSpc>
                <a:spcPts val="3729"/>
              </a:lnSpc>
              <a:spcBef>
                <a:spcPts val="320"/>
              </a:spcBef>
              <a:buFont typeface="Microsoft Sans Serif"/>
              <a:buChar char="•"/>
              <a:tabLst>
                <a:tab pos="267335" algn="l"/>
                <a:tab pos="3695065" algn="l"/>
              </a:tabLst>
            </a:pPr>
            <a:r>
              <a:rPr sz="3200" i="1" dirty="0">
                <a:latin typeface="Arial"/>
                <a:cs typeface="Arial"/>
              </a:rPr>
              <a:t>Dynam</a:t>
            </a:r>
            <a:r>
              <a:rPr sz="3200" i="1" spc="-10" dirty="0">
                <a:latin typeface="Arial"/>
                <a:cs typeface="Arial"/>
              </a:rPr>
              <a:t>i</a:t>
            </a:r>
            <a:r>
              <a:rPr sz="3200" i="1" dirty="0">
                <a:latin typeface="Arial"/>
                <a:cs typeface="Arial"/>
              </a:rPr>
              <a:t>cally	p</a:t>
            </a:r>
            <a:r>
              <a:rPr sz="3200" i="1" spc="-10" dirty="0">
                <a:latin typeface="Arial"/>
                <a:cs typeface="Arial"/>
              </a:rPr>
              <a:t>h</a:t>
            </a:r>
            <a:r>
              <a:rPr sz="3200" i="1" dirty="0">
                <a:latin typeface="Arial"/>
                <a:cs typeface="Arial"/>
              </a:rPr>
              <a:t>ased  array</a:t>
            </a:r>
            <a:r>
              <a:rPr sz="3200" i="1" spc="-5" dirty="0">
                <a:latin typeface="Arial"/>
                <a:cs typeface="Arial"/>
              </a:rPr>
              <a:t> (PA)</a:t>
            </a:r>
            <a:r>
              <a:rPr sz="3200" spc="-5" dirty="0">
                <a:latin typeface="Microsoft Sans Serif"/>
                <a:cs typeface="Microsoft Sans Serif"/>
              </a:rPr>
              <a:t>:</a:t>
            </a:r>
            <a:endParaRPr sz="3200">
              <a:latin typeface="Microsoft Sans Serif"/>
              <a:cs typeface="Microsoft Sans Serif"/>
            </a:endParaRPr>
          </a:p>
          <a:p>
            <a:pPr marL="765175" lvl="1" indent="-291465">
              <a:lnSpc>
                <a:spcPts val="3210"/>
              </a:lnSpc>
              <a:spcBef>
                <a:spcPts val="885"/>
              </a:spcBef>
              <a:buChar char="–"/>
              <a:tabLst>
                <a:tab pos="76581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A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generalization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of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the</a:t>
            </a:r>
            <a:endParaRPr sz="2750">
              <a:latin typeface="Microsoft Sans Serif"/>
              <a:cs typeface="Microsoft Sans Serif"/>
            </a:endParaRPr>
          </a:p>
          <a:p>
            <a:pPr marL="760730">
              <a:lnSpc>
                <a:spcPts val="3150"/>
              </a:lnSpc>
            </a:pPr>
            <a:r>
              <a:rPr sz="2700" spc="-5" dirty="0">
                <a:latin typeface="Microsoft Sans Serif"/>
                <a:cs typeface="Microsoft Sans Serif"/>
              </a:rPr>
              <a:t>switched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lobe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concept</a:t>
            </a:r>
            <a:endParaRPr sz="2700">
              <a:latin typeface="Microsoft Sans Serif"/>
              <a:cs typeface="Microsoft Sans Serif"/>
            </a:endParaRPr>
          </a:p>
          <a:p>
            <a:pPr marL="760730" marR="701040" lvl="1" indent="-287020">
              <a:lnSpc>
                <a:spcPct val="95300"/>
              </a:lnSpc>
              <a:spcBef>
                <a:spcPts val="1080"/>
              </a:spcBef>
              <a:buChar char="–"/>
              <a:tabLst>
                <a:tab pos="7721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radiation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pattern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continuously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track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the 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designated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signal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(user)</a:t>
            </a:r>
            <a:endParaRPr sz="2700">
              <a:latin typeface="Microsoft Sans Serif"/>
              <a:cs typeface="Microsoft Sans Serif"/>
            </a:endParaRPr>
          </a:p>
          <a:p>
            <a:pPr marL="768350" lvl="1" indent="-297815">
              <a:lnSpc>
                <a:spcPts val="3304"/>
              </a:lnSpc>
              <a:spcBef>
                <a:spcPts val="830"/>
              </a:spcBef>
              <a:buChar char="–"/>
              <a:tabLst>
                <a:tab pos="76898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Include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i="1" spc="-5" dirty="0">
                <a:latin typeface="Arial"/>
                <a:cs typeface="Arial"/>
              </a:rPr>
              <a:t>direction of</a:t>
            </a:r>
            <a:r>
              <a:rPr sz="2800" i="1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arrival</a:t>
            </a:r>
            <a:endParaRPr sz="2800">
              <a:latin typeface="Arial"/>
              <a:cs typeface="Arial"/>
            </a:endParaRPr>
          </a:p>
          <a:p>
            <a:pPr marL="760730">
              <a:lnSpc>
                <a:spcPts val="3304"/>
              </a:lnSpc>
            </a:pPr>
            <a:r>
              <a:rPr sz="2800" spc="-5" dirty="0">
                <a:latin typeface="Microsoft Sans Serif"/>
                <a:cs typeface="Microsoft Sans Serif"/>
              </a:rPr>
              <a:t>(DoA)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tracking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algorithm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77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73125" y="1769617"/>
            <a:ext cx="5033645" cy="4017010"/>
            <a:chOff x="873125" y="1769617"/>
            <a:chExt cx="5033645" cy="4017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125" y="1822449"/>
              <a:ext cx="5033645" cy="396367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6445" y="1769617"/>
              <a:ext cx="1871980" cy="350520"/>
            </a:xfrm>
            <a:custGeom>
              <a:avLst/>
              <a:gdLst/>
              <a:ahLst/>
              <a:cxnLst/>
              <a:rect l="l" t="t" r="r" b="b"/>
              <a:pathLst>
                <a:path w="1871979" h="350519">
                  <a:moveTo>
                    <a:pt x="1871726" y="0"/>
                  </a:moveTo>
                  <a:lnTo>
                    <a:pt x="0" y="0"/>
                  </a:lnTo>
                  <a:lnTo>
                    <a:pt x="0" y="350520"/>
                  </a:lnTo>
                  <a:lnTo>
                    <a:pt x="1871726" y="350520"/>
                  </a:lnTo>
                  <a:lnTo>
                    <a:pt x="1871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05226" y="481329"/>
            <a:ext cx="3681095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Beam</a:t>
            </a:r>
            <a:r>
              <a:rPr sz="4350" spc="-30" dirty="0"/>
              <a:t> </a:t>
            </a:r>
            <a:r>
              <a:rPr sz="4350" spc="-5" dirty="0"/>
              <a:t>Steering</a:t>
            </a:r>
            <a:endParaRPr sz="4350"/>
          </a:p>
        </p:txBody>
      </p:sp>
      <p:sp>
        <p:nvSpPr>
          <p:cNvPr id="12" name="object 12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78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3746" y="1732534"/>
            <a:ext cx="1896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Beam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direction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8442" y="1955419"/>
            <a:ext cx="19494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dirty="0">
                <a:latin typeface="Symbol"/>
                <a:cs typeface="Symbol"/>
              </a:rPr>
              <a:t>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6389" y="2241930"/>
            <a:ext cx="1198880" cy="6038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765" marR="5080" indent="-12700">
              <a:lnSpc>
                <a:spcPts val="2090"/>
              </a:lnSpc>
              <a:spcBef>
                <a:spcPts val="480"/>
              </a:spcBef>
            </a:pPr>
            <a:r>
              <a:rPr sz="2050" dirty="0">
                <a:latin typeface="Times New Roman"/>
                <a:cs typeface="Times New Roman"/>
              </a:rPr>
              <a:t>Equ</a:t>
            </a:r>
            <a:r>
              <a:rPr sz="2050" spc="5" dirty="0">
                <a:latin typeface="Times New Roman"/>
                <a:cs typeface="Times New Roman"/>
              </a:rPr>
              <a:t>i</a:t>
            </a:r>
            <a:r>
              <a:rPr sz="2050" spc="-15" dirty="0">
                <a:latin typeface="Times New Roman"/>
                <a:cs typeface="Times New Roman"/>
              </a:rPr>
              <a:t>-</a:t>
            </a:r>
            <a:r>
              <a:rPr sz="2050" dirty="0">
                <a:latin typeface="Times New Roman"/>
                <a:cs typeface="Times New Roman"/>
              </a:rPr>
              <a:t>phase  wave</a:t>
            </a:r>
            <a:r>
              <a:rPr sz="2050" spc="-6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front</a:t>
            </a:r>
            <a:endParaRPr sz="205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092504" y="3106207"/>
          <a:ext cx="5568950" cy="1789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7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3994">
                <a:tc>
                  <a:txBody>
                    <a:bodyPr/>
                    <a:lstStyle/>
                    <a:p>
                      <a:pPr marR="93345" algn="r">
                        <a:lnSpc>
                          <a:spcPts val="262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6896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2400" dirty="0">
                          <a:latin typeface="Symbol"/>
                          <a:cs typeface="Symbol"/>
                        </a:rPr>
                        <a:t>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[(2</a:t>
                      </a:r>
                      <a:r>
                        <a:rPr sz="2400" spc="-5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2400" spc="-5" dirty="0">
                          <a:latin typeface="Symbol"/>
                          <a:cs typeface="Symbol"/>
                        </a:rPr>
                        <a:t>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)d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sin</a:t>
                      </a:r>
                      <a:r>
                        <a:rPr sz="240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]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84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956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Radiating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826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2045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elements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373">
                <a:tc rowSpan="2"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400" spc="-5" dirty="0">
                          <a:latin typeface="Symbol"/>
                          <a:cs typeface="Symbol"/>
                        </a:rPr>
                        <a:t></a:t>
                      </a:r>
                      <a:endParaRPr sz="2400">
                        <a:latin typeface="Symbol"/>
                        <a:cs typeface="Symbol"/>
                      </a:endParaRPr>
                    </a:p>
                  </a:txBody>
                  <a:tcPr marL="0" marR="0" marT="70485" marB="0"/>
                </a:tc>
                <a:tc rowSpan="2"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dirty="0">
                          <a:latin typeface="Symbol"/>
                          <a:cs typeface="Symbol"/>
                        </a:rPr>
                        <a:t></a:t>
                      </a:r>
                      <a:endParaRPr sz="2400">
                        <a:latin typeface="Symbol"/>
                        <a:cs typeface="Symbol"/>
                      </a:endParaRPr>
                    </a:p>
                  </a:txBody>
                  <a:tcPr marL="0" marR="0" marT="70485" marB="0"/>
                </a:tc>
                <a:tc rowSpan="2">
                  <a:txBody>
                    <a:bodyPr/>
                    <a:lstStyle/>
                    <a:p>
                      <a:pPr marR="9207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2250" dirty="0">
                          <a:latin typeface="Symbol"/>
                          <a:cs typeface="Symbol"/>
                        </a:rPr>
                        <a:t></a:t>
                      </a:r>
                      <a:endParaRPr sz="2250">
                        <a:latin typeface="Symbol"/>
                        <a:cs typeface="Symbol"/>
                      </a:endParaRPr>
                    </a:p>
                  </a:txBody>
                  <a:tcPr marL="0" marR="0" marT="92075" marB="0"/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50" dirty="0">
                          <a:latin typeface="Times New Roman"/>
                          <a:cs typeface="Times New Roman"/>
                        </a:rPr>
                        <a:t>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486409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Phase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32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048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048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20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ts val="1989"/>
                        </a:lnSpc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shifters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741545" y="5011292"/>
            <a:ext cx="1062990" cy="5626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469265">
              <a:lnSpc>
                <a:spcPct val="101299"/>
              </a:lnSpc>
              <a:spcBef>
                <a:spcPts val="75"/>
              </a:spcBef>
            </a:pPr>
            <a:r>
              <a:rPr sz="1750" dirty="0">
                <a:latin typeface="Times New Roman"/>
                <a:cs typeface="Times New Roman"/>
              </a:rPr>
              <a:t>Po</a:t>
            </a:r>
            <a:r>
              <a:rPr sz="1750" spc="-10" dirty="0">
                <a:latin typeface="Times New Roman"/>
                <a:cs typeface="Times New Roman"/>
              </a:rPr>
              <a:t>w</a:t>
            </a:r>
            <a:r>
              <a:rPr sz="1750" dirty="0">
                <a:latin typeface="Times New Roman"/>
                <a:cs typeface="Times New Roman"/>
              </a:rPr>
              <a:t>er  </a:t>
            </a:r>
            <a:r>
              <a:rPr sz="1750" spc="-5" dirty="0">
                <a:latin typeface="Times New Roman"/>
                <a:cs typeface="Times New Roman"/>
              </a:rPr>
              <a:t>distribution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0578" y="1691386"/>
            <a:ext cx="1515110" cy="291782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55600" marR="5080" indent="-342900">
              <a:lnSpc>
                <a:spcPct val="101099"/>
              </a:lnSpc>
              <a:spcBef>
                <a:spcPts val="70"/>
              </a:spcBef>
              <a:buChar char="•"/>
              <a:tabLst>
                <a:tab pos="354965" algn="l"/>
                <a:tab pos="355600" algn="l"/>
              </a:tabLst>
            </a:pPr>
            <a:r>
              <a:rPr sz="2350" dirty="0">
                <a:latin typeface="Microsoft Sans Serif"/>
                <a:cs typeface="Microsoft Sans Serif"/>
              </a:rPr>
              <a:t>Beam-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steering </a:t>
            </a:r>
            <a:r>
              <a:rPr sz="2350" spc="-610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using </a:t>
            </a:r>
            <a:r>
              <a:rPr sz="2350" dirty="0">
                <a:latin typeface="Microsoft Sans Serif"/>
                <a:cs typeface="Microsoft Sans Serif"/>
              </a:rPr>
              <a:t> phase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shifters </a:t>
            </a:r>
            <a:r>
              <a:rPr sz="2350" dirty="0">
                <a:latin typeface="Microsoft Sans Serif"/>
                <a:cs typeface="Microsoft Sans Serif"/>
              </a:rPr>
              <a:t> at each </a:t>
            </a:r>
            <a:r>
              <a:rPr sz="2350" spc="5" dirty="0">
                <a:latin typeface="Microsoft Sans Serif"/>
                <a:cs typeface="Microsoft Sans Serif"/>
              </a:rPr>
              <a:t> </a:t>
            </a:r>
            <a:r>
              <a:rPr sz="2350" spc="-5" dirty="0">
                <a:latin typeface="Microsoft Sans Serif"/>
                <a:cs typeface="Microsoft Sans Serif"/>
              </a:rPr>
              <a:t>radi</a:t>
            </a:r>
            <a:r>
              <a:rPr sz="2350" dirty="0">
                <a:latin typeface="Microsoft Sans Serif"/>
                <a:cs typeface="Microsoft Sans Serif"/>
              </a:rPr>
              <a:t>a</a:t>
            </a:r>
            <a:r>
              <a:rPr sz="2350" spc="-5" dirty="0">
                <a:latin typeface="Microsoft Sans Serif"/>
                <a:cs typeface="Microsoft Sans Serif"/>
              </a:rPr>
              <a:t>ting  element</a:t>
            </a:r>
            <a:endParaRPr sz="2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00" y="2255520"/>
            <a:ext cx="7764780" cy="18567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2380" y="473709"/>
            <a:ext cx="74193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4-Bit</a:t>
            </a:r>
            <a:r>
              <a:rPr spc="45" dirty="0"/>
              <a:t> </a:t>
            </a:r>
            <a:r>
              <a:rPr spc="-5" dirty="0"/>
              <a:t>Phase-Shifter</a:t>
            </a:r>
            <a:r>
              <a:rPr spc="45" dirty="0"/>
              <a:t> </a:t>
            </a:r>
            <a:r>
              <a:rPr spc="-5" dirty="0"/>
              <a:t>(Example)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79</a:t>
            </a:r>
            <a:endParaRPr sz="14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20700" y="1909486"/>
          <a:ext cx="8237220" cy="110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1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373">
                <a:tc>
                  <a:txBody>
                    <a:bodyPr/>
                    <a:lstStyle/>
                    <a:p>
                      <a:pPr marL="1129665">
                        <a:lnSpc>
                          <a:spcPts val="262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Bit</a:t>
                      </a:r>
                      <a:r>
                        <a:rPr sz="2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#4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1670">
                        <a:lnSpc>
                          <a:spcPts val="262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Bit</a:t>
                      </a:r>
                      <a:r>
                        <a:rPr sz="2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#3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2945">
                        <a:lnSpc>
                          <a:spcPts val="262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Bit</a:t>
                      </a:r>
                      <a:r>
                        <a:rPr sz="2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#2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8360">
                        <a:lnSpc>
                          <a:spcPts val="262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Bit</a:t>
                      </a:r>
                      <a:r>
                        <a:rPr sz="2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#1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157">
                <a:tc>
                  <a:txBody>
                    <a:bodyPr/>
                    <a:lstStyle/>
                    <a:p>
                      <a:pPr marL="127000">
                        <a:lnSpc>
                          <a:spcPts val="2700"/>
                        </a:lnSpc>
                        <a:spcBef>
                          <a:spcPts val="204"/>
                        </a:spcBef>
                      </a:pPr>
                      <a:r>
                        <a:rPr sz="2300" dirty="0">
                          <a:latin typeface="Times New Roman"/>
                          <a:cs typeface="Times New Roman"/>
                        </a:rPr>
                        <a:t>Input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0530">
                        <a:lnSpc>
                          <a:spcPts val="2700"/>
                        </a:lnSpc>
                        <a:spcBef>
                          <a:spcPts val="204"/>
                        </a:spcBef>
                      </a:pPr>
                      <a:r>
                        <a:rPr sz="2300" spc="-30" dirty="0">
                          <a:latin typeface="Times New Roman"/>
                          <a:cs typeface="Times New Roman"/>
                        </a:rPr>
                        <a:t>Output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marL="786765">
                        <a:lnSpc>
                          <a:spcPts val="2455"/>
                        </a:lnSpc>
                      </a:pPr>
                      <a:r>
                        <a:rPr sz="23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00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i="1" dirty="0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230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-5" dirty="0">
                          <a:latin typeface="Times New Roman"/>
                          <a:cs typeface="Times New Roman"/>
                        </a:rPr>
                        <a:t>22.5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2570">
                        <a:lnSpc>
                          <a:spcPts val="2455"/>
                        </a:lnSpc>
                        <a:tabLst>
                          <a:tab pos="622300" algn="l"/>
                        </a:tabLst>
                      </a:pPr>
                      <a:r>
                        <a:rPr sz="23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0	</a:t>
                      </a:r>
                      <a:r>
                        <a:rPr sz="2300" i="1" spc="-10" dirty="0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23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-5" dirty="0">
                          <a:latin typeface="Times New Roman"/>
                          <a:cs typeface="Times New Roman"/>
                        </a:rPr>
                        <a:t>45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5745">
                        <a:lnSpc>
                          <a:spcPts val="2455"/>
                        </a:lnSpc>
                        <a:tabLst>
                          <a:tab pos="624840" algn="l"/>
                        </a:tabLst>
                      </a:pPr>
                      <a:r>
                        <a:rPr sz="23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0	</a:t>
                      </a:r>
                      <a:r>
                        <a:rPr sz="2300" i="1" spc="-10" dirty="0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23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-5" dirty="0">
                          <a:latin typeface="Times New Roman"/>
                          <a:cs typeface="Times New Roman"/>
                        </a:rPr>
                        <a:t>90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ts val="2455"/>
                        </a:lnSpc>
                        <a:tabLst>
                          <a:tab pos="605790" algn="l"/>
                        </a:tabLst>
                      </a:pPr>
                      <a:r>
                        <a:rPr sz="23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0	</a:t>
                      </a:r>
                      <a:r>
                        <a:rPr sz="2300" i="1" spc="-10" dirty="0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230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spc="-5" dirty="0">
                          <a:latin typeface="Times New Roman"/>
                          <a:cs typeface="Times New Roman"/>
                        </a:rPr>
                        <a:t>180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0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642742" y="3471798"/>
            <a:ext cx="41738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Steering/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Beam-forming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Circuitry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700" y="4924425"/>
            <a:ext cx="666495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Microsoft Sans Serif"/>
                <a:cs typeface="Microsoft Sans Serif"/>
              </a:rPr>
              <a:t>Alternative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solution: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Transmission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line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controlled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delay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2560" y="2066859"/>
            <a:ext cx="3806190" cy="25172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3746" y="473709"/>
            <a:ext cx="60839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Switched-Line</a:t>
            </a:r>
            <a:r>
              <a:rPr spc="25" dirty="0"/>
              <a:t> </a:t>
            </a:r>
            <a:r>
              <a:rPr spc="-5" dirty="0"/>
              <a:t>Phase</a:t>
            </a:r>
            <a:r>
              <a:rPr spc="25" dirty="0"/>
              <a:t> </a:t>
            </a:r>
            <a:r>
              <a:rPr spc="-10" dirty="0"/>
              <a:t>Bit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80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7889" y="1904746"/>
            <a:ext cx="18027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Delay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line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#1a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02535" y="2973451"/>
            <a:ext cx="669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Input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52896" y="2973451"/>
            <a:ext cx="872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Output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7253" y="4601336"/>
            <a:ext cx="1609090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Times New Roman"/>
                <a:cs typeface="Times New Roman"/>
              </a:rPr>
              <a:t>Diode</a:t>
            </a:r>
            <a:r>
              <a:rPr sz="2350" spc="-65" dirty="0">
                <a:latin typeface="Times New Roman"/>
                <a:cs typeface="Times New Roman"/>
              </a:rPr>
              <a:t> </a:t>
            </a:r>
            <a:r>
              <a:rPr sz="2350" spc="-5" dirty="0">
                <a:latin typeface="Times New Roman"/>
                <a:cs typeface="Times New Roman"/>
              </a:rPr>
              <a:t>switch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23842" y="4366640"/>
            <a:ext cx="17462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latin typeface="Times New Roman"/>
                <a:cs typeface="Times New Roman"/>
              </a:rPr>
              <a:t>Delay</a:t>
            </a:r>
            <a:r>
              <a:rPr sz="2300" spc="-4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line</a:t>
            </a:r>
            <a:r>
              <a:rPr sz="2300" spc="-40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#1b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59254" y="5249367"/>
            <a:ext cx="434276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spc="-5" dirty="0">
                <a:latin typeface="Microsoft Sans Serif"/>
                <a:cs typeface="Microsoft Sans Serif"/>
              </a:rPr>
              <a:t>Phase</a:t>
            </a:r>
            <a:r>
              <a:rPr sz="2750" spc="1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bit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=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delay</a:t>
            </a:r>
            <a:r>
              <a:rPr sz="2750" spc="2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difference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81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47770" y="473709"/>
            <a:ext cx="26365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Simulation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0031" y="1913873"/>
            <a:ext cx="7818755" cy="395097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4330" indent="-342265">
              <a:lnSpc>
                <a:spcPct val="100000"/>
              </a:lnSpc>
              <a:spcBef>
                <a:spcPts val="420"/>
              </a:spcBef>
              <a:buChar char="•"/>
              <a:tabLst>
                <a:tab pos="353695" algn="l"/>
                <a:tab pos="354965" algn="l"/>
              </a:tabLst>
            </a:pPr>
            <a:r>
              <a:rPr sz="2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2</a:t>
            </a:r>
            <a:r>
              <a:rPr sz="2800" u="heavy" spc="2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omnidirectional</a:t>
            </a:r>
            <a:r>
              <a:rPr sz="2800" u="heavy" spc="2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antennas</a:t>
            </a:r>
            <a:r>
              <a:rPr sz="2800" spc="45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(equal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amplitudes)</a:t>
            </a:r>
            <a:endParaRPr sz="2800">
              <a:latin typeface="Microsoft Sans Serif"/>
              <a:cs typeface="Microsoft Sans Serif"/>
            </a:endParaRPr>
          </a:p>
          <a:p>
            <a:pPr marL="722630" lvl="1" indent="-254635">
              <a:lnSpc>
                <a:spcPct val="100000"/>
              </a:lnSpc>
              <a:spcBef>
                <a:spcPts val="280"/>
              </a:spcBef>
              <a:buChar char="–"/>
              <a:tabLst>
                <a:tab pos="72326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Variables</a:t>
            </a:r>
            <a:endParaRPr sz="2400">
              <a:latin typeface="Microsoft Sans Serif"/>
              <a:cs typeface="Microsoft Sans Serif"/>
            </a:endParaRPr>
          </a:p>
          <a:p>
            <a:pPr marL="1154430" lvl="2" indent="-227329">
              <a:lnSpc>
                <a:spcPct val="100000"/>
              </a:lnSpc>
              <a:spcBef>
                <a:spcPts val="259"/>
              </a:spcBef>
              <a:buChar char="•"/>
              <a:tabLst>
                <a:tab pos="1153795" algn="l"/>
                <a:tab pos="115443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distance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increment</a:t>
            </a:r>
            <a:endParaRPr sz="2000">
              <a:latin typeface="Microsoft Sans Serif"/>
              <a:cs typeface="Microsoft Sans Serif"/>
            </a:endParaRPr>
          </a:p>
          <a:p>
            <a:pPr marL="1154430" lvl="2" indent="-227329">
              <a:lnSpc>
                <a:spcPct val="100000"/>
              </a:lnSpc>
              <a:spcBef>
                <a:spcPts val="240"/>
              </a:spcBef>
              <a:buChar char="•"/>
              <a:tabLst>
                <a:tab pos="1153795" algn="l"/>
                <a:tab pos="115443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phase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increment</a:t>
            </a:r>
            <a:endParaRPr sz="2000">
              <a:latin typeface="Microsoft Sans Serif"/>
              <a:cs typeface="Microsoft Sans Serif"/>
            </a:endParaRPr>
          </a:p>
          <a:p>
            <a:pPr marL="354330" indent="-342265">
              <a:lnSpc>
                <a:spcPct val="100000"/>
              </a:lnSpc>
              <a:spcBef>
                <a:spcPts val="315"/>
              </a:spcBef>
              <a:buChar char="•"/>
              <a:tabLst>
                <a:tab pos="353695" algn="l"/>
                <a:tab pos="354965" algn="l"/>
              </a:tabLst>
            </a:pPr>
            <a:r>
              <a:rPr sz="2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N</a:t>
            </a:r>
            <a:r>
              <a:rPr sz="2800" u="heavy" spc="3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omnidirectional</a:t>
            </a:r>
            <a:r>
              <a:rPr sz="2800" u="heavy" spc="3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28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</a:rPr>
              <a:t>antennas</a:t>
            </a:r>
            <a:endParaRPr sz="2800">
              <a:latin typeface="Microsoft Sans Serif"/>
              <a:cs typeface="Microsoft Sans Serif"/>
            </a:endParaRPr>
          </a:p>
          <a:p>
            <a:pPr marL="759460" marR="680720" lvl="1" indent="-285115">
              <a:lnSpc>
                <a:spcPts val="2620"/>
              </a:lnSpc>
              <a:spcBef>
                <a:spcPts val="560"/>
              </a:spcBef>
              <a:buChar char="–"/>
              <a:tabLst>
                <a:tab pos="729615" algn="l"/>
              </a:tabLst>
            </a:pPr>
            <a:r>
              <a:rPr sz="2400" dirty="0">
                <a:latin typeface="Microsoft Sans Serif"/>
                <a:cs typeface="Microsoft Sans Serif"/>
              </a:rPr>
              <a:t>Group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factor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omnidirectional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uniformly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distributed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along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straight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line,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equal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amplitudes,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equal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phase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increment)</a:t>
            </a:r>
            <a:endParaRPr sz="2400">
              <a:latin typeface="Microsoft Sans Serif"/>
              <a:cs typeface="Microsoft Sans Serif"/>
            </a:endParaRPr>
          </a:p>
          <a:p>
            <a:pPr marL="354330" marR="5080" indent="-342265">
              <a:lnSpc>
                <a:spcPts val="3080"/>
              </a:lnSpc>
              <a:spcBef>
                <a:spcPts val="570"/>
              </a:spcBef>
              <a:buChar char="•"/>
              <a:tabLst>
                <a:tab pos="353695" algn="l"/>
                <a:tab pos="354965" algn="l"/>
              </a:tabLst>
            </a:pPr>
            <a:r>
              <a:rPr sz="275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2"/>
              </a:rPr>
              <a:t>http://www.amanogawa.com/archive/TwoDipole/ </a:t>
            </a:r>
            <a:r>
              <a:rPr sz="2750" spc="-720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275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2"/>
              </a:rPr>
              <a:t>Antenna2-2.html</a:t>
            </a:r>
            <a:r>
              <a:rPr sz="2750" spc="40" dirty="0">
                <a:solidFill>
                  <a:srgbClr val="009999"/>
                </a:solidFill>
                <a:latin typeface="Microsoft Sans Serif"/>
                <a:cs typeface="Microsoft Sans Serif"/>
                <a:hlinkClick r:id="rId2"/>
              </a:rPr>
              <a:t> </a:t>
            </a:r>
            <a:r>
              <a:rPr sz="2750" spc="-5" dirty="0">
                <a:latin typeface="Microsoft Sans Serif"/>
                <a:cs typeface="Microsoft Sans Serif"/>
                <a:hlinkClick r:id="rId2"/>
              </a:rPr>
              <a:t>(more</a:t>
            </a:r>
            <a:r>
              <a:rPr sz="2750" spc="20" dirty="0">
                <a:latin typeface="Microsoft Sans Serif"/>
                <a:cs typeface="Microsoft Sans Serif"/>
                <a:hlinkClick r:id="rId2"/>
              </a:rPr>
              <a:t> </a:t>
            </a:r>
            <a:r>
              <a:rPr sz="2750" spc="-5" dirty="0">
                <a:latin typeface="Microsoft Sans Serif"/>
                <a:cs typeface="Microsoft Sans Serif"/>
                <a:hlinkClick r:id="rId2"/>
              </a:rPr>
              <a:t>details)</a:t>
            </a:r>
            <a:endParaRPr sz="27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1270" y="1506855"/>
            <a:ext cx="0" cy="3223260"/>
          </a:xfrm>
          <a:custGeom>
            <a:avLst/>
            <a:gdLst/>
            <a:ahLst/>
            <a:cxnLst/>
            <a:rect l="l" t="t" r="r" b="b"/>
            <a:pathLst>
              <a:path h="3223260">
                <a:moveTo>
                  <a:pt x="0" y="0"/>
                </a:moveTo>
                <a:lnTo>
                  <a:pt x="0" y="322326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455" y="2235835"/>
            <a:ext cx="1341755" cy="2235200"/>
          </a:xfrm>
          <a:custGeom>
            <a:avLst/>
            <a:gdLst/>
            <a:ahLst/>
            <a:cxnLst/>
            <a:rect l="l" t="t" r="r" b="b"/>
            <a:pathLst>
              <a:path w="1341755" h="2235200">
                <a:moveTo>
                  <a:pt x="0" y="10160"/>
                </a:moveTo>
                <a:lnTo>
                  <a:pt x="1341755" y="10160"/>
                </a:lnTo>
              </a:path>
              <a:path w="1341755" h="2235200">
                <a:moveTo>
                  <a:pt x="1332230" y="0"/>
                </a:moveTo>
                <a:lnTo>
                  <a:pt x="1332230" y="223520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37789" y="2235835"/>
            <a:ext cx="1341755" cy="2235200"/>
          </a:xfrm>
          <a:custGeom>
            <a:avLst/>
            <a:gdLst/>
            <a:ahLst/>
            <a:cxnLst/>
            <a:rect l="l" t="t" r="r" b="b"/>
            <a:pathLst>
              <a:path w="1341754" h="2235200">
                <a:moveTo>
                  <a:pt x="0" y="10160"/>
                </a:moveTo>
                <a:lnTo>
                  <a:pt x="1341755" y="10160"/>
                </a:lnTo>
              </a:path>
              <a:path w="1341754" h="2235200">
                <a:moveTo>
                  <a:pt x="10160" y="0"/>
                </a:moveTo>
                <a:lnTo>
                  <a:pt x="10160" y="223520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0340" y="1747098"/>
            <a:ext cx="3249722" cy="304820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40104" y="473709"/>
            <a:ext cx="72656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Monopole</a:t>
            </a:r>
            <a:r>
              <a:rPr spc="35" dirty="0"/>
              <a:t> </a:t>
            </a:r>
            <a:r>
              <a:rPr spc="-10" dirty="0"/>
              <a:t>(dipole</a:t>
            </a:r>
            <a:r>
              <a:rPr spc="40" dirty="0"/>
              <a:t> </a:t>
            </a:r>
            <a:r>
              <a:rPr dirty="0"/>
              <a:t>over</a:t>
            </a:r>
            <a:r>
              <a:rPr spc="35" dirty="0"/>
              <a:t> </a:t>
            </a:r>
            <a:r>
              <a:rPr spc="-5" dirty="0"/>
              <a:t>plane)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4416" y="1353058"/>
            <a:ext cx="1549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High-Q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Narrowband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0408" y="3205098"/>
            <a:ext cx="1463675" cy="9290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sz="1950" dirty="0">
                <a:latin typeface="Times New Roman"/>
                <a:cs typeface="Times New Roman"/>
              </a:rPr>
              <a:t>Uniform</a:t>
            </a:r>
            <a:r>
              <a:rPr sz="1950" spc="-11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wave </a:t>
            </a:r>
            <a:r>
              <a:rPr sz="1950" spc="-47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traveling 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along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the</a:t>
            </a:r>
            <a:r>
              <a:rPr sz="1950" spc="-15" dirty="0">
                <a:latin typeface="Times New Roman"/>
                <a:cs typeface="Times New Roman"/>
              </a:rPr>
              <a:t> </a:t>
            </a:r>
            <a:r>
              <a:rPr sz="1950" spc="-5" dirty="0">
                <a:latin typeface="Times New Roman"/>
                <a:cs typeface="Times New Roman"/>
              </a:rPr>
              <a:t>line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62296" y="1974850"/>
            <a:ext cx="985519" cy="9271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97800"/>
              </a:lnSpc>
              <a:spcBef>
                <a:spcPts val="155"/>
              </a:spcBef>
            </a:pPr>
            <a:r>
              <a:rPr sz="2000" spc="-5" dirty="0">
                <a:latin typeface="Times New Roman"/>
                <a:cs typeface="Times New Roman"/>
              </a:rPr>
              <a:t>Smooth </a:t>
            </a:r>
            <a:r>
              <a:rPr sz="2000" dirty="0">
                <a:latin typeface="Times New Roman"/>
                <a:cs typeface="Times New Roman"/>
              </a:rPr>
              <a:t> transit</a:t>
            </a:r>
            <a:r>
              <a:rPr sz="2000" spc="-1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on  </a:t>
            </a:r>
            <a:r>
              <a:rPr sz="2000" spc="-5" dirty="0">
                <a:latin typeface="Times New Roman"/>
                <a:cs typeface="Times New Roman"/>
              </a:rPr>
              <a:t>region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67778" y="1435353"/>
            <a:ext cx="1336040" cy="758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Low-Q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350" dirty="0">
                <a:latin typeface="Times New Roman"/>
                <a:cs typeface="Times New Roman"/>
              </a:rPr>
              <a:t>Broadband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4711065"/>
            <a:ext cx="8061959" cy="163004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54330" marR="969644" indent="-342265">
              <a:lnSpc>
                <a:spcPts val="1500"/>
              </a:lnSpc>
              <a:spcBef>
                <a:spcPts val="300"/>
              </a:spcBef>
              <a:buChar char="•"/>
              <a:tabLst>
                <a:tab pos="353695" algn="l"/>
                <a:tab pos="354965" algn="l"/>
              </a:tabLst>
            </a:pPr>
            <a:r>
              <a:rPr sz="1400" dirty="0">
                <a:latin typeface="Microsoft Sans Serif"/>
                <a:cs typeface="Microsoft Sans Serif"/>
              </a:rPr>
              <a:t>If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there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is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an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inhomogeneity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(obstacle)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a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reflected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wave,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standing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wave,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&amp;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higher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field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modes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appear</a:t>
            </a:r>
            <a:endParaRPr sz="1400">
              <a:latin typeface="Microsoft Sans Serif"/>
              <a:cs typeface="Microsoft Sans Serif"/>
            </a:endParaRPr>
          </a:p>
          <a:p>
            <a:pPr marL="354330" marR="1178560" indent="-342265">
              <a:lnSpc>
                <a:spcPts val="1500"/>
              </a:lnSpc>
              <a:spcBef>
                <a:spcPts val="25"/>
              </a:spcBef>
              <a:buChar char="•"/>
              <a:tabLst>
                <a:tab pos="353695" algn="l"/>
                <a:tab pos="354965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With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pure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standing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wave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the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energy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is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stored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and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oscillates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from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entirely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electric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to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entirely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magnetic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and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back</a:t>
            </a:r>
            <a:endParaRPr sz="1400">
              <a:latin typeface="Microsoft Sans Serif"/>
              <a:cs typeface="Microsoft Sans Serif"/>
            </a:endParaRPr>
          </a:p>
          <a:p>
            <a:pPr marL="354330" indent="-342265">
              <a:lnSpc>
                <a:spcPts val="1590"/>
              </a:lnSpc>
              <a:buChar char="•"/>
              <a:tabLst>
                <a:tab pos="353695" algn="l"/>
                <a:tab pos="354965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Model: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a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resonator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with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high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Q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=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(energy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stored)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/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(energy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lost)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10" dirty="0">
                <a:latin typeface="Microsoft Sans Serif"/>
                <a:cs typeface="Microsoft Sans Serif"/>
              </a:rPr>
              <a:t>per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cycle,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as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in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LC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circuits</a:t>
            </a:r>
            <a:endParaRPr sz="1400">
              <a:latin typeface="Microsoft Sans Serif"/>
              <a:cs typeface="Microsoft Sans Serif"/>
            </a:endParaRPr>
          </a:p>
          <a:p>
            <a:pPr marL="354330" indent="-342265">
              <a:lnSpc>
                <a:spcPct val="100000"/>
              </a:lnSpc>
              <a:spcBef>
                <a:spcPts val="30"/>
              </a:spcBef>
              <a:buChar char="•"/>
              <a:tabLst>
                <a:tab pos="353695" algn="l"/>
                <a:tab pos="354965" algn="l"/>
              </a:tabLst>
            </a:pPr>
            <a:r>
              <a:rPr sz="1000" spc="-5" dirty="0">
                <a:latin typeface="Microsoft Sans Serif"/>
                <a:cs typeface="Microsoft Sans Serif"/>
              </a:rPr>
              <a:t>Kraus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p.2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1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660"/>
              </a:spcBef>
            </a:pPr>
            <a:r>
              <a:rPr sz="1400" dirty="0">
                <a:latin typeface="Microsoft Sans Serif"/>
                <a:cs typeface="Microsoft Sans Serif"/>
              </a:rPr>
              <a:t>8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140" y="1779904"/>
            <a:ext cx="8676640" cy="27120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8996" y="473709"/>
            <a:ext cx="67075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2</a:t>
            </a:r>
            <a:r>
              <a:rPr spc="35" dirty="0"/>
              <a:t> </a:t>
            </a:r>
            <a:r>
              <a:rPr spc="-10" dirty="0"/>
              <a:t>omnidirectional</a:t>
            </a:r>
            <a:r>
              <a:rPr spc="40" dirty="0"/>
              <a:t> </a:t>
            </a:r>
            <a:r>
              <a:rPr dirty="0"/>
              <a:t>antennas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83182" y="1849882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Microsoft Sans Serif"/>
                <a:cs typeface="Microsoft Sans Serif"/>
              </a:rPr>
              <a:t>1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7516" y="1849882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Microsoft Sans Serif"/>
                <a:cs typeface="Microsoft Sans Serif"/>
              </a:rPr>
              <a:t>1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42961" y="1868677"/>
            <a:ext cx="38100" cy="88900"/>
          </a:xfrm>
          <a:custGeom>
            <a:avLst/>
            <a:gdLst/>
            <a:ahLst/>
            <a:cxnLst/>
            <a:rect l="l" t="t" r="r" b="b"/>
            <a:pathLst>
              <a:path w="38100" h="88900">
                <a:moveTo>
                  <a:pt x="38100" y="15252"/>
                </a:moveTo>
                <a:lnTo>
                  <a:pt x="13716" y="15252"/>
                </a:lnTo>
                <a:lnTo>
                  <a:pt x="0" y="15252"/>
                </a:lnTo>
                <a:lnTo>
                  <a:pt x="0" y="88392"/>
                </a:lnTo>
                <a:lnTo>
                  <a:pt x="13716" y="88392"/>
                </a:lnTo>
                <a:lnTo>
                  <a:pt x="38100" y="88392"/>
                </a:lnTo>
                <a:lnTo>
                  <a:pt x="38100" y="15252"/>
                </a:lnTo>
                <a:close/>
              </a:path>
              <a:path w="38100" h="88900">
                <a:moveTo>
                  <a:pt x="38100" y="0"/>
                </a:moveTo>
                <a:lnTo>
                  <a:pt x="0" y="0"/>
                </a:lnTo>
                <a:lnTo>
                  <a:pt x="0" y="15240"/>
                </a:lnTo>
                <a:lnTo>
                  <a:pt x="38100" y="15240"/>
                </a:lnTo>
                <a:lnTo>
                  <a:pt x="38100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43978" y="1865122"/>
            <a:ext cx="5016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3206" y="2461386"/>
            <a:ext cx="1320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Microsoft Sans Serif"/>
                <a:cs typeface="Microsoft Sans Serif"/>
              </a:rPr>
              <a:t>0</a:t>
            </a:r>
            <a:r>
              <a:rPr sz="600" dirty="0">
                <a:latin typeface="Microsoft Sans Serif"/>
                <a:cs typeface="Microsoft Sans Serif"/>
              </a:rPr>
              <a:t>.5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36446" y="2480182"/>
            <a:ext cx="102235" cy="86995"/>
          </a:xfrm>
          <a:custGeom>
            <a:avLst/>
            <a:gdLst/>
            <a:ahLst/>
            <a:cxnLst/>
            <a:rect l="l" t="t" r="r" b="b"/>
            <a:pathLst>
              <a:path w="102235" h="86994">
                <a:moveTo>
                  <a:pt x="102108" y="0"/>
                </a:moveTo>
                <a:lnTo>
                  <a:pt x="0" y="0"/>
                </a:lnTo>
                <a:lnTo>
                  <a:pt x="0" y="86867"/>
                </a:lnTo>
                <a:lnTo>
                  <a:pt x="102108" y="86867"/>
                </a:lnTo>
                <a:lnTo>
                  <a:pt x="10210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37461" y="2461386"/>
            <a:ext cx="1123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0</a:t>
            </a:r>
            <a:r>
              <a:rPr sz="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70781" y="2480182"/>
            <a:ext cx="102235" cy="86995"/>
          </a:xfrm>
          <a:custGeom>
            <a:avLst/>
            <a:gdLst/>
            <a:ahLst/>
            <a:cxnLst/>
            <a:rect l="l" t="t" r="r" b="b"/>
            <a:pathLst>
              <a:path w="102235" h="86994">
                <a:moveTo>
                  <a:pt x="102108" y="0"/>
                </a:moveTo>
                <a:lnTo>
                  <a:pt x="0" y="0"/>
                </a:lnTo>
                <a:lnTo>
                  <a:pt x="0" y="1524"/>
                </a:lnTo>
                <a:lnTo>
                  <a:pt x="0" y="86868"/>
                </a:lnTo>
                <a:lnTo>
                  <a:pt x="102108" y="86868"/>
                </a:lnTo>
                <a:lnTo>
                  <a:pt x="102108" y="1524"/>
                </a:lnTo>
                <a:lnTo>
                  <a:pt x="10210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71796" y="2459863"/>
            <a:ext cx="1123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0</a:t>
            </a:r>
            <a:r>
              <a:rPr sz="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r>
              <a:rPr sz="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endParaRPr sz="600">
              <a:latin typeface="Microsoft Sans Serif"/>
              <a:cs typeface="Microsoft Sans Serif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02590" y="3090905"/>
          <a:ext cx="8419465" cy="2082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8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7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02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07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198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1369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352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0955" algn="r">
                        <a:lnSpc>
                          <a:spcPts val="665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4675">
                        <a:lnSpc>
                          <a:spcPts val="665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4675">
                        <a:lnSpc>
                          <a:spcPts val="665"/>
                        </a:lnSpc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21">
                <a:tc>
                  <a:txBody>
                    <a:bodyPr/>
                    <a:lstStyle/>
                    <a:p>
                      <a:pPr marL="31750">
                        <a:lnSpc>
                          <a:spcPts val="445"/>
                        </a:lnSpc>
                        <a:spcBef>
                          <a:spcPts val="275"/>
                        </a:spcBef>
                      </a:pPr>
                      <a:r>
                        <a:rPr sz="450" spc="-60" dirty="0">
                          <a:latin typeface="Microsoft Sans Serif"/>
                          <a:cs typeface="Microsoft Sans Serif"/>
                        </a:rPr>
                        <a:t>-1</a:t>
                      </a:r>
                      <a:endParaRPr sz="4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-0.5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125730" algn="ctr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0.5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spc="-85" dirty="0">
                          <a:latin typeface="Microsoft Sans Serif"/>
                          <a:cs typeface="Microsoft Sans Serif"/>
                        </a:rPr>
                        <a:t>1-1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551815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spc="-35" dirty="0">
                          <a:latin typeface="Microsoft Sans Serif"/>
                          <a:cs typeface="Microsoft Sans Serif"/>
                        </a:rPr>
                        <a:t>-0.50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0.5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-1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551815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spc="-35" dirty="0">
                          <a:latin typeface="Microsoft Sans Serif"/>
                          <a:cs typeface="Microsoft Sans Serif"/>
                        </a:rPr>
                        <a:t>-0.50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0.5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635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1536446" y="2567051"/>
            <a:ext cx="102235" cy="12700"/>
          </a:xfrm>
          <a:custGeom>
            <a:avLst/>
            <a:gdLst/>
            <a:ahLst/>
            <a:cxnLst/>
            <a:rect l="l" t="t" r="r" b="b"/>
            <a:pathLst>
              <a:path w="102235" h="12700">
                <a:moveTo>
                  <a:pt x="102108" y="0"/>
                </a:moveTo>
                <a:lnTo>
                  <a:pt x="0" y="0"/>
                </a:lnTo>
                <a:lnTo>
                  <a:pt x="0" y="12191"/>
                </a:lnTo>
                <a:lnTo>
                  <a:pt x="102108" y="12191"/>
                </a:lnTo>
                <a:lnTo>
                  <a:pt x="10210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94789" y="3677539"/>
            <a:ext cx="1574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Microsoft Sans Serif"/>
                <a:cs typeface="Microsoft Sans Serif"/>
              </a:rPr>
              <a:t>-</a:t>
            </a:r>
            <a:r>
              <a:rPr sz="600" spc="-5" dirty="0">
                <a:latin typeface="Microsoft Sans Serif"/>
                <a:cs typeface="Microsoft Sans Serif"/>
              </a:rPr>
              <a:t>0</a:t>
            </a:r>
            <a:r>
              <a:rPr sz="600" dirty="0">
                <a:latin typeface="Microsoft Sans Serif"/>
                <a:cs typeface="Microsoft Sans Serif"/>
              </a:rPr>
              <a:t>.5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82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29125" y="3677539"/>
            <a:ext cx="1574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Microsoft Sans Serif"/>
                <a:cs typeface="Microsoft Sans Serif"/>
              </a:rPr>
              <a:t>-</a:t>
            </a:r>
            <a:r>
              <a:rPr sz="600" spc="-5" dirty="0">
                <a:latin typeface="Microsoft Sans Serif"/>
                <a:cs typeface="Microsoft Sans Serif"/>
              </a:rPr>
              <a:t>0</a:t>
            </a:r>
            <a:r>
              <a:rPr sz="600" dirty="0">
                <a:latin typeface="Microsoft Sans Serif"/>
                <a:cs typeface="Microsoft Sans Serif"/>
              </a:rPr>
              <a:t>.5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38821" y="3642486"/>
            <a:ext cx="1574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Microsoft Sans Serif"/>
                <a:cs typeface="Microsoft Sans Serif"/>
              </a:rPr>
              <a:t>-</a:t>
            </a:r>
            <a:r>
              <a:rPr sz="600" spc="-5" dirty="0">
                <a:latin typeface="Microsoft Sans Serif"/>
                <a:cs typeface="Microsoft Sans Serif"/>
              </a:rPr>
              <a:t>0</a:t>
            </a:r>
            <a:r>
              <a:rPr sz="600" dirty="0">
                <a:latin typeface="Microsoft Sans Serif"/>
                <a:cs typeface="Microsoft Sans Serif"/>
              </a:rPr>
              <a:t>.5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8797" y="4287392"/>
            <a:ext cx="939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Microsoft Sans Serif"/>
                <a:cs typeface="Microsoft Sans Serif"/>
              </a:rPr>
              <a:t>-</a:t>
            </a:r>
            <a:r>
              <a:rPr sz="600" spc="-5" dirty="0">
                <a:latin typeface="Microsoft Sans Serif"/>
                <a:cs typeface="Microsoft Sans Serif"/>
              </a:rPr>
              <a:t>1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3133" y="4287392"/>
            <a:ext cx="939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Microsoft Sans Serif"/>
                <a:cs typeface="Microsoft Sans Serif"/>
              </a:rPr>
              <a:t>-</a:t>
            </a:r>
            <a:r>
              <a:rPr sz="600" spc="-5" dirty="0">
                <a:latin typeface="Microsoft Sans Serif"/>
                <a:cs typeface="Microsoft Sans Serif"/>
              </a:rPr>
              <a:t>1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02830" y="4241672"/>
            <a:ext cx="939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Microsoft Sans Serif"/>
                <a:cs typeface="Microsoft Sans Serif"/>
              </a:rPr>
              <a:t>-</a:t>
            </a:r>
            <a:r>
              <a:rPr sz="600" spc="-5" dirty="0">
                <a:latin typeface="Microsoft Sans Serif"/>
                <a:cs typeface="Microsoft Sans Serif"/>
              </a:rPr>
              <a:t>1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0644" y="4711065"/>
            <a:ext cx="2049780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0.5</a:t>
            </a:r>
            <a:r>
              <a:rPr sz="2400" spc="-5" dirty="0">
                <a:latin typeface="Symbol"/>
                <a:cs typeface="Symbol"/>
              </a:rPr>
              <a:t></a:t>
            </a:r>
            <a:r>
              <a:rPr sz="2400" spc="-5" dirty="0">
                <a:latin typeface="Times New Roman"/>
                <a:cs typeface="Times New Roman"/>
              </a:rPr>
              <a:t>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Symbol"/>
                <a:cs typeface="Symbol"/>
              </a:rPr>
              <a:t></a:t>
            </a:r>
            <a:r>
              <a:rPr sz="2400" spc="-5" dirty="0">
                <a:latin typeface="Times New Roman"/>
                <a:cs typeface="Times New Roman"/>
              </a:rPr>
              <a:t>=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0</a:t>
            </a:r>
            <a:r>
              <a:rPr sz="3975" baseline="38784" dirty="0">
                <a:latin typeface="Times New Roman"/>
                <a:cs typeface="Times New Roman"/>
              </a:rPr>
              <a:t>0</a:t>
            </a:r>
            <a:endParaRPr sz="3975" baseline="38784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63163" y="4711065"/>
            <a:ext cx="2202180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0.5</a:t>
            </a:r>
            <a:r>
              <a:rPr sz="2400" spc="-5" dirty="0">
                <a:latin typeface="Symbol"/>
                <a:cs typeface="Symbol"/>
              </a:rPr>
              <a:t></a:t>
            </a:r>
            <a:r>
              <a:rPr sz="2400" spc="-5" dirty="0">
                <a:latin typeface="Times New Roman"/>
                <a:cs typeface="Times New Roman"/>
              </a:rPr>
              <a:t>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Symbol"/>
                <a:cs typeface="Symbol"/>
              </a:rPr>
              <a:t></a:t>
            </a:r>
            <a:r>
              <a:rPr sz="2400" spc="-5" dirty="0">
                <a:latin typeface="Times New Roman"/>
                <a:cs typeface="Times New Roman"/>
              </a:rPr>
              <a:t>=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90</a:t>
            </a:r>
            <a:r>
              <a:rPr sz="3975" baseline="38784" dirty="0">
                <a:latin typeface="Times New Roman"/>
                <a:cs typeface="Times New Roman"/>
              </a:rPr>
              <a:t>0</a:t>
            </a:r>
            <a:endParaRPr sz="3975" baseline="38784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78702" y="4476369"/>
            <a:ext cx="223266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6130">
              <a:lnSpc>
                <a:spcPts val="2640"/>
              </a:lnSpc>
              <a:spcBef>
                <a:spcPts val="100"/>
              </a:spcBef>
            </a:pPr>
            <a:r>
              <a:rPr sz="2650" spc="-45" dirty="0">
                <a:latin typeface="Times New Roman"/>
                <a:cs typeface="Times New Roman"/>
              </a:rPr>
              <a:t>0</a:t>
            </a:r>
            <a:endParaRPr sz="2650">
              <a:latin typeface="Times New Roman"/>
              <a:cs typeface="Times New Roman"/>
            </a:endParaRPr>
          </a:p>
          <a:p>
            <a:pPr marL="12700">
              <a:lnSpc>
                <a:spcPts val="2340"/>
              </a:lnSpc>
            </a:pPr>
            <a:r>
              <a:rPr sz="2400" spc="-70" dirty="0">
                <a:latin typeface="Times New Roman"/>
                <a:cs typeface="Times New Roman"/>
              </a:rPr>
              <a:t>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5" dirty="0">
                <a:latin typeface="Times New Roman"/>
                <a:cs typeface="Times New Roman"/>
              </a:rPr>
              <a:t>=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0.5</a:t>
            </a:r>
            <a:r>
              <a:rPr sz="2400" spc="-35" dirty="0">
                <a:latin typeface="Symbol"/>
                <a:cs typeface="Symbol"/>
              </a:rPr>
              <a:t></a:t>
            </a:r>
            <a:r>
              <a:rPr sz="2400" spc="-35" dirty="0">
                <a:latin typeface="Times New Roman"/>
                <a:cs typeface="Times New Roman"/>
              </a:rPr>
              <a:t>, </a:t>
            </a:r>
            <a:r>
              <a:rPr sz="2400" spc="-40" dirty="0">
                <a:latin typeface="Symbol"/>
                <a:cs typeface="Symbol"/>
              </a:rPr>
              <a:t></a:t>
            </a:r>
            <a:r>
              <a:rPr sz="2400" spc="-40" dirty="0">
                <a:latin typeface="Times New Roman"/>
                <a:cs typeface="Times New Roman"/>
              </a:rPr>
              <a:t>=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40" dirty="0">
                <a:latin typeface="Times New Roman"/>
                <a:cs typeface="Times New Roman"/>
              </a:rPr>
              <a:t>180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355" y="1769110"/>
            <a:ext cx="8426450" cy="26860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8704" y="481329"/>
            <a:ext cx="6722109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dirty="0"/>
              <a:t>N</a:t>
            </a:r>
            <a:r>
              <a:rPr sz="4350" spc="50" dirty="0"/>
              <a:t> </a:t>
            </a:r>
            <a:r>
              <a:rPr sz="4350" spc="-10" dirty="0"/>
              <a:t>omnidirectional</a:t>
            </a:r>
            <a:r>
              <a:rPr sz="4350" spc="50" dirty="0"/>
              <a:t> </a:t>
            </a:r>
            <a:r>
              <a:rPr sz="4350" spc="-5" dirty="0"/>
              <a:t>antennas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462194" y="2764147"/>
            <a:ext cx="137160" cy="183515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ts val="200"/>
              </a:lnSpc>
              <a:spcBef>
                <a:spcPts val="85"/>
              </a:spcBef>
            </a:pPr>
            <a:r>
              <a:rPr sz="200" b="1" dirty="0">
                <a:latin typeface="Arial"/>
                <a:cs typeface="Arial"/>
              </a:rPr>
              <a:t>e</a:t>
            </a:r>
            <a:r>
              <a:rPr sz="200" b="1" spc="-5" dirty="0">
                <a:latin typeface="Arial"/>
                <a:cs typeface="Arial"/>
              </a:rPr>
              <a:t> </a:t>
            </a:r>
            <a:r>
              <a:rPr sz="200" b="1" dirty="0">
                <a:latin typeface="Arial"/>
                <a:cs typeface="Arial"/>
              </a:rPr>
              <a:t>i</a:t>
            </a:r>
            <a:r>
              <a:rPr sz="200" b="1" spc="-10" dirty="0">
                <a:latin typeface="Arial"/>
                <a:cs typeface="Arial"/>
              </a:rPr>
              <a:t>va</a:t>
            </a:r>
            <a:r>
              <a:rPr sz="200" b="1" dirty="0">
                <a:latin typeface="Arial"/>
                <a:cs typeface="Arial"/>
              </a:rPr>
              <a:t>t</a:t>
            </a:r>
            <a:endParaRPr sz="200">
              <a:latin typeface="Arial"/>
              <a:cs typeface="Arial"/>
            </a:endParaRPr>
          </a:p>
          <a:p>
            <a:pPr marL="12700">
              <a:lnSpc>
                <a:spcPts val="680"/>
              </a:lnSpc>
            </a:pPr>
            <a:r>
              <a:rPr sz="600" b="1" dirty="0">
                <a:latin typeface="Arial"/>
                <a:cs typeface="Arial"/>
              </a:rPr>
              <a:t>gain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8819" y="1834642"/>
            <a:ext cx="1244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70" dirty="0">
                <a:latin typeface="Microsoft Sans Serif"/>
                <a:cs typeface="Microsoft Sans Serif"/>
              </a:rPr>
              <a:t>2.5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2571" y="1842262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6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351" y="2260218"/>
            <a:ext cx="749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Microsoft Sans Serif"/>
                <a:cs typeface="Microsoft Sans Serif"/>
              </a:rPr>
              <a:t>2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2571" y="2187067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5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52571" y="2540635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4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7598" y="2639657"/>
            <a:ext cx="104139" cy="17081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550" b="1" dirty="0">
                <a:latin typeface="Arial"/>
                <a:cs typeface="Arial"/>
              </a:rPr>
              <a:t>gain</a:t>
            </a:r>
            <a:endParaRPr sz="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8819" y="2694558"/>
            <a:ext cx="1244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70" dirty="0">
                <a:latin typeface="Microsoft Sans Serif"/>
                <a:cs typeface="Microsoft Sans Serif"/>
              </a:rPr>
              <a:t>1.5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79601" y="2743747"/>
            <a:ext cx="382270" cy="6667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 marR="5080" algn="just">
              <a:lnSpc>
                <a:spcPct val="98900"/>
              </a:lnSpc>
              <a:spcBef>
                <a:spcPts val="50"/>
              </a:spcBef>
            </a:pPr>
            <a:r>
              <a:rPr sz="600" b="1" dirty="0">
                <a:latin typeface="Arial"/>
                <a:cs typeface="Arial"/>
              </a:rPr>
              <a:t>g  a   </a:t>
            </a:r>
            <a:r>
              <a:rPr sz="600" b="1" spc="-25" dirty="0">
                <a:latin typeface="Arial"/>
                <a:cs typeface="Arial"/>
              </a:rPr>
              <a:t>i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n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2571" y="2901823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3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4351" y="3124326"/>
            <a:ext cx="749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Microsoft Sans Serif"/>
                <a:cs typeface="Microsoft Sans Serif"/>
              </a:rPr>
              <a:t>1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52571" y="3252342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2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8819" y="3558666"/>
            <a:ext cx="1244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70" dirty="0">
                <a:latin typeface="Microsoft Sans Serif"/>
                <a:cs typeface="Microsoft Sans Serif"/>
              </a:rPr>
              <a:t>0.5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52571" y="3605910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1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52571" y="3916756"/>
            <a:ext cx="223520" cy="3092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650" spc="-5" dirty="0">
                <a:latin typeface="Microsoft Sans Serif"/>
                <a:cs typeface="Microsoft Sans Serif"/>
              </a:rPr>
              <a:t>0</a:t>
            </a:r>
            <a:endParaRPr sz="650">
              <a:latin typeface="Microsoft Sans Serif"/>
              <a:cs typeface="Microsoft Sans Serif"/>
            </a:endParaRPr>
          </a:p>
          <a:p>
            <a:pPr marL="45720">
              <a:lnSpc>
                <a:spcPct val="100000"/>
              </a:lnSpc>
              <a:spcBef>
                <a:spcPts val="335"/>
              </a:spcBef>
            </a:pPr>
            <a:r>
              <a:rPr sz="650" spc="-5" dirty="0">
                <a:latin typeface="Microsoft Sans Serif"/>
                <a:cs typeface="Microsoft Sans Serif"/>
              </a:rPr>
              <a:t>-</a:t>
            </a:r>
            <a:r>
              <a:rPr sz="650" spc="-10" dirty="0">
                <a:latin typeface="Microsoft Sans Serif"/>
                <a:cs typeface="Microsoft Sans Serif"/>
              </a:rPr>
              <a:t>180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91380" y="4101464"/>
            <a:ext cx="1447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-</a:t>
            </a:r>
            <a:r>
              <a:rPr sz="650" spc="-10" dirty="0">
                <a:latin typeface="Microsoft Sans Serif"/>
                <a:cs typeface="Microsoft Sans Serif"/>
              </a:rPr>
              <a:t>90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10125" y="4101464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74004" y="4101464"/>
            <a:ext cx="11683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latin typeface="Microsoft Sans Serif"/>
                <a:cs typeface="Microsoft Sans Serif"/>
              </a:rPr>
              <a:t>90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35217" y="4101464"/>
            <a:ext cx="16256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latin typeface="Microsoft Sans Serif"/>
                <a:cs typeface="Microsoft Sans Serif"/>
              </a:rPr>
              <a:t>180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4351" y="3954551"/>
            <a:ext cx="212090" cy="3124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700" spc="-5" dirty="0">
                <a:latin typeface="Microsoft Sans Serif"/>
                <a:cs typeface="Microsoft Sans Serif"/>
              </a:rPr>
              <a:t>0</a:t>
            </a:r>
            <a:endParaRPr sz="700">
              <a:latin typeface="Microsoft Sans Serif"/>
              <a:cs typeface="Microsoft Sans Serif"/>
            </a:endParaRPr>
          </a:p>
          <a:p>
            <a:pPr marL="21590">
              <a:lnSpc>
                <a:spcPct val="100000"/>
              </a:lnSpc>
              <a:spcBef>
                <a:spcPts val="290"/>
              </a:spcBef>
            </a:pPr>
            <a:r>
              <a:rPr sz="700" spc="-10" dirty="0">
                <a:latin typeface="Microsoft Sans Serif"/>
                <a:cs typeface="Microsoft Sans Serif"/>
              </a:rPr>
              <a:t>-1</a:t>
            </a:r>
            <a:r>
              <a:rPr sz="700" dirty="0">
                <a:latin typeface="Microsoft Sans Serif"/>
                <a:cs typeface="Microsoft Sans Serif"/>
              </a:rPr>
              <a:t>8</a:t>
            </a:r>
            <a:r>
              <a:rPr sz="700" spc="-5" dirty="0">
                <a:latin typeface="Microsoft Sans Serif"/>
                <a:cs typeface="Microsoft Sans Serif"/>
              </a:rPr>
              <a:t>0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89633" y="4134992"/>
            <a:ext cx="1524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Microsoft Sans Serif"/>
                <a:cs typeface="Microsoft Sans Serif"/>
              </a:rPr>
              <a:t>-90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15998" y="4134992"/>
            <a:ext cx="749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Microsoft Sans Serif"/>
                <a:cs typeface="Microsoft Sans Serif"/>
              </a:rPr>
              <a:t>0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61970" y="4134992"/>
            <a:ext cx="12318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Microsoft Sans Serif"/>
                <a:cs typeface="Microsoft Sans Serif"/>
              </a:rPr>
              <a:t>90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10610" y="4134992"/>
            <a:ext cx="1720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Microsoft Sans Serif"/>
                <a:cs typeface="Microsoft Sans Serif"/>
              </a:rPr>
              <a:t>180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73453" y="4282821"/>
            <a:ext cx="10217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Azimuth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angle,</a:t>
            </a:r>
            <a:r>
              <a:rPr sz="700" b="1" spc="-2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degrees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79772" y="4247769"/>
            <a:ext cx="950594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" dirty="0">
                <a:latin typeface="Arial"/>
                <a:cs typeface="Arial"/>
              </a:rPr>
              <a:t>Azimuth</a:t>
            </a:r>
            <a:r>
              <a:rPr sz="650" b="1" spc="-25" dirty="0">
                <a:latin typeface="Arial"/>
                <a:cs typeface="Arial"/>
              </a:rPr>
              <a:t> </a:t>
            </a:r>
            <a:r>
              <a:rPr sz="650" b="1" spc="-5" dirty="0">
                <a:latin typeface="Arial"/>
                <a:cs typeface="Arial"/>
              </a:rPr>
              <a:t>angle,</a:t>
            </a:r>
            <a:r>
              <a:rPr sz="650" b="1" spc="-25" dirty="0">
                <a:latin typeface="Arial"/>
                <a:cs typeface="Arial"/>
              </a:rPr>
              <a:t> </a:t>
            </a:r>
            <a:r>
              <a:rPr sz="650" b="1" dirty="0">
                <a:latin typeface="Arial"/>
                <a:cs typeface="Arial"/>
              </a:rPr>
              <a:t>degrees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81807" y="4437253"/>
            <a:ext cx="2777490" cy="12700"/>
          </a:xfrm>
          <a:custGeom>
            <a:avLst/>
            <a:gdLst/>
            <a:ahLst/>
            <a:cxnLst/>
            <a:rect l="l" t="t" r="r" b="b"/>
            <a:pathLst>
              <a:path w="2777490" h="12700">
                <a:moveTo>
                  <a:pt x="2777363" y="0"/>
                </a:moveTo>
                <a:lnTo>
                  <a:pt x="0" y="0"/>
                </a:lnTo>
                <a:lnTo>
                  <a:pt x="0" y="12191"/>
                </a:lnTo>
                <a:lnTo>
                  <a:pt x="2777363" y="12191"/>
                </a:lnTo>
                <a:lnTo>
                  <a:pt x="27773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25361" y="1842262"/>
            <a:ext cx="11683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latin typeface="Microsoft Sans Serif"/>
                <a:cs typeface="Microsoft Sans Serif"/>
              </a:rPr>
              <a:t>10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83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75653" y="2054098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9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75653" y="2266314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8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75653" y="2475102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7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75653" y="2700655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6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75653" y="2900299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5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75653" y="3130423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4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75653" y="3327019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3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75653" y="3534283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2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24421" y="3767709"/>
            <a:ext cx="5016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90" dirty="0">
                <a:latin typeface="Microsoft Sans Serif"/>
                <a:cs typeface="Microsoft Sans Serif"/>
              </a:rPr>
              <a:t>1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424421" y="3957836"/>
            <a:ext cx="202565" cy="25463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500" spc="-90" dirty="0">
                <a:latin typeface="Microsoft Sans Serif"/>
                <a:cs typeface="Microsoft Sans Serif"/>
              </a:rPr>
              <a:t>0</a:t>
            </a:r>
            <a:endParaRPr sz="500">
              <a:latin typeface="Microsoft Sans Serif"/>
              <a:cs typeface="Microsoft Sans Serif"/>
            </a:endParaRPr>
          </a:p>
          <a:p>
            <a:pPr marL="24765">
              <a:lnSpc>
                <a:spcPct val="100000"/>
              </a:lnSpc>
              <a:spcBef>
                <a:spcPts val="235"/>
              </a:spcBef>
            </a:pPr>
            <a:r>
              <a:rPr sz="650" spc="-5" dirty="0">
                <a:latin typeface="Microsoft Sans Serif"/>
                <a:cs typeface="Microsoft Sans Serif"/>
              </a:rPr>
              <a:t>-</a:t>
            </a:r>
            <a:r>
              <a:rPr sz="650" spc="-10" dirty="0">
                <a:latin typeface="Microsoft Sans Serif"/>
                <a:cs typeface="Microsoft Sans Serif"/>
              </a:rPr>
              <a:t>180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035545" y="4087748"/>
            <a:ext cx="14478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-</a:t>
            </a:r>
            <a:r>
              <a:rPr sz="650" spc="-10" dirty="0">
                <a:latin typeface="Microsoft Sans Serif"/>
                <a:cs typeface="Microsoft Sans Serif"/>
              </a:rPr>
              <a:t>90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642352" y="4087748"/>
            <a:ext cx="7175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Microsoft Sans Serif"/>
                <a:cs typeface="Microsoft Sans Serif"/>
              </a:rPr>
              <a:t>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181847" y="4087748"/>
            <a:ext cx="116839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latin typeface="Microsoft Sans Serif"/>
                <a:cs typeface="Microsoft Sans Serif"/>
              </a:rPr>
              <a:t>90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40571" y="4087748"/>
            <a:ext cx="16256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latin typeface="Microsoft Sans Serif"/>
                <a:cs typeface="Microsoft Sans Serif"/>
              </a:rPr>
              <a:t>180</a:t>
            </a:r>
            <a:endParaRPr sz="65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13269" y="4234052"/>
            <a:ext cx="950594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5" dirty="0">
                <a:latin typeface="Arial"/>
                <a:cs typeface="Arial"/>
              </a:rPr>
              <a:t>Azimuth</a:t>
            </a:r>
            <a:r>
              <a:rPr sz="650" b="1" spc="-25" dirty="0">
                <a:latin typeface="Arial"/>
                <a:cs typeface="Arial"/>
              </a:rPr>
              <a:t> </a:t>
            </a:r>
            <a:r>
              <a:rPr sz="650" b="1" spc="-5" dirty="0">
                <a:latin typeface="Arial"/>
                <a:cs typeface="Arial"/>
              </a:rPr>
              <a:t>angle,</a:t>
            </a:r>
            <a:r>
              <a:rPr sz="650" b="1" spc="-25" dirty="0">
                <a:latin typeface="Arial"/>
                <a:cs typeface="Arial"/>
              </a:rPr>
              <a:t> </a:t>
            </a:r>
            <a:r>
              <a:rPr sz="650" b="1" dirty="0">
                <a:latin typeface="Arial"/>
                <a:cs typeface="Arial"/>
              </a:rPr>
              <a:t>degrees</a:t>
            </a:r>
            <a:endParaRPr sz="6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40104" y="4679060"/>
            <a:ext cx="47529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743835" algn="l"/>
              </a:tabLst>
            </a:pPr>
            <a:r>
              <a:rPr sz="2400" spc="-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 = 2,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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90</a:t>
            </a:r>
            <a:r>
              <a:rPr sz="3975" baseline="38784" dirty="0">
                <a:latin typeface="Times New Roman"/>
                <a:cs typeface="Times New Roman"/>
              </a:rPr>
              <a:t>0	</a:t>
            </a:r>
            <a:r>
              <a:rPr sz="2400" spc="-5" dirty="0">
                <a:latin typeface="Times New Roman"/>
                <a:cs typeface="Times New Roman"/>
              </a:rPr>
              <a:t>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5,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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=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180</a:t>
            </a:r>
            <a:r>
              <a:rPr sz="3975" baseline="38784" dirty="0">
                <a:latin typeface="Times New Roman"/>
                <a:cs typeface="Times New Roman"/>
              </a:rPr>
              <a:t>0</a:t>
            </a:r>
            <a:endParaRPr sz="3975" baseline="38784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504178" y="4691252"/>
            <a:ext cx="180848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Times New Roman"/>
                <a:cs typeface="Times New Roman"/>
              </a:rPr>
              <a:t>N</a:t>
            </a:r>
            <a:r>
              <a:rPr sz="2300" spc="-2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=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9,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Symbol"/>
                <a:cs typeface="Symbol"/>
              </a:rPr>
              <a:t>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=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45</a:t>
            </a:r>
            <a:r>
              <a:rPr sz="3825" spc="-7" baseline="38126" dirty="0">
                <a:latin typeface="Times New Roman"/>
                <a:cs typeface="Times New Roman"/>
              </a:rPr>
              <a:t>0</a:t>
            </a:r>
            <a:endParaRPr sz="3825" baseline="38126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4416" y="5459679"/>
            <a:ext cx="76669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har char="•"/>
              <a:tabLst>
                <a:tab pos="268605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Array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gain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(line,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uniform,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identical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power)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5423" y="6238569"/>
            <a:ext cx="279400" cy="299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400" dirty="0">
                <a:latin typeface="Microsoft Sans Serif"/>
                <a:cs typeface="Microsoft Sans Serif"/>
              </a:rPr>
              <a:t>84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1261" y="473709"/>
            <a:ext cx="62090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10" dirty="0"/>
              <a:t> </a:t>
            </a:r>
            <a:r>
              <a:rPr dirty="0"/>
              <a:t>Arrays:</a:t>
            </a:r>
            <a:r>
              <a:rPr spc="25" dirty="0"/>
              <a:t> </a:t>
            </a:r>
            <a:r>
              <a:rPr spc="-5" dirty="0"/>
              <a:t>Benefits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9748" y="1611527"/>
            <a:ext cx="6961505" cy="390588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358140" indent="-346075">
              <a:lnSpc>
                <a:spcPct val="100000"/>
              </a:lnSpc>
              <a:spcBef>
                <a:spcPts val="690"/>
              </a:spcBef>
              <a:buChar char="•"/>
              <a:tabLst>
                <a:tab pos="358140" algn="l"/>
                <a:tab pos="35877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Possibilities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control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electronically</a:t>
            </a:r>
            <a:endParaRPr sz="2400">
              <a:latin typeface="Microsoft Sans Serif"/>
              <a:cs typeface="Microsoft Sans Serif"/>
            </a:endParaRPr>
          </a:p>
          <a:p>
            <a:pPr marL="754380" lvl="1" indent="-282575">
              <a:lnSpc>
                <a:spcPct val="100000"/>
              </a:lnSpc>
              <a:spcBef>
                <a:spcPts val="500"/>
              </a:spcBef>
              <a:buChar char="–"/>
              <a:tabLst>
                <a:tab pos="754380" algn="l"/>
                <a:tab pos="755015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Direction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maximum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radiation</a:t>
            </a:r>
            <a:endParaRPr sz="2000">
              <a:latin typeface="Microsoft Sans Serif"/>
              <a:cs typeface="Microsoft Sans Serif"/>
            </a:endParaRPr>
          </a:p>
          <a:p>
            <a:pPr marL="754380" lvl="1" indent="-282575">
              <a:lnSpc>
                <a:spcPct val="100000"/>
              </a:lnSpc>
              <a:spcBef>
                <a:spcPts val="480"/>
              </a:spcBef>
              <a:buChar char="–"/>
              <a:tabLst>
                <a:tab pos="754380" algn="l"/>
                <a:tab pos="755015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Directions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(positions)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nulls</a:t>
            </a:r>
            <a:endParaRPr sz="2000">
              <a:latin typeface="Microsoft Sans Serif"/>
              <a:cs typeface="Microsoft Sans Serif"/>
            </a:endParaRPr>
          </a:p>
          <a:p>
            <a:pPr marL="754380" lvl="1" indent="-282575">
              <a:lnSpc>
                <a:spcPct val="100000"/>
              </a:lnSpc>
              <a:spcBef>
                <a:spcPts val="480"/>
              </a:spcBef>
              <a:buChar char="–"/>
              <a:tabLst>
                <a:tab pos="754380" algn="l"/>
                <a:tab pos="755015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Beam-width</a:t>
            </a:r>
            <a:endParaRPr sz="2000">
              <a:latin typeface="Microsoft Sans Serif"/>
              <a:cs typeface="Microsoft Sans Serif"/>
            </a:endParaRPr>
          </a:p>
          <a:p>
            <a:pPr marL="754380" lvl="1" indent="-282575">
              <a:lnSpc>
                <a:spcPct val="100000"/>
              </a:lnSpc>
              <a:spcBef>
                <a:spcPts val="480"/>
              </a:spcBef>
              <a:buChar char="–"/>
              <a:tabLst>
                <a:tab pos="754380" algn="l"/>
                <a:tab pos="755015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Directivity</a:t>
            </a:r>
            <a:endParaRPr sz="2000">
              <a:latin typeface="Microsoft Sans Serif"/>
              <a:cs typeface="Microsoft Sans Serif"/>
            </a:endParaRPr>
          </a:p>
          <a:p>
            <a:pPr marL="754380" lvl="1" indent="-282575">
              <a:lnSpc>
                <a:spcPct val="100000"/>
              </a:lnSpc>
              <a:spcBef>
                <a:spcPts val="470"/>
              </a:spcBef>
              <a:buChar char="–"/>
              <a:tabLst>
                <a:tab pos="754380" algn="l"/>
                <a:tab pos="755015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Levels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of </a:t>
            </a:r>
            <a:r>
              <a:rPr sz="2000" spc="-5" dirty="0">
                <a:latin typeface="Microsoft Sans Serif"/>
                <a:cs typeface="Microsoft Sans Serif"/>
              </a:rPr>
              <a:t>sidelobes</a:t>
            </a:r>
            <a:endParaRPr sz="2000">
              <a:latin typeface="Microsoft Sans Serif"/>
              <a:cs typeface="Microsoft Sans Serif"/>
            </a:endParaRPr>
          </a:p>
          <a:p>
            <a:pPr marL="358140" marR="5080">
              <a:lnSpc>
                <a:spcPts val="2710"/>
              </a:lnSpc>
              <a:spcBef>
                <a:spcPts val="969"/>
              </a:spcBef>
            </a:pPr>
            <a:r>
              <a:rPr sz="2400" spc="-10" dirty="0">
                <a:latin typeface="Microsoft Sans Serif"/>
                <a:cs typeface="Microsoft Sans Serif"/>
              </a:rPr>
              <a:t>using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standard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antennas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(or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collections)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independently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their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radiation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patterns</a:t>
            </a:r>
            <a:endParaRPr sz="2400">
              <a:latin typeface="Microsoft Sans Serif"/>
              <a:cs typeface="Microsoft Sans Serif"/>
            </a:endParaRPr>
          </a:p>
          <a:p>
            <a:pPr marL="358140" marR="819150" indent="-346075">
              <a:lnSpc>
                <a:spcPts val="2720"/>
              </a:lnSpc>
              <a:spcBef>
                <a:spcPts val="910"/>
              </a:spcBef>
              <a:buChar char="•"/>
              <a:tabLst>
                <a:tab pos="358140" algn="l"/>
                <a:tab pos="358775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elements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distributed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along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straight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lines,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arcs,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squares,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circles,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etc.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295" y="1399539"/>
            <a:ext cx="3093085" cy="36404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191" y="496570"/>
            <a:ext cx="78949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" dirty="0"/>
              <a:t>Adaptive</a:t>
            </a:r>
            <a:r>
              <a:rPr sz="4200" spc="40" dirty="0"/>
              <a:t> </a:t>
            </a:r>
            <a:r>
              <a:rPr sz="4200" spc="100" dirty="0"/>
              <a:t>(―Intelligent‖)Antennas</a:t>
            </a:r>
            <a:endParaRPr sz="4200"/>
          </a:p>
        </p:txBody>
      </p:sp>
      <p:sp>
        <p:nvSpPr>
          <p:cNvPr id="4" name="object 4"/>
          <p:cNvSpPr txBox="1"/>
          <p:nvPr/>
        </p:nvSpPr>
        <p:spPr>
          <a:xfrm>
            <a:off x="659383" y="1261617"/>
            <a:ext cx="132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•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86226" y="1305813"/>
            <a:ext cx="5361305" cy="7086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2312035">
              <a:lnSpc>
                <a:spcPct val="101400"/>
              </a:lnSpc>
              <a:spcBef>
                <a:spcPts val="65"/>
              </a:spcBef>
              <a:tabLst>
                <a:tab pos="3092450" algn="l"/>
                <a:tab pos="3454400" algn="l"/>
                <a:tab pos="4928870" algn="l"/>
              </a:tabLst>
            </a:pPr>
            <a:r>
              <a:rPr sz="2050" dirty="0">
                <a:latin typeface="Microsoft Sans Serif"/>
                <a:cs typeface="Microsoft Sans Serif"/>
              </a:rPr>
              <a:t>Array	of	N</a:t>
            </a:r>
            <a:r>
              <a:rPr sz="2050" spc="15" dirty="0">
                <a:latin typeface="Microsoft Sans Serif"/>
                <a:cs typeface="Microsoft Sans Serif"/>
              </a:rPr>
              <a:t> </a:t>
            </a:r>
            <a:r>
              <a:rPr sz="2050" spc="-5" dirty="0">
                <a:latin typeface="Microsoft Sans Serif"/>
                <a:cs typeface="Microsoft Sans Serif"/>
              </a:rPr>
              <a:t>antennas	</a:t>
            </a:r>
            <a:r>
              <a:rPr sz="2050" spc="-10" dirty="0">
                <a:latin typeface="Microsoft Sans Serif"/>
                <a:cs typeface="Microsoft Sans Serif"/>
              </a:rPr>
              <a:t>in</a:t>
            </a:r>
            <a:r>
              <a:rPr sz="2050" spc="-75" dirty="0">
                <a:latin typeface="Microsoft Sans Serif"/>
                <a:cs typeface="Microsoft Sans Serif"/>
              </a:rPr>
              <a:t> </a:t>
            </a:r>
            <a:r>
              <a:rPr sz="2050" dirty="0">
                <a:latin typeface="Microsoft Sans Serif"/>
                <a:cs typeface="Microsoft Sans Serif"/>
              </a:rPr>
              <a:t>a </a:t>
            </a:r>
            <a:r>
              <a:rPr sz="2050" spc="-530" dirty="0">
                <a:latin typeface="Microsoft Sans Serif"/>
                <a:cs typeface="Microsoft Sans Serif"/>
              </a:rPr>
              <a:t> </a:t>
            </a:r>
            <a:r>
              <a:rPr sz="2050" spc="-5" dirty="0">
                <a:latin typeface="Microsoft Sans Serif"/>
                <a:cs typeface="Microsoft Sans Serif"/>
              </a:rPr>
              <a:t>linear,</a:t>
            </a:r>
            <a:r>
              <a:rPr sz="2400" spc="-5" dirty="0">
                <a:latin typeface="Microsoft Sans Serif"/>
                <a:cs typeface="Microsoft Sans Serif"/>
              </a:rPr>
              <a:t>circular,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planar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configuration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82466" y="2286127"/>
            <a:ext cx="4669155" cy="358965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2425" marR="108585" indent="-340360">
              <a:lnSpc>
                <a:spcPct val="85100"/>
              </a:lnSpc>
              <a:spcBef>
                <a:spcPts val="53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Used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selection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signals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desired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sources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suppress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incident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signals </a:t>
            </a:r>
            <a:r>
              <a:rPr sz="2400" dirty="0">
                <a:latin typeface="Microsoft Sans Serif"/>
                <a:cs typeface="Microsoft Sans Serif"/>
              </a:rPr>
              <a:t>from </a:t>
            </a:r>
            <a:r>
              <a:rPr sz="2400" spc="-5" dirty="0">
                <a:latin typeface="Microsoft Sans Serif"/>
                <a:cs typeface="Microsoft Sans Serif"/>
              </a:rPr>
              <a:t>undesired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sources</a:t>
            </a:r>
            <a:endParaRPr sz="2400">
              <a:latin typeface="Microsoft Sans Serif"/>
              <a:cs typeface="Microsoft Sans Serif"/>
            </a:endParaRPr>
          </a:p>
          <a:p>
            <a:pPr marL="352425" marR="309880" indent="-340360">
              <a:lnSpc>
                <a:spcPts val="2570"/>
              </a:lnSpc>
              <a:spcBef>
                <a:spcPts val="5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antenna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pattern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track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sources</a:t>
            </a:r>
            <a:endParaRPr sz="2400">
              <a:latin typeface="Microsoft Sans Serif"/>
              <a:cs typeface="Microsoft Sans Serif"/>
            </a:endParaRPr>
          </a:p>
          <a:p>
            <a:pPr marL="352425" indent="-340360">
              <a:lnSpc>
                <a:spcPts val="2260"/>
              </a:lnSpc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It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adjusted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null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out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</a:t>
            </a:r>
            <a:endParaRPr sz="2400">
              <a:latin typeface="Microsoft Sans Serif"/>
              <a:cs typeface="Microsoft Sans Serif"/>
            </a:endParaRPr>
          </a:p>
          <a:p>
            <a:pPr marL="352425" marR="5715">
              <a:lnSpc>
                <a:spcPts val="2480"/>
              </a:lnSpc>
              <a:spcBef>
                <a:spcPts val="220"/>
              </a:spcBef>
            </a:pPr>
            <a:r>
              <a:rPr sz="2400" spc="-5" dirty="0">
                <a:latin typeface="Microsoft Sans Serif"/>
                <a:cs typeface="Microsoft Sans Serif"/>
              </a:rPr>
              <a:t>interferers</a:t>
            </a:r>
            <a:r>
              <a:rPr sz="2400" spc="24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maximize</a:t>
            </a:r>
            <a:r>
              <a:rPr sz="2400" spc="2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signal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interference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ratio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(SIR)</a:t>
            </a:r>
            <a:endParaRPr sz="2400">
              <a:latin typeface="Microsoft Sans Serif"/>
              <a:cs typeface="Microsoft Sans Serif"/>
            </a:endParaRPr>
          </a:p>
          <a:p>
            <a:pPr marL="352425" marR="108585" indent="-340360">
              <a:lnSpc>
                <a:spcPts val="2570"/>
              </a:lnSpc>
              <a:spcBef>
                <a:spcPts val="80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Able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receive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combine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constructively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multipath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signals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0823" y="497839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85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8713" y="2082384"/>
            <a:ext cx="4290466" cy="34383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883665"/>
            <a:ext cx="3552190" cy="499872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5600" marR="258445" indent="-342900">
              <a:lnSpc>
                <a:spcPct val="84600"/>
              </a:lnSpc>
              <a:spcBef>
                <a:spcPts val="54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 </a:t>
            </a:r>
            <a:r>
              <a:rPr sz="2400" spc="-5" dirty="0">
                <a:latin typeface="Microsoft Sans Serif"/>
                <a:cs typeface="Microsoft Sans Serif"/>
              </a:rPr>
              <a:t>amplitude/ phase </a:t>
            </a:r>
            <a:r>
              <a:rPr sz="2400" spc="-6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excitation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5" dirty="0">
                <a:latin typeface="Microsoft Sans Serif"/>
                <a:cs typeface="Microsoft Sans Serif"/>
              </a:rPr>
              <a:t>of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each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controlled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electronically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65" dirty="0">
                <a:latin typeface="Microsoft Sans Serif"/>
                <a:cs typeface="Microsoft Sans Serif"/>
              </a:rPr>
              <a:t>(―software-defined‖)</a:t>
            </a:r>
            <a:endParaRPr sz="2400">
              <a:latin typeface="Microsoft Sans Serif"/>
              <a:cs typeface="Microsoft Sans Serif"/>
            </a:endParaRPr>
          </a:p>
          <a:p>
            <a:pPr marL="355600" marR="5080" indent="-342900">
              <a:lnSpc>
                <a:spcPct val="83100"/>
              </a:lnSpc>
              <a:spcBef>
                <a:spcPts val="4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weight-determining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algorithm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uses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a-priori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and/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measured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information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adapt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changing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environment</a:t>
            </a:r>
            <a:endParaRPr sz="2400">
              <a:latin typeface="Microsoft Sans Serif"/>
              <a:cs typeface="Microsoft Sans Serif"/>
            </a:endParaRPr>
          </a:p>
          <a:p>
            <a:pPr marL="355600" marR="264795" indent="-342900">
              <a:lnSpc>
                <a:spcPct val="87400"/>
              </a:lnSpc>
              <a:spcBef>
                <a:spcPts val="65"/>
              </a:spcBef>
              <a:buChar char="•"/>
              <a:tabLst>
                <a:tab pos="354965" algn="l"/>
                <a:tab pos="355600" algn="l"/>
              </a:tabLst>
            </a:pPr>
            <a:r>
              <a:rPr sz="2300" dirty="0">
                <a:latin typeface="Microsoft Sans Serif"/>
                <a:cs typeface="Microsoft Sans Serif"/>
              </a:rPr>
              <a:t>The</a:t>
            </a:r>
            <a:r>
              <a:rPr sz="2300" spc="15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weight</a:t>
            </a:r>
            <a:r>
              <a:rPr sz="2300" spc="20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and 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summing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circuits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can </a:t>
            </a:r>
            <a:r>
              <a:rPr sz="2300" dirty="0">
                <a:latin typeface="Microsoft Sans Serif"/>
                <a:cs typeface="Microsoft Sans Serif"/>
              </a:rPr>
              <a:t> operate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at the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RF</a:t>
            </a:r>
            <a:r>
              <a:rPr sz="2300" spc="5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and/ </a:t>
            </a:r>
            <a:r>
              <a:rPr sz="2300" spc="-59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or</a:t>
            </a:r>
            <a:r>
              <a:rPr sz="2300" spc="10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at</a:t>
            </a:r>
            <a:r>
              <a:rPr sz="2300" spc="15" dirty="0">
                <a:latin typeface="Microsoft Sans Serif"/>
                <a:cs typeface="Microsoft Sans Serif"/>
              </a:rPr>
              <a:t> </a:t>
            </a:r>
            <a:r>
              <a:rPr sz="2300" dirty="0">
                <a:latin typeface="Microsoft Sans Serif"/>
                <a:cs typeface="Microsoft Sans Serif"/>
              </a:rPr>
              <a:t>an</a:t>
            </a:r>
            <a:r>
              <a:rPr sz="2300" spc="15" dirty="0">
                <a:latin typeface="Microsoft Sans Serif"/>
                <a:cs typeface="Microsoft Sans Serif"/>
              </a:rPr>
              <a:t> </a:t>
            </a:r>
            <a:r>
              <a:rPr sz="2300" spc="-5" dirty="0">
                <a:latin typeface="Microsoft Sans Serif"/>
                <a:cs typeface="Microsoft Sans Serif"/>
              </a:rPr>
              <a:t>intermediate </a:t>
            </a:r>
            <a:r>
              <a:rPr sz="2300" dirty="0">
                <a:latin typeface="Microsoft Sans Serif"/>
                <a:cs typeface="Microsoft Sans Serif"/>
              </a:rPr>
              <a:t> frequency</a:t>
            </a:r>
            <a:endParaRPr sz="23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0189" y="1820926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29578" y="2173351"/>
            <a:ext cx="304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w1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01078" y="2853054"/>
            <a:ext cx="206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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84570" y="3715892"/>
            <a:ext cx="354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wN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8580" y="4336160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N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6175" y="4014470"/>
            <a:ext cx="537845" cy="6381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506592" y="4747640"/>
            <a:ext cx="2392680" cy="7308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78815" marR="5080" indent="-666750">
              <a:lnSpc>
                <a:spcPct val="101000"/>
              </a:lnSpc>
              <a:spcBef>
                <a:spcPts val="75"/>
              </a:spcBef>
            </a:pPr>
            <a:r>
              <a:rPr sz="2300" dirty="0">
                <a:latin typeface="Times New Roman"/>
                <a:cs typeface="Times New Roman"/>
              </a:rPr>
              <a:t>We</a:t>
            </a:r>
            <a:r>
              <a:rPr sz="2300" spc="-15" dirty="0">
                <a:latin typeface="Times New Roman"/>
                <a:cs typeface="Times New Roman"/>
              </a:rPr>
              <a:t>i</a:t>
            </a:r>
            <a:r>
              <a:rPr sz="2300" dirty="0">
                <a:latin typeface="Times New Roman"/>
                <a:cs typeface="Times New Roman"/>
              </a:rPr>
              <a:t>ght-de</a:t>
            </a:r>
            <a:r>
              <a:rPr sz="2300" spc="-10" dirty="0">
                <a:latin typeface="Times New Roman"/>
                <a:cs typeface="Times New Roman"/>
              </a:rPr>
              <a:t>t</a:t>
            </a:r>
            <a:r>
              <a:rPr sz="2300" dirty="0">
                <a:latin typeface="Times New Roman"/>
                <a:cs typeface="Times New Roman"/>
              </a:rPr>
              <a:t>er</a:t>
            </a:r>
            <a:r>
              <a:rPr sz="2300" spc="-20" dirty="0">
                <a:latin typeface="Times New Roman"/>
                <a:cs typeface="Times New Roman"/>
              </a:rPr>
              <a:t>m</a:t>
            </a:r>
            <a:r>
              <a:rPr sz="2300" dirty="0">
                <a:latin typeface="Times New Roman"/>
                <a:cs typeface="Times New Roman"/>
              </a:rPr>
              <a:t>in</a:t>
            </a:r>
            <a:r>
              <a:rPr sz="2300" spc="-10" dirty="0">
                <a:latin typeface="Times New Roman"/>
                <a:cs typeface="Times New Roman"/>
              </a:rPr>
              <a:t>i</a:t>
            </a:r>
            <a:r>
              <a:rPr sz="2300" dirty="0">
                <a:latin typeface="Times New Roman"/>
                <a:cs typeface="Times New Roman"/>
              </a:rPr>
              <a:t>ng  </a:t>
            </a:r>
            <a:r>
              <a:rPr sz="2300" spc="-5" dirty="0">
                <a:latin typeface="Times New Roman"/>
                <a:cs typeface="Times New Roman"/>
              </a:rPr>
              <a:t>algorithm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86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87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5226" y="542289"/>
            <a:ext cx="37236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Antenna</a:t>
            </a:r>
            <a:r>
              <a:rPr spc="-20" dirty="0"/>
              <a:t> </a:t>
            </a:r>
            <a:r>
              <a:rPr spc="-10" dirty="0"/>
              <a:t>sitting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47703"/>
            <a:ext cx="7437120" cy="463994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94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latin typeface="Microsoft Sans Serif"/>
                <a:cs typeface="Microsoft Sans Serif"/>
              </a:rPr>
              <a:t>Radio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horizon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3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dirty="0">
                <a:latin typeface="Microsoft Sans Serif"/>
                <a:cs typeface="Microsoft Sans Serif"/>
              </a:rPr>
              <a:t>Effects</a:t>
            </a:r>
            <a:r>
              <a:rPr sz="3150" spc="30" dirty="0">
                <a:latin typeface="Microsoft Sans Serif"/>
                <a:cs typeface="Microsoft Sans Serif"/>
              </a:rPr>
              <a:t> </a:t>
            </a:r>
            <a:r>
              <a:rPr sz="3150" spc="-10" dirty="0">
                <a:latin typeface="Microsoft Sans Serif"/>
                <a:cs typeface="Microsoft Sans Serif"/>
              </a:rPr>
              <a:t>of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obstacles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&amp;</a:t>
            </a:r>
            <a:r>
              <a:rPr sz="3150" spc="1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structures</a:t>
            </a:r>
            <a:r>
              <a:rPr sz="3150" spc="3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nearby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5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Safety</a:t>
            </a:r>
            <a:endParaRPr sz="32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75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operating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procedures</a:t>
            </a:r>
            <a:endParaRPr sz="28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75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Grounding</a:t>
            </a:r>
            <a:endParaRPr sz="2800">
              <a:latin typeface="Microsoft Sans Serif"/>
              <a:cs typeface="Microsoft Sans Serif"/>
            </a:endParaRPr>
          </a:p>
          <a:p>
            <a:pPr marL="1152525" lvl="2" indent="-226060">
              <a:lnSpc>
                <a:spcPct val="100000"/>
              </a:lnSpc>
              <a:spcBef>
                <a:spcPts val="555"/>
              </a:spcBef>
              <a:buChar char="•"/>
              <a:tabLst>
                <a:tab pos="115316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lightning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strikes</a:t>
            </a:r>
            <a:endParaRPr sz="2400">
              <a:latin typeface="Microsoft Sans Serif"/>
              <a:cs typeface="Microsoft Sans Serif"/>
            </a:endParaRPr>
          </a:p>
          <a:p>
            <a:pPr marL="1152525" lvl="2" indent="-226060">
              <a:lnSpc>
                <a:spcPct val="100000"/>
              </a:lnSpc>
              <a:spcBef>
                <a:spcPts val="575"/>
              </a:spcBef>
              <a:buChar char="•"/>
              <a:tabLst>
                <a:tab pos="11531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static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charges</a:t>
            </a:r>
            <a:endParaRPr sz="24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685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Surge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protection</a:t>
            </a:r>
            <a:endParaRPr sz="2800">
              <a:latin typeface="Microsoft Sans Serif"/>
              <a:cs typeface="Microsoft Sans Serif"/>
            </a:endParaRPr>
          </a:p>
          <a:p>
            <a:pPr marL="1152525" lvl="2" indent="-226060">
              <a:lnSpc>
                <a:spcPct val="100000"/>
              </a:lnSpc>
              <a:spcBef>
                <a:spcPts val="555"/>
              </a:spcBef>
              <a:buChar char="•"/>
              <a:tabLst>
                <a:tab pos="115316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lightning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searches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for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second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path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ground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88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4490" y="473709"/>
            <a:ext cx="17976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878"/>
            <a:ext cx="7194550" cy="41217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6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Review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of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basic</a:t>
            </a:r>
            <a:r>
              <a:rPr sz="3200" spc="3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types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pattern,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gain,</a:t>
            </a:r>
            <a:r>
              <a:rPr sz="3200" spc="4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polarization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1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Equivalent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circuit</a:t>
            </a:r>
            <a:r>
              <a:rPr sz="3150" spc="2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dirty="0">
                <a:solidFill>
                  <a:srgbClr val="808080"/>
                </a:solidFill>
                <a:latin typeface="Microsoft Sans Serif"/>
                <a:cs typeface="Microsoft Sans Serif"/>
              </a:rPr>
              <a:t>&amp;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efficiency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Smart</a:t>
            </a:r>
            <a:r>
              <a:rPr sz="3200" spc="2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Some</a:t>
            </a:r>
            <a:r>
              <a:rPr sz="3200" dirty="0">
                <a:latin typeface="Microsoft Sans Serif"/>
                <a:cs typeface="Microsoft Sans Serif"/>
              </a:rPr>
              <a:t> theory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Summary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89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4285" y="473709"/>
            <a:ext cx="50907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Maxwell‘s</a:t>
            </a:r>
            <a:r>
              <a:rPr spc="10" dirty="0"/>
              <a:t> </a:t>
            </a:r>
            <a:r>
              <a:rPr spc="-10" dirty="0"/>
              <a:t>Equations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42106"/>
            <a:ext cx="7971790" cy="40354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385"/>
              </a:spcBef>
              <a:buChar char="•"/>
              <a:tabLst>
                <a:tab pos="352425" algn="l"/>
                <a:tab pos="353060" algn="l"/>
              </a:tabLst>
            </a:pPr>
            <a:r>
              <a:rPr sz="2400" dirty="0">
                <a:latin typeface="Microsoft Sans Serif"/>
                <a:cs typeface="Microsoft Sans Serif"/>
              </a:rPr>
              <a:t>EM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field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interacting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with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matter</a:t>
            </a:r>
            <a:endParaRPr sz="2400">
              <a:latin typeface="Microsoft Sans Serif"/>
              <a:cs typeface="Microsoft Sans Serif"/>
            </a:endParaRPr>
          </a:p>
          <a:p>
            <a:pPr marL="759460" marR="259079" lvl="1" indent="-287020">
              <a:lnSpc>
                <a:spcPts val="2210"/>
              </a:lnSpc>
              <a:spcBef>
                <a:spcPts val="475"/>
              </a:spcBef>
              <a:buChar char="–"/>
              <a:tabLst>
                <a:tab pos="685165" algn="l"/>
              </a:tabLst>
            </a:pP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coupled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vectors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H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(6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numbers!),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varying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time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and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space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satisfying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boundary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conditions</a:t>
            </a:r>
            <a:endParaRPr sz="2000">
              <a:latin typeface="Microsoft Sans Serif"/>
              <a:cs typeface="Microsoft Sans Serif"/>
            </a:endParaRPr>
          </a:p>
          <a:p>
            <a:pPr marL="759460" marR="1019175">
              <a:lnSpc>
                <a:spcPts val="2150"/>
              </a:lnSpc>
              <a:spcBef>
                <a:spcPts val="15"/>
              </a:spcBef>
            </a:pPr>
            <a:r>
              <a:rPr sz="1950" dirty="0">
                <a:latin typeface="Microsoft Sans Serif"/>
                <a:cs typeface="Microsoft Sans Serif"/>
              </a:rPr>
              <a:t>(see</a:t>
            </a:r>
            <a:r>
              <a:rPr sz="1950" spc="110" dirty="0">
                <a:latin typeface="Microsoft Sans Serif"/>
                <a:cs typeface="Microsoft Sans Serif"/>
              </a:rPr>
              <a:t> </a:t>
            </a:r>
            <a:r>
              <a:rPr sz="195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2"/>
              </a:rPr>
              <a:t>http://www.amanogawa.com/archive/docs/EM1.pdf</a:t>
            </a:r>
            <a:r>
              <a:rPr sz="1950" spc="-5" dirty="0">
                <a:latin typeface="Microsoft Sans Serif"/>
                <a:cs typeface="Microsoft Sans Serif"/>
              </a:rPr>
              <a:t>; </a:t>
            </a:r>
            <a:r>
              <a:rPr sz="1950" spc="-505" dirty="0">
                <a:latin typeface="Microsoft Sans Serif"/>
                <a:cs typeface="Microsoft Sans Serif"/>
              </a:rPr>
              <a:t> </a:t>
            </a:r>
            <a:r>
              <a:rPr sz="195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http://www.amanogawa.com/archive/docs/EM7.pdf</a:t>
            </a:r>
            <a:r>
              <a:rPr sz="1950" spc="-5" dirty="0">
                <a:latin typeface="Microsoft Sans Serif"/>
                <a:cs typeface="Microsoft Sans Serif"/>
              </a:rPr>
              <a:t>;</a:t>
            </a:r>
            <a:endParaRPr sz="1950">
              <a:latin typeface="Microsoft Sans Serif"/>
              <a:cs typeface="Microsoft Sans Serif"/>
            </a:endParaRPr>
          </a:p>
          <a:p>
            <a:pPr marL="759460">
              <a:lnSpc>
                <a:spcPts val="2120"/>
              </a:lnSpc>
            </a:pPr>
            <a:r>
              <a:rPr sz="195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4"/>
              </a:rPr>
              <a:t>http://www.amanogawa.com/archive/docs/EM5.pdf</a:t>
            </a:r>
            <a:r>
              <a:rPr sz="1950" spc="-5" dirty="0">
                <a:latin typeface="Microsoft Sans Serif"/>
                <a:cs typeface="Microsoft Sans Serif"/>
              </a:rPr>
              <a:t>)</a:t>
            </a:r>
            <a:endParaRPr sz="1950">
              <a:latin typeface="Microsoft Sans Serif"/>
              <a:cs typeface="Microsoft Sans Serif"/>
            </a:endParaRPr>
          </a:p>
          <a:p>
            <a:pPr marL="352425" indent="-340360" algn="just">
              <a:lnSpc>
                <a:spcPct val="100000"/>
              </a:lnSpc>
              <a:spcBef>
                <a:spcPts val="229"/>
              </a:spcBef>
              <a:buChar char="•"/>
              <a:tabLst>
                <a:tab pos="35306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Reciprocity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Theorem</a:t>
            </a:r>
            <a:endParaRPr sz="2400">
              <a:latin typeface="Microsoft Sans Serif"/>
              <a:cs typeface="Microsoft Sans Serif"/>
            </a:endParaRPr>
          </a:p>
          <a:p>
            <a:pPr marL="759460" marR="5080" lvl="1" indent="-287020" algn="just">
              <a:lnSpc>
                <a:spcPts val="2180"/>
              </a:lnSpc>
              <a:spcBef>
                <a:spcPts val="490"/>
              </a:spcBef>
              <a:buChar char="–"/>
              <a:tabLst>
                <a:tab pos="685165" algn="l"/>
              </a:tabLst>
            </a:pPr>
            <a:r>
              <a:rPr sz="2000" dirty="0">
                <a:latin typeface="Microsoft Sans Serif"/>
                <a:cs typeface="Microsoft Sans Serif"/>
              </a:rPr>
              <a:t>Antenna </a:t>
            </a:r>
            <a:r>
              <a:rPr sz="2000" spc="-5" dirty="0">
                <a:latin typeface="Microsoft Sans Serif"/>
                <a:cs typeface="Microsoft Sans Serif"/>
              </a:rPr>
              <a:t>characteristics </a:t>
            </a:r>
            <a:r>
              <a:rPr sz="2000" dirty="0">
                <a:latin typeface="Microsoft Sans Serif"/>
                <a:cs typeface="Microsoft Sans Serif"/>
              </a:rPr>
              <a:t>do not </a:t>
            </a:r>
            <a:r>
              <a:rPr sz="2000" spc="-5" dirty="0">
                <a:latin typeface="Microsoft Sans Serif"/>
                <a:cs typeface="Microsoft Sans Serif"/>
              </a:rPr>
              <a:t>depend </a:t>
            </a:r>
            <a:r>
              <a:rPr sz="2000" dirty="0">
                <a:latin typeface="Microsoft Sans Serif"/>
                <a:cs typeface="Microsoft Sans Serif"/>
              </a:rPr>
              <a:t>on </a:t>
            </a:r>
            <a:r>
              <a:rPr sz="2000" spc="-5" dirty="0">
                <a:latin typeface="Microsoft Sans Serif"/>
                <a:cs typeface="Microsoft Sans Serif"/>
              </a:rPr>
              <a:t>the direction </a:t>
            </a:r>
            <a:r>
              <a:rPr sz="2000" dirty="0">
                <a:latin typeface="Microsoft Sans Serif"/>
                <a:cs typeface="Microsoft Sans Serif"/>
              </a:rPr>
              <a:t>of energy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flow. </a:t>
            </a:r>
            <a:r>
              <a:rPr sz="2000" dirty="0">
                <a:latin typeface="Microsoft Sans Serif"/>
                <a:cs typeface="Microsoft Sans Serif"/>
              </a:rPr>
              <a:t>The </a:t>
            </a:r>
            <a:r>
              <a:rPr sz="2000" spc="-5" dirty="0">
                <a:latin typeface="Microsoft Sans Serif"/>
                <a:cs typeface="Microsoft Sans Serif"/>
              </a:rPr>
              <a:t>impedance </a:t>
            </a:r>
            <a:r>
              <a:rPr sz="2000" dirty="0">
                <a:latin typeface="Microsoft Sans Serif"/>
                <a:cs typeface="Microsoft Sans Serif"/>
              </a:rPr>
              <a:t>&amp; </a:t>
            </a:r>
            <a:r>
              <a:rPr sz="2000" spc="-5" dirty="0">
                <a:latin typeface="Microsoft Sans Serif"/>
                <a:cs typeface="Microsoft Sans Serif"/>
              </a:rPr>
              <a:t>radiation </a:t>
            </a:r>
            <a:r>
              <a:rPr sz="2000" dirty="0">
                <a:latin typeface="Microsoft Sans Serif"/>
                <a:cs typeface="Microsoft Sans Serif"/>
              </a:rPr>
              <a:t>pattern are </a:t>
            </a:r>
            <a:r>
              <a:rPr sz="2000" spc="-5" dirty="0">
                <a:latin typeface="Microsoft Sans Serif"/>
                <a:cs typeface="Microsoft Sans Serif"/>
              </a:rPr>
              <a:t>the same when the </a:t>
            </a:r>
            <a:r>
              <a:rPr sz="2000" dirty="0">
                <a:latin typeface="Microsoft Sans Serif"/>
                <a:cs typeface="Microsoft Sans Serif"/>
              </a:rPr>
              <a:t> antenna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radiates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signal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when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receives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it.</a:t>
            </a:r>
            <a:endParaRPr sz="2000">
              <a:latin typeface="Microsoft Sans Serif"/>
              <a:cs typeface="Microsoft Sans Serif"/>
            </a:endParaRPr>
          </a:p>
          <a:p>
            <a:pPr marL="759460" marR="113664" lvl="1" indent="-287020" algn="just">
              <a:lnSpc>
                <a:spcPts val="2200"/>
              </a:lnSpc>
              <a:spcBef>
                <a:spcPts val="380"/>
              </a:spcBef>
              <a:buChar char="–"/>
              <a:tabLst>
                <a:tab pos="685165" algn="l"/>
              </a:tabLst>
            </a:pPr>
            <a:r>
              <a:rPr sz="2000" dirty="0">
                <a:latin typeface="Microsoft Sans Serif"/>
                <a:cs typeface="Microsoft Sans Serif"/>
              </a:rPr>
              <a:t>Note: </a:t>
            </a:r>
            <a:r>
              <a:rPr sz="2000" spc="-5" dirty="0">
                <a:latin typeface="Microsoft Sans Serif"/>
                <a:cs typeface="Microsoft Sans Serif"/>
              </a:rPr>
              <a:t>This theorem is </a:t>
            </a:r>
            <a:r>
              <a:rPr sz="2000" spc="-10" dirty="0">
                <a:latin typeface="Microsoft Sans Serif"/>
                <a:cs typeface="Microsoft Sans Serif"/>
              </a:rPr>
              <a:t>valid </a:t>
            </a:r>
            <a:r>
              <a:rPr sz="2000" spc="-5" dirty="0">
                <a:latin typeface="Microsoft Sans Serif"/>
                <a:cs typeface="Microsoft Sans Serif"/>
              </a:rPr>
              <a:t>only for linear passive antennas (i.e. </a:t>
            </a:r>
            <a:r>
              <a:rPr sz="2000" dirty="0">
                <a:latin typeface="Microsoft Sans Serif"/>
                <a:cs typeface="Microsoft Sans Serif"/>
              </a:rPr>
              <a:t> antennas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that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do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not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contain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nonlinear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and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unilateral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elements,</a:t>
            </a:r>
            <a:endParaRPr sz="2000">
              <a:latin typeface="Microsoft Sans Serif"/>
              <a:cs typeface="Microsoft Sans Serif"/>
            </a:endParaRPr>
          </a:p>
          <a:p>
            <a:pPr marL="759460" algn="just">
              <a:lnSpc>
                <a:spcPts val="2155"/>
              </a:lnSpc>
            </a:pPr>
            <a:r>
              <a:rPr sz="2000" dirty="0">
                <a:latin typeface="Microsoft Sans Serif"/>
                <a:cs typeface="Microsoft Sans Serif"/>
              </a:rPr>
              <a:t>e.g.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amplifiers)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874" y="2158193"/>
            <a:ext cx="7111595" cy="31541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6105" y="840993"/>
            <a:ext cx="64306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EM</a:t>
            </a:r>
            <a:r>
              <a:rPr sz="4000" spc="40" dirty="0"/>
              <a:t> </a:t>
            </a:r>
            <a:r>
              <a:rPr sz="4000" spc="-15" dirty="0"/>
              <a:t>Field</a:t>
            </a:r>
            <a:r>
              <a:rPr sz="4000" spc="40" dirty="0"/>
              <a:t> </a:t>
            </a:r>
            <a:r>
              <a:rPr sz="4000" spc="-5" dirty="0"/>
              <a:t>of</a:t>
            </a:r>
            <a:r>
              <a:rPr sz="4000" spc="50" dirty="0"/>
              <a:t> </a:t>
            </a:r>
            <a:r>
              <a:rPr sz="4000" spc="-5" dirty="0"/>
              <a:t>Current</a:t>
            </a:r>
            <a:r>
              <a:rPr sz="4000" spc="50" dirty="0"/>
              <a:t> </a:t>
            </a:r>
            <a:r>
              <a:rPr sz="4000" spc="-10" dirty="0"/>
              <a:t>Element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90</a:t>
            </a:r>
            <a:endParaRPr sz="1400">
              <a:latin typeface="Microsoft Sans Serif"/>
              <a:cs typeface="Microsoft Sans Serif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73100" y="1790614"/>
          <a:ext cx="7332345" cy="3253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6564">
                <a:tc>
                  <a:txBody>
                    <a:bodyPr/>
                    <a:lstStyle/>
                    <a:p>
                      <a:pPr marR="61468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z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125095" algn="r">
                        <a:lnSpc>
                          <a:spcPts val="2670"/>
                        </a:lnSpc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975" spc="-7" baseline="-12578" dirty="0">
                          <a:latin typeface="Times New Roman"/>
                          <a:cs typeface="Times New Roman"/>
                        </a:rPr>
                        <a:t>r</a:t>
                      </a:r>
                      <a:endParaRPr sz="3975" baseline="-12578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3495" algn="ctr">
                        <a:lnSpc>
                          <a:spcPts val="2080"/>
                        </a:lnSpc>
                        <a:spcBef>
                          <a:spcPts val="18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10540">
                        <a:lnSpc>
                          <a:spcPts val="1660"/>
                        </a:lnSpc>
                      </a:pPr>
                      <a:r>
                        <a:rPr sz="1650" dirty="0">
                          <a:latin typeface="Symbol"/>
                          <a:cs typeface="Symbol"/>
                        </a:rPr>
                        <a:t></a:t>
                      </a:r>
                      <a:endParaRPr sz="1650">
                        <a:latin typeface="Symbol"/>
                        <a:cs typeface="Symbol"/>
                      </a:endParaRPr>
                    </a:p>
                  </a:txBody>
                  <a:tcPr marL="0" marR="0" marT="229235" marB="0"/>
                </a:tc>
                <a:tc rowSpan="2" gridSpan="3">
                  <a:txBody>
                    <a:bodyPr/>
                    <a:lstStyle/>
                    <a:p>
                      <a:pPr marL="591185">
                        <a:lnSpc>
                          <a:spcPct val="100000"/>
                        </a:lnSpc>
                        <a:spcBef>
                          <a:spcPts val="2125"/>
                        </a:spcBef>
                      </a:pPr>
                      <a:r>
                        <a:rPr sz="270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700" i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7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i="1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975" i="1" spc="-7" baseline="-12578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26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i="1" spc="-5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4125" spc="-75" baseline="-11111" dirty="0">
                          <a:latin typeface="Symbol"/>
                          <a:cs typeface="Symbol"/>
                        </a:rPr>
                        <a:t></a:t>
                      </a:r>
                      <a:r>
                        <a:rPr sz="4125" spc="-37" baseline="-1111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6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i="1" spc="-4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4125" spc="-67" baseline="-11111" dirty="0">
                          <a:latin typeface="Symbol"/>
                          <a:cs typeface="Symbol"/>
                        </a:rPr>
                        <a:t></a:t>
                      </a:r>
                      <a:endParaRPr sz="4125" baseline="-11111">
                        <a:latin typeface="Symbol"/>
                        <a:cs typeface="Symbol"/>
                      </a:endParaRPr>
                    </a:p>
                  </a:txBody>
                  <a:tcPr marL="0" marR="0" marT="269875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8945">
                        <a:lnSpc>
                          <a:spcPts val="2860"/>
                        </a:lnSpc>
                        <a:spcBef>
                          <a:spcPts val="730"/>
                        </a:spcBef>
                      </a:pP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OP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9235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6987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345"/>
                        </a:lnSpc>
                      </a:pPr>
                      <a:r>
                        <a:rPr sz="3100" dirty="0">
                          <a:latin typeface="Times New Roman"/>
                          <a:cs typeface="Times New Roman"/>
                        </a:rPr>
                        <a:t>E</a:t>
                      </a: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gridSpan="3">
                  <a:txBody>
                    <a:bodyPr/>
                    <a:lstStyle/>
                    <a:p>
                      <a:pPr marL="388620" algn="ctr">
                        <a:lnSpc>
                          <a:spcPct val="100000"/>
                        </a:lnSpc>
                        <a:spcBef>
                          <a:spcPts val="75"/>
                        </a:spcBef>
                        <a:tabLst>
                          <a:tab pos="1581150" algn="l"/>
                        </a:tabLst>
                      </a:pPr>
                      <a:r>
                        <a:rPr sz="2700" i="1" spc="-9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270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spc="-7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7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i="1" spc="-9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270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975" i="1" spc="-75" baseline="-12578" dirty="0">
                          <a:latin typeface="Times New Roman"/>
                          <a:cs typeface="Times New Roman"/>
                        </a:rPr>
                        <a:t>r	</a:t>
                      </a:r>
                      <a:r>
                        <a:rPr sz="2700" spc="-7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7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i="1" spc="-11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2150" spc="-110" dirty="0">
                          <a:latin typeface="Symbol"/>
                          <a:cs typeface="Symbol"/>
                        </a:rPr>
                        <a:t></a:t>
                      </a:r>
                      <a:r>
                        <a:rPr sz="215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spc="-7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7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00" i="1" spc="-10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2150" spc="-100" dirty="0">
                          <a:latin typeface="Symbol"/>
                          <a:cs typeface="Symbol"/>
                        </a:rPr>
                        <a:t></a:t>
                      </a:r>
                      <a:endParaRPr sz="2150">
                        <a:latin typeface="Symbol"/>
                        <a:cs typeface="Symbol"/>
                      </a:endParaRPr>
                    </a:p>
                  </a:txBody>
                  <a:tcPr marL="0" marR="0" marT="9525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76">
                <a:tc rowSpan="2">
                  <a:txBody>
                    <a:bodyPr/>
                    <a:lstStyle/>
                    <a:p>
                      <a:pPr marR="274955" algn="r">
                        <a:lnSpc>
                          <a:spcPts val="2870"/>
                        </a:lnSpc>
                      </a:pPr>
                      <a:r>
                        <a:rPr sz="2400" dirty="0">
                          <a:latin typeface="Symbol"/>
                          <a:cs typeface="Symbol"/>
                        </a:rPr>
                        <a:t></a:t>
                      </a:r>
                      <a:endParaRPr sz="240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550" dirty="0">
                          <a:latin typeface="Symbol"/>
                          <a:cs typeface="Symbol"/>
                        </a:rPr>
                        <a:t></a:t>
                      </a:r>
                      <a:endParaRPr sz="1550">
                        <a:latin typeface="Symbol"/>
                        <a:cs typeface="Symbol"/>
                      </a:endParaRPr>
                    </a:p>
                  </a:txBody>
                  <a:tcPr marL="0" marR="0" marT="127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4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ts val="251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r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/>
                </a:tc>
                <a:tc gridSpan="3"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2350"/>
                        </a:spcBef>
                        <a:tabLst>
                          <a:tab pos="840740" algn="l"/>
                          <a:tab pos="1158240" algn="l"/>
                          <a:tab pos="2091055" algn="l"/>
                        </a:tabLst>
                      </a:pPr>
                      <a:r>
                        <a:rPr sz="2250" i="1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2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250" i="1" dirty="0">
                          <a:latin typeface="Times New Roman"/>
                          <a:cs typeface="Times New Roman"/>
                        </a:rPr>
                        <a:t>E	</a:t>
                      </a:r>
                      <a:r>
                        <a:rPr sz="2475" baseline="-11784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75" spc="225" baseline="-117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spc="-7" baseline="39141" dirty="0"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50" i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spc="-7" baseline="39141" dirty="0">
                          <a:latin typeface="Times New Roman"/>
                          <a:cs typeface="Times New Roman"/>
                        </a:rPr>
                        <a:t>2</a:t>
                      </a:r>
                      <a:endParaRPr sz="3300" baseline="39141">
                        <a:latin typeface="Times New Roman"/>
                        <a:cs typeface="Times New Roman"/>
                      </a:endParaRPr>
                    </a:p>
                  </a:txBody>
                  <a:tcPr marL="0" marR="0" marT="29845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ts val="1025"/>
                        </a:lnSpc>
                      </a:pPr>
                      <a:r>
                        <a:rPr sz="950" i="1" dirty="0">
                          <a:latin typeface="Times New Roman"/>
                          <a:cs typeface="Times New Roman"/>
                        </a:rPr>
                        <a:t>r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025"/>
                        </a:lnSpc>
                      </a:pPr>
                      <a:r>
                        <a:rPr sz="950" dirty="0">
                          <a:latin typeface="Symbol"/>
                          <a:cs typeface="Symbol"/>
                        </a:rPr>
                        <a:t></a:t>
                      </a:r>
                      <a:endParaRPr sz="9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280" algn="ctr">
                        <a:lnSpc>
                          <a:spcPts val="1025"/>
                        </a:lnSpc>
                      </a:pPr>
                      <a:r>
                        <a:rPr sz="950" dirty="0">
                          <a:latin typeface="Symbol"/>
                          <a:cs typeface="Symbol"/>
                        </a:rPr>
                        <a:t></a:t>
                      </a:r>
                      <a:endParaRPr sz="950">
                        <a:latin typeface="Symbol"/>
                        <a:cs typeface="Symbo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0">
                        <a:lnSpc>
                          <a:spcPts val="2595"/>
                        </a:lnSpc>
                      </a:pPr>
                      <a:r>
                        <a:rPr sz="2400" i="1" dirty="0">
                          <a:latin typeface="Times New Roman"/>
                          <a:cs typeface="Times New Roman"/>
                        </a:rPr>
                        <a:t>I,</a:t>
                      </a:r>
                      <a:r>
                        <a:rPr sz="240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i="1" spc="-5" dirty="0">
                          <a:latin typeface="Times New Roman"/>
                          <a:cs typeface="Times New Roman"/>
                        </a:rPr>
                        <a:t>dz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100"/>
                        </a:spcBef>
                      </a:pPr>
                      <a:r>
                        <a:rPr sz="2475" baseline="-11784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75" spc="67" baseline="-117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5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spc="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3450" baseline="-12077" dirty="0">
                          <a:latin typeface="Symbol"/>
                          <a:cs typeface="Symbol"/>
                        </a:rPr>
                        <a:t></a:t>
                      </a:r>
                      <a:r>
                        <a:rPr sz="3450" baseline="-120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450" spc="-315" baseline="-120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baseline="39141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3300" spc="-120" baseline="3914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2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spc="1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3450" baseline="-12077" dirty="0">
                          <a:latin typeface="Symbol"/>
                          <a:cs typeface="Symbol"/>
                        </a:rPr>
                        <a:t></a:t>
                      </a:r>
                      <a:r>
                        <a:rPr sz="3450" spc="-135" baseline="-120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300" baseline="39141" dirty="0">
                          <a:latin typeface="Times New Roman"/>
                          <a:cs typeface="Times New Roman"/>
                        </a:rPr>
                        <a:t>2</a:t>
                      </a:r>
                      <a:endParaRPr sz="3300" baseline="39141">
                        <a:latin typeface="Times New Roman"/>
                        <a:cs typeface="Times New Roman"/>
                      </a:endParaRPr>
                    </a:p>
                  </a:txBody>
                  <a:tcPr marL="0" marR="0" marT="39370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176">
                <a:tc>
                  <a:txBody>
                    <a:bodyPr/>
                    <a:lstStyle/>
                    <a:p>
                      <a:pPr marR="591185" algn="r">
                        <a:lnSpc>
                          <a:spcPts val="2825"/>
                        </a:lnSpc>
                        <a:spcBef>
                          <a:spcPts val="1545"/>
                        </a:spcBef>
                      </a:pPr>
                      <a:r>
                        <a:rPr sz="2400" dirty="0">
                          <a:latin typeface="Symbol"/>
                          <a:cs typeface="Symbol"/>
                        </a:rPr>
                        <a:t></a:t>
                      </a:r>
                      <a:endParaRPr sz="2400">
                        <a:latin typeface="Symbol"/>
                        <a:cs typeface="Symbol"/>
                      </a:endParaRPr>
                    </a:p>
                  </a:txBody>
                  <a:tcPr marL="0" marR="0" marT="196215" marB="0"/>
                </a:tc>
                <a:tc gridSpan="2">
                  <a:txBody>
                    <a:bodyPr/>
                    <a:lstStyle/>
                    <a:p>
                      <a:pPr marL="170624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y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2250" i="1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22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25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50" i="1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3300" i="1" baseline="-12626" dirty="0">
                          <a:latin typeface="Times New Roman"/>
                          <a:cs typeface="Times New Roman"/>
                        </a:rPr>
                        <a:t>r</a:t>
                      </a:r>
                      <a:endParaRPr sz="3300" baseline="-12626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84708" y="5231129"/>
            <a:ext cx="8008620" cy="72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5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x</a:t>
            </a:r>
            <a:endParaRPr sz="2400">
              <a:latin typeface="Times New Roman"/>
              <a:cs typeface="Times New Roman"/>
            </a:endParaRPr>
          </a:p>
          <a:p>
            <a:pPr marL="190500">
              <a:lnSpc>
                <a:spcPts val="2755"/>
              </a:lnSpc>
            </a:pPr>
            <a:r>
              <a:rPr sz="2400" i="1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: current </a:t>
            </a:r>
            <a:r>
              <a:rPr sz="2400" spc="-5" dirty="0">
                <a:latin typeface="Times New Roman"/>
                <a:cs typeface="Times New Roman"/>
              </a:rPr>
              <a:t>(monochromatic)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[A];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dz</a:t>
            </a:r>
            <a:r>
              <a:rPr sz="2400" spc="-5" dirty="0">
                <a:latin typeface="Times New Roman"/>
                <a:cs typeface="Times New Roman"/>
              </a:rPr>
              <a:t>: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antenna element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(short)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[m]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4490" y="473709"/>
            <a:ext cx="17976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7878"/>
            <a:ext cx="7194550" cy="41217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69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Introduction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Microsoft Sans Serif"/>
                <a:cs typeface="Microsoft Sans Serif"/>
              </a:rPr>
              <a:t>Review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of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basic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types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pattern,</a:t>
            </a:r>
            <a:r>
              <a:rPr sz="320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gain,</a:t>
            </a:r>
            <a:r>
              <a:rPr sz="3200" spc="4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polarization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815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Equivalent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circuit</a:t>
            </a:r>
            <a:r>
              <a:rPr sz="3150" spc="2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dirty="0">
                <a:solidFill>
                  <a:srgbClr val="808080"/>
                </a:solidFill>
                <a:latin typeface="Microsoft Sans Serif"/>
                <a:cs typeface="Microsoft Sans Serif"/>
              </a:rPr>
              <a:t>&amp;</a:t>
            </a:r>
            <a:r>
              <a:rPr sz="3150" spc="35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radiation</a:t>
            </a:r>
            <a:r>
              <a:rPr sz="3150" spc="4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15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efficiency</a:t>
            </a:r>
            <a:endParaRPr sz="31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Smart</a:t>
            </a:r>
            <a:r>
              <a:rPr sz="3200" spc="20" dirty="0">
                <a:solidFill>
                  <a:srgbClr val="808080"/>
                </a:solidFill>
                <a:latin typeface="Microsoft Sans Serif"/>
                <a:cs typeface="Microsoft Sans Serif"/>
              </a:rPr>
              <a:t> </a:t>
            </a: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antennas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6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Some</a:t>
            </a:r>
            <a:r>
              <a:rPr sz="3200" dirty="0">
                <a:solidFill>
                  <a:srgbClr val="808080"/>
                </a:solidFill>
                <a:latin typeface="Microsoft Sans Serif"/>
                <a:cs typeface="Microsoft Sans Serif"/>
              </a:rPr>
              <a:t> theory</a:t>
            </a:r>
            <a:endParaRPr sz="32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7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solidFill>
                  <a:srgbClr val="808080"/>
                </a:solidFill>
                <a:latin typeface="Microsoft Sans Serif"/>
                <a:cs typeface="Microsoft Sans Serif"/>
              </a:rPr>
              <a:t>Summary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2931" y="6264351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9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6148" y="473709"/>
            <a:ext cx="77939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Short</a:t>
            </a:r>
            <a:r>
              <a:rPr spc="25" dirty="0"/>
              <a:t> </a:t>
            </a:r>
            <a:r>
              <a:rPr spc="-10" dirty="0"/>
              <a:t>dipole</a:t>
            </a:r>
            <a:r>
              <a:rPr spc="45" dirty="0"/>
              <a:t> </a:t>
            </a:r>
            <a:r>
              <a:rPr dirty="0"/>
              <a:t>antenna:</a:t>
            </a:r>
            <a:r>
              <a:rPr spc="45" dirty="0"/>
              <a:t> </a:t>
            </a:r>
            <a:r>
              <a:rPr spc="-5" dirty="0"/>
              <a:t>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240" y="1398383"/>
            <a:ext cx="7324725" cy="19323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65125" marR="220345" indent="-340360">
              <a:lnSpc>
                <a:spcPct val="108900"/>
              </a:lnSpc>
              <a:spcBef>
                <a:spcPts val="114"/>
              </a:spcBef>
              <a:buFont typeface="Microsoft Sans Serif"/>
              <a:buChar char="•"/>
              <a:tabLst>
                <a:tab pos="365125" algn="l"/>
                <a:tab pos="365760" algn="l"/>
              </a:tabLst>
            </a:pPr>
            <a:r>
              <a:rPr sz="2000" i="1" spc="-5" dirty="0">
                <a:latin typeface="Arial"/>
                <a:cs typeface="Arial"/>
              </a:rPr>
              <a:t>E</a:t>
            </a:r>
            <a:r>
              <a:rPr sz="3300" spc="-7" baseline="-12626" dirty="0">
                <a:latin typeface="Symbol"/>
                <a:cs typeface="Symbol"/>
              </a:rPr>
              <a:t></a:t>
            </a:r>
            <a:r>
              <a:rPr sz="3300" spc="-7" baseline="-1262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&amp;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i="1" dirty="0">
                <a:latin typeface="Arial"/>
                <a:cs typeface="Arial"/>
              </a:rPr>
              <a:t>H</a:t>
            </a:r>
            <a:r>
              <a:rPr sz="3300" baseline="-12626" dirty="0">
                <a:latin typeface="Symbol"/>
                <a:cs typeface="Symbol"/>
              </a:rPr>
              <a:t></a:t>
            </a:r>
            <a:r>
              <a:rPr sz="3300" spc="7" baseline="-12626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maximal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in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equatorial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plane,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zero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along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the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antenna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axis</a:t>
            </a:r>
            <a:endParaRPr sz="2000">
              <a:latin typeface="Microsoft Sans Serif"/>
              <a:cs typeface="Microsoft Sans Serif"/>
            </a:endParaRPr>
          </a:p>
          <a:p>
            <a:pPr marL="365125" indent="-340360">
              <a:lnSpc>
                <a:spcPts val="2315"/>
              </a:lnSpc>
              <a:spcBef>
                <a:spcPts val="254"/>
              </a:spcBef>
              <a:buFont typeface="Microsoft Sans Serif"/>
              <a:buChar char="•"/>
              <a:tabLst>
                <a:tab pos="365125" algn="l"/>
                <a:tab pos="365760" algn="l"/>
              </a:tabLst>
            </a:pPr>
            <a:r>
              <a:rPr sz="1800" i="1" spc="-5" dirty="0">
                <a:latin typeface="Arial"/>
                <a:cs typeface="Arial"/>
              </a:rPr>
              <a:t>E</a:t>
            </a:r>
            <a:r>
              <a:rPr sz="3000" spc="-7" baseline="-11111" dirty="0">
                <a:latin typeface="Microsoft Sans Serif"/>
                <a:cs typeface="Microsoft Sans Serif"/>
              </a:rPr>
              <a:t>r</a:t>
            </a:r>
            <a:r>
              <a:rPr sz="3000" spc="-37" baseline="-11111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is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maximal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along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antenna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axis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i="1" spc="-10" dirty="0">
                <a:latin typeface="Arial"/>
                <a:cs typeface="Arial"/>
              </a:rPr>
              <a:t>dz,</a:t>
            </a:r>
            <a:r>
              <a:rPr sz="1800" i="1" spc="3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z</a:t>
            </a:r>
            <a:r>
              <a:rPr sz="1800" spc="-5" dirty="0">
                <a:latin typeface="Microsoft Sans Serif"/>
                <a:cs typeface="Microsoft Sans Serif"/>
              </a:rPr>
              <a:t>ero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in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the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equatorial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plane</a:t>
            </a:r>
            <a:endParaRPr sz="1800">
              <a:latin typeface="Microsoft Sans Serif"/>
              <a:cs typeface="Microsoft Sans Serif"/>
            </a:endParaRPr>
          </a:p>
          <a:p>
            <a:pPr marL="365125" indent="-340360">
              <a:lnSpc>
                <a:spcPts val="2290"/>
              </a:lnSpc>
              <a:buChar char="•"/>
              <a:tabLst>
                <a:tab pos="365125" algn="l"/>
                <a:tab pos="365760" algn="l"/>
              </a:tabLst>
            </a:pPr>
            <a:r>
              <a:rPr sz="2000" spc="-10" dirty="0">
                <a:latin typeface="Microsoft Sans Serif"/>
                <a:cs typeface="Microsoft Sans Serif"/>
              </a:rPr>
              <a:t>All</a:t>
            </a:r>
            <a:r>
              <a:rPr sz="2000" dirty="0">
                <a:latin typeface="Microsoft Sans Serif"/>
                <a:cs typeface="Microsoft Sans Serif"/>
              </a:rPr>
              <a:t> show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axial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symmetry</a:t>
            </a:r>
            <a:endParaRPr sz="2000">
              <a:latin typeface="Microsoft Sans Serif"/>
              <a:cs typeface="Microsoft Sans Serif"/>
            </a:endParaRPr>
          </a:p>
          <a:p>
            <a:pPr marL="365125" indent="-340360">
              <a:lnSpc>
                <a:spcPts val="2300"/>
              </a:lnSpc>
              <a:buChar char="•"/>
              <a:tabLst>
                <a:tab pos="365125" algn="l"/>
                <a:tab pos="365760" algn="l"/>
              </a:tabLst>
            </a:pPr>
            <a:r>
              <a:rPr sz="2000" spc="-10" dirty="0">
                <a:latin typeface="Microsoft Sans Serif"/>
                <a:cs typeface="Microsoft Sans Serif"/>
              </a:rPr>
              <a:t>All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are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proportional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to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current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moment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i="1" dirty="0">
                <a:latin typeface="Arial"/>
                <a:cs typeface="Arial"/>
              </a:rPr>
              <a:t>Idz</a:t>
            </a:r>
            <a:endParaRPr sz="2000">
              <a:latin typeface="Arial"/>
              <a:cs typeface="Arial"/>
            </a:endParaRPr>
          </a:p>
          <a:p>
            <a:pPr marL="365125" indent="-340360">
              <a:lnSpc>
                <a:spcPts val="2320"/>
              </a:lnSpc>
              <a:buChar char="•"/>
              <a:tabLst>
                <a:tab pos="365125" algn="l"/>
                <a:tab pos="365760" algn="l"/>
              </a:tabLst>
            </a:pPr>
            <a:r>
              <a:rPr sz="2000" dirty="0">
                <a:latin typeface="Microsoft Sans Serif"/>
                <a:cs typeface="Microsoft Sans Serif"/>
              </a:rPr>
              <a:t>Have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3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components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that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decrease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with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the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distance-to-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096" y="3270630"/>
            <a:ext cx="2214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Microsoft Sans Serif"/>
                <a:cs typeface="Microsoft Sans Serif"/>
              </a:rPr>
              <a:t>wavelength ratio </a:t>
            </a:r>
            <a:r>
              <a:rPr sz="2000" dirty="0">
                <a:latin typeface="Microsoft Sans Serif"/>
                <a:cs typeface="Microsoft Sans Serif"/>
              </a:rPr>
              <a:t>as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9277" y="3424554"/>
            <a:ext cx="113093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02335" algn="l"/>
              </a:tabLst>
            </a:pPr>
            <a:r>
              <a:rPr sz="1900" spc="-5" dirty="0">
                <a:latin typeface="Microsoft Sans Serif"/>
                <a:cs typeface="Microsoft Sans Serif"/>
              </a:rPr>
              <a:t>-2	</a:t>
            </a:r>
            <a:r>
              <a:rPr sz="1900" dirty="0">
                <a:latin typeface="Microsoft Sans Serif"/>
                <a:cs typeface="Microsoft Sans Serif"/>
              </a:rPr>
              <a:t>-</a:t>
            </a:r>
            <a:r>
              <a:rPr sz="1900" spc="-5" dirty="0">
                <a:latin typeface="Microsoft Sans Serif"/>
                <a:cs typeface="Microsoft Sans Serif"/>
              </a:rPr>
              <a:t>3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6492" y="3621404"/>
            <a:ext cx="7303770" cy="51054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99085" marR="5080" indent="-287020">
              <a:lnSpc>
                <a:spcPts val="1720"/>
              </a:lnSpc>
              <a:spcBef>
                <a:spcPts val="475"/>
              </a:spcBef>
              <a:tabLst>
                <a:tab pos="880744" algn="l"/>
                <a:tab pos="1710689" algn="l"/>
              </a:tabLst>
            </a:pPr>
            <a:r>
              <a:rPr sz="1750" spc="459" dirty="0">
                <a:latin typeface="Microsoft Sans Serif"/>
                <a:cs typeface="Microsoft Sans Serif"/>
              </a:rPr>
              <a:t>–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(r/</a:t>
            </a:r>
            <a:r>
              <a:rPr sz="1750" spc="-5" dirty="0">
                <a:latin typeface="Symbol"/>
                <a:cs typeface="Symbol"/>
              </a:rPr>
              <a:t></a:t>
            </a:r>
            <a:r>
              <a:rPr sz="1750" spc="-5" dirty="0">
                <a:latin typeface="Microsoft Sans Serif"/>
                <a:cs typeface="Microsoft Sans Serif"/>
              </a:rPr>
              <a:t>)	</a:t>
            </a:r>
            <a:r>
              <a:rPr sz="1750" dirty="0">
                <a:latin typeface="Microsoft Sans Serif"/>
                <a:cs typeface="Microsoft Sans Serif"/>
              </a:rPr>
              <a:t>&amp;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(r/</a:t>
            </a:r>
            <a:r>
              <a:rPr sz="1750" spc="-5" dirty="0">
                <a:latin typeface="Symbol"/>
                <a:cs typeface="Symbol"/>
              </a:rPr>
              <a:t></a:t>
            </a:r>
            <a:r>
              <a:rPr sz="1750" spc="-5" dirty="0">
                <a:latin typeface="Microsoft Sans Serif"/>
                <a:cs typeface="Microsoft Sans Serif"/>
              </a:rPr>
              <a:t>)	</a:t>
            </a:r>
            <a:r>
              <a:rPr sz="1750" dirty="0">
                <a:latin typeface="Microsoft Sans Serif"/>
                <a:cs typeface="Microsoft Sans Serif"/>
              </a:rPr>
              <a:t>: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near-field,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or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induction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field.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The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energy</a:t>
            </a:r>
            <a:r>
              <a:rPr sz="1750" spc="-5" dirty="0">
                <a:latin typeface="Microsoft Sans Serif"/>
                <a:cs typeface="Microsoft Sans Serif"/>
              </a:rPr>
              <a:t> oscillates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from </a:t>
            </a:r>
            <a:r>
              <a:rPr sz="1750" spc="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entirely electric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to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entirely</a:t>
            </a:r>
            <a:r>
              <a:rPr sz="1750" dirty="0">
                <a:latin typeface="Microsoft Sans Serif"/>
                <a:cs typeface="Microsoft Sans Serif"/>
              </a:rPr>
              <a:t> magnetic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and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back,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twice</a:t>
            </a:r>
            <a:r>
              <a:rPr sz="1750" spc="20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per</a:t>
            </a:r>
            <a:r>
              <a:rPr sz="1750" spc="30" dirty="0">
                <a:latin typeface="Microsoft Sans Serif"/>
                <a:cs typeface="Microsoft Sans Serif"/>
              </a:rPr>
              <a:t> </a:t>
            </a:r>
            <a:r>
              <a:rPr sz="1750" spc="-10" dirty="0">
                <a:latin typeface="Microsoft Sans Serif"/>
                <a:cs typeface="Microsoft Sans Serif"/>
              </a:rPr>
              <a:t>cycle.</a:t>
            </a:r>
            <a:r>
              <a:rPr sz="1750" spc="4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Modeled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7696" y="4005709"/>
            <a:ext cx="4025265" cy="6007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25"/>
              </a:spcBef>
            </a:pPr>
            <a:r>
              <a:rPr sz="1750" dirty="0">
                <a:latin typeface="Microsoft Sans Serif"/>
                <a:cs typeface="Microsoft Sans Serif"/>
              </a:rPr>
              <a:t>as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100" dirty="0">
                <a:latin typeface="Microsoft Sans Serif"/>
                <a:cs typeface="Microsoft Sans Serif"/>
              </a:rPr>
              <a:t>a</a:t>
            </a:r>
            <a:r>
              <a:rPr sz="2625" spc="-150" baseline="-28571" dirty="0">
                <a:latin typeface="Microsoft Sans Serif"/>
                <a:cs typeface="Microsoft Sans Serif"/>
              </a:rPr>
              <a:t>-1</a:t>
            </a:r>
            <a:r>
              <a:rPr sz="1750" spc="-100" dirty="0">
                <a:latin typeface="Microsoft Sans Serif"/>
                <a:cs typeface="Microsoft Sans Serif"/>
              </a:rPr>
              <a:t>resonant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LC</a:t>
            </a:r>
            <a:r>
              <a:rPr sz="1750" spc="15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circuit</a:t>
            </a:r>
            <a:r>
              <a:rPr sz="1750" spc="25" dirty="0">
                <a:latin typeface="Microsoft Sans Serif"/>
                <a:cs typeface="Microsoft Sans Serif"/>
              </a:rPr>
              <a:t> </a:t>
            </a:r>
            <a:r>
              <a:rPr sz="1750" dirty="0">
                <a:latin typeface="Microsoft Sans Serif"/>
                <a:cs typeface="Microsoft Sans Serif"/>
              </a:rPr>
              <a:t>or</a:t>
            </a:r>
            <a:r>
              <a:rPr sz="1750" spc="10" dirty="0">
                <a:latin typeface="Microsoft Sans Serif"/>
                <a:cs typeface="Microsoft Sans Serif"/>
              </a:rPr>
              <a:t> </a:t>
            </a:r>
            <a:r>
              <a:rPr sz="1750" spc="-5" dirty="0">
                <a:latin typeface="Microsoft Sans Serif"/>
                <a:cs typeface="Microsoft Sans Serif"/>
              </a:rPr>
              <a:t>resonator;</a:t>
            </a:r>
            <a:endParaRPr sz="1750">
              <a:latin typeface="Microsoft Sans Serif"/>
              <a:cs typeface="Microsoft Sans Serif"/>
            </a:endParaRPr>
          </a:p>
          <a:p>
            <a:pPr marL="25400">
              <a:lnSpc>
                <a:spcPct val="100000"/>
              </a:lnSpc>
              <a:spcBef>
                <a:spcPts val="220"/>
              </a:spcBef>
              <a:tabLst>
                <a:tab pos="840105" algn="l"/>
              </a:tabLst>
            </a:pPr>
            <a:r>
              <a:rPr sz="1650" spc="434" dirty="0">
                <a:latin typeface="Microsoft Sans Serif"/>
                <a:cs typeface="Microsoft Sans Serif"/>
              </a:rPr>
              <a:t>–</a:t>
            </a:r>
            <a:r>
              <a:rPr sz="1650" spc="475" dirty="0">
                <a:latin typeface="Microsoft Sans Serif"/>
                <a:cs typeface="Microsoft Sans Serif"/>
              </a:rPr>
              <a:t> </a:t>
            </a:r>
            <a:r>
              <a:rPr sz="1650" dirty="0">
                <a:latin typeface="Microsoft Sans Serif"/>
                <a:cs typeface="Microsoft Sans Serif"/>
              </a:rPr>
              <a:t>(r/</a:t>
            </a:r>
            <a:r>
              <a:rPr sz="1650" dirty="0">
                <a:latin typeface="Symbol"/>
                <a:cs typeface="Symbol"/>
              </a:rPr>
              <a:t></a:t>
            </a:r>
            <a:r>
              <a:rPr sz="1650" dirty="0">
                <a:latin typeface="Microsoft Sans Serif"/>
                <a:cs typeface="Microsoft Sans Serif"/>
              </a:rPr>
              <a:t>)	: </a:t>
            </a:r>
            <a:r>
              <a:rPr sz="1650" spc="-5" dirty="0">
                <a:latin typeface="Microsoft Sans Serif"/>
                <a:cs typeface="Microsoft Sans Serif"/>
              </a:rPr>
              <a:t>far-field</a:t>
            </a:r>
            <a:r>
              <a:rPr sz="1650" spc="15" dirty="0">
                <a:latin typeface="Microsoft Sans Serif"/>
                <a:cs typeface="Microsoft Sans Serif"/>
              </a:rPr>
              <a:t> </a:t>
            </a:r>
            <a:r>
              <a:rPr sz="1650" dirty="0">
                <a:latin typeface="Microsoft Sans Serif"/>
                <a:cs typeface="Microsoft Sans Serif"/>
              </a:rPr>
              <a:t>or</a:t>
            </a:r>
            <a:r>
              <a:rPr sz="1650" spc="10" dirty="0">
                <a:latin typeface="Microsoft Sans Serif"/>
                <a:cs typeface="Microsoft Sans Serif"/>
              </a:rPr>
              <a:t> </a:t>
            </a:r>
            <a:r>
              <a:rPr sz="1650" spc="-5" dirty="0">
                <a:latin typeface="Microsoft Sans Serif"/>
                <a:cs typeface="Microsoft Sans Serif"/>
              </a:rPr>
              <a:t>radiation</a:t>
            </a:r>
            <a:r>
              <a:rPr sz="1650" spc="15" dirty="0">
                <a:latin typeface="Microsoft Sans Serif"/>
                <a:cs typeface="Microsoft Sans Serif"/>
              </a:rPr>
              <a:t> </a:t>
            </a:r>
            <a:r>
              <a:rPr sz="1650" spc="-10" dirty="0">
                <a:latin typeface="Microsoft Sans Serif"/>
                <a:cs typeface="Microsoft Sans Serif"/>
              </a:rPr>
              <a:t>field</a:t>
            </a:r>
            <a:endParaRPr sz="16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396" y="4569332"/>
            <a:ext cx="5136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70" dirty="0">
                <a:latin typeface="Microsoft Sans Serif"/>
                <a:cs typeface="Microsoft Sans Serif"/>
              </a:rPr>
              <a:t>–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These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3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component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are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all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equal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at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(r/</a:t>
            </a:r>
            <a:r>
              <a:rPr sz="1800" dirty="0">
                <a:latin typeface="Symbol"/>
                <a:cs typeface="Symbol"/>
              </a:rPr>
              <a:t></a:t>
            </a:r>
            <a:r>
              <a:rPr sz="1800" dirty="0">
                <a:latin typeface="Microsoft Sans Serif"/>
                <a:cs typeface="Microsoft Sans Serif"/>
              </a:rPr>
              <a:t>)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=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1/(2</a:t>
            </a:r>
            <a:r>
              <a:rPr sz="1800" spc="-5" dirty="0">
                <a:latin typeface="Symbol"/>
                <a:cs typeface="Symbol"/>
              </a:rPr>
              <a:t></a:t>
            </a:r>
            <a:r>
              <a:rPr sz="1800" spc="-5" dirty="0"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4780" y="1789429"/>
            <a:ext cx="6307455" cy="430593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2891" y="282955"/>
            <a:ext cx="1898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Symbol"/>
                <a:cs typeface="Symbol"/>
              </a:rPr>
              <a:t>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92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49754" y="473709"/>
            <a:ext cx="44399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Field</a:t>
            </a:r>
            <a:r>
              <a:rPr spc="-20" dirty="0"/>
              <a:t> </a:t>
            </a:r>
            <a:r>
              <a:rPr dirty="0"/>
              <a:t>components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69338" y="1916938"/>
            <a:ext cx="4216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1000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84119" y="2144013"/>
            <a:ext cx="10413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Microsoft Sans Serif"/>
                <a:cs typeface="Microsoft Sans Serif"/>
              </a:rPr>
              <a:t>C</a:t>
            </a:r>
            <a:endParaRPr sz="85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108961" y="2287819"/>
          <a:ext cx="4163060" cy="2539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13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100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805180">
                        <a:lnSpc>
                          <a:spcPts val="2595"/>
                        </a:lnSpc>
                      </a:pP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C,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25" dirty="0">
                          <a:latin typeface="Times New Roman"/>
                          <a:cs typeface="Times New Roman"/>
                        </a:rPr>
                        <a:t>Q: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Induction fields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95580">
                        <a:lnSpc>
                          <a:spcPts val="40"/>
                        </a:lnSpc>
                      </a:pPr>
                      <a:r>
                        <a:rPr sz="850" dirty="0">
                          <a:latin typeface="Microsoft Sans Serif"/>
                          <a:cs typeface="Microsoft Sans Serif"/>
                        </a:rPr>
                        <a:t>Q</a:t>
                      </a:r>
                      <a:endParaRPr sz="8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9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67">
                <a:tc>
                  <a:txBody>
                    <a:bodyPr/>
                    <a:lstStyle/>
                    <a:p>
                      <a:pPr marR="139065" algn="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10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01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8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850" spc="-5" dirty="0">
                          <a:latin typeface="Microsoft Sans Serif"/>
                          <a:cs typeface="Microsoft Sans Serif"/>
                        </a:rPr>
                        <a:t>FF</a:t>
                      </a:r>
                      <a:endParaRPr sz="8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62">
                <a:tc>
                  <a:txBody>
                    <a:bodyPr/>
                    <a:lstStyle/>
                    <a:p>
                      <a:pPr marR="139065"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841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137795" algn="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0.1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FF: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Radiation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field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3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825">
                <a:tc>
                  <a:txBody>
                    <a:bodyPr/>
                    <a:lstStyle/>
                    <a:p>
                      <a:pPr marR="139700" algn="r">
                        <a:lnSpc>
                          <a:spcPts val="1600"/>
                        </a:lnSpc>
                        <a:spcBef>
                          <a:spcPts val="1195"/>
                        </a:spcBef>
                      </a:pPr>
                      <a:r>
                        <a:rPr sz="1400" spc="-40" dirty="0">
                          <a:latin typeface="Microsoft Sans Serif"/>
                          <a:cs typeface="Microsoft Sans Serif"/>
                        </a:rPr>
                        <a:t>0.01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17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019045" y="5135117"/>
            <a:ext cx="4724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0.001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02535" y="5406339"/>
            <a:ext cx="2743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0.1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6827" y="5332408"/>
            <a:ext cx="1755775" cy="62928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87655" algn="ctr">
              <a:lnSpc>
                <a:spcPct val="100000"/>
              </a:lnSpc>
              <a:spcBef>
                <a:spcPts val="835"/>
              </a:spcBef>
            </a:pPr>
            <a:r>
              <a:rPr sz="1250" spc="-5" dirty="0">
                <a:latin typeface="Microsoft Sans Serif"/>
                <a:cs typeface="Microsoft Sans Serif"/>
              </a:rPr>
              <a:t>1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400" b="1" spc="-5" dirty="0">
                <a:latin typeface="Arial"/>
                <a:cs typeface="Arial"/>
              </a:rPr>
              <a:t>Relative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distance,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Br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86778" y="3944492"/>
            <a:ext cx="198120" cy="59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6355" algn="r">
              <a:lnSpc>
                <a:spcPct val="100000"/>
              </a:lnSpc>
              <a:spcBef>
                <a:spcPts val="100"/>
              </a:spcBef>
            </a:pPr>
            <a:r>
              <a:rPr sz="850" spc="-5" dirty="0">
                <a:latin typeface="Microsoft Sans Serif"/>
                <a:cs typeface="Microsoft Sans Serif"/>
              </a:rPr>
              <a:t>FF</a:t>
            </a:r>
            <a:endParaRPr sz="8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9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</a:pPr>
            <a:r>
              <a:rPr sz="850" dirty="0">
                <a:latin typeface="Microsoft Sans Serif"/>
                <a:cs typeface="Microsoft Sans Serif"/>
              </a:rPr>
              <a:t>Q</a:t>
            </a:r>
            <a:endParaRPr sz="8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84669" y="5028057"/>
            <a:ext cx="10413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Microsoft Sans Serif"/>
                <a:cs typeface="Microsoft Sans Serif"/>
              </a:rPr>
              <a:t>C</a:t>
            </a:r>
            <a:endParaRPr sz="8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60157" y="5406339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10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305" y="1826260"/>
            <a:ext cx="5901690" cy="42138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2535" y="473709"/>
            <a:ext cx="412622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Field</a:t>
            </a:r>
            <a:r>
              <a:rPr spc="-25" dirty="0"/>
              <a:t> </a:t>
            </a:r>
            <a:r>
              <a:rPr spc="-5" dirty="0"/>
              <a:t>impedance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93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8881" y="3370263"/>
            <a:ext cx="217804" cy="554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00"/>
              </a:lnSpc>
            </a:pPr>
            <a:r>
              <a:rPr sz="1300" b="1" spc="-5" dirty="0">
                <a:latin typeface="Arial"/>
                <a:cs typeface="Arial"/>
              </a:rPr>
              <a:t>Z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/</a:t>
            </a:r>
            <a:r>
              <a:rPr sz="1350" b="1" spc="-5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377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5146" y="2011426"/>
            <a:ext cx="3225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100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7626" y="2308987"/>
            <a:ext cx="9766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Sans Serif"/>
                <a:cs typeface="Microsoft Sans Serif"/>
              </a:rPr>
              <a:t>Short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dipole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5061" y="2865247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Microsoft Sans Serif"/>
                <a:cs typeface="Microsoft Sans Serif"/>
              </a:rPr>
              <a:t>10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85646" y="3531234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Sans Serif"/>
                <a:cs typeface="Microsoft Sans Serif"/>
              </a:rPr>
              <a:t>1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3246" y="4305680"/>
            <a:ext cx="2743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0.1</a:t>
            </a:r>
            <a:endParaRPr sz="1400">
              <a:latin typeface="Microsoft Sans Serif"/>
              <a:cs typeface="Microsoft Sans Serif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232661" y="4533391"/>
          <a:ext cx="4165600" cy="975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0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205">
                <a:tc gridSpan="4">
                  <a:txBody>
                    <a:bodyPr/>
                    <a:lstStyle/>
                    <a:p>
                      <a:pPr marL="514984" algn="ctr">
                        <a:lnSpc>
                          <a:spcPts val="1550"/>
                        </a:lnSpc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Small</a:t>
                      </a:r>
                      <a:r>
                        <a:rPr sz="14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loop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048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400" spc="-40" dirty="0">
                          <a:latin typeface="Microsoft Sans Serif"/>
                          <a:cs typeface="Microsoft Sans Serif"/>
                        </a:rPr>
                        <a:t>0.01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4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46">
                <a:tc>
                  <a:txBody>
                    <a:bodyPr/>
                    <a:lstStyle/>
                    <a:p>
                      <a:pPr marL="414655">
                        <a:lnSpc>
                          <a:spcPts val="1600"/>
                        </a:lnSpc>
                        <a:spcBef>
                          <a:spcPts val="9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0.01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ts val="1600"/>
                        </a:lnSpc>
                        <a:spcBef>
                          <a:spcPts val="9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0.1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79375" algn="ctr">
                        <a:lnSpc>
                          <a:spcPts val="1600"/>
                        </a:lnSpc>
                        <a:spcBef>
                          <a:spcPts val="9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453390">
                        <a:lnSpc>
                          <a:spcPts val="1600"/>
                        </a:lnSpc>
                        <a:spcBef>
                          <a:spcPts val="90"/>
                        </a:spcBef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10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2932302" y="5595315"/>
            <a:ext cx="2022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Distance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/</a:t>
            </a:r>
            <a:r>
              <a:rPr sz="1400" b="1" spc="-5" dirty="0">
                <a:latin typeface="Arial"/>
                <a:cs typeface="Arial"/>
              </a:rPr>
              <a:t> (lambda/ 2Pi)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11161" y="1793493"/>
            <a:ext cx="1538605" cy="44684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65"/>
              </a:spcBef>
            </a:pPr>
            <a:r>
              <a:rPr sz="2800" spc="-10" dirty="0">
                <a:latin typeface="Microsoft Sans Serif"/>
                <a:cs typeface="Microsoft Sans Serif"/>
              </a:rPr>
              <a:t>Field 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imp</a:t>
            </a:r>
            <a:r>
              <a:rPr sz="2750" spc="-15" dirty="0">
                <a:latin typeface="Microsoft Sans Serif"/>
                <a:cs typeface="Microsoft Sans Serif"/>
              </a:rPr>
              <a:t>e</a:t>
            </a:r>
            <a:r>
              <a:rPr sz="2750" spc="-5" dirty="0">
                <a:latin typeface="Microsoft Sans Serif"/>
                <a:cs typeface="Microsoft Sans Serif"/>
              </a:rPr>
              <a:t>danc  </a:t>
            </a:r>
            <a:r>
              <a:rPr sz="2800" spc="-5" dirty="0">
                <a:latin typeface="Microsoft Sans Serif"/>
                <a:cs typeface="Microsoft Sans Serif"/>
              </a:rPr>
              <a:t>e</a:t>
            </a:r>
            <a:endParaRPr sz="2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750" spc="-5" dirty="0">
                <a:latin typeface="Microsoft Sans Serif"/>
                <a:cs typeface="Microsoft Sans Serif"/>
              </a:rPr>
              <a:t>Z</a:t>
            </a:r>
            <a:r>
              <a:rPr sz="2750" spc="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=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E/H</a:t>
            </a:r>
            <a:endParaRPr sz="27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750" spc="-5" dirty="0">
                <a:latin typeface="Microsoft Sans Serif"/>
                <a:cs typeface="Microsoft Sans Serif"/>
              </a:rPr>
              <a:t>depends</a:t>
            </a:r>
            <a:endParaRPr sz="2750">
              <a:latin typeface="Microsoft Sans Serif"/>
              <a:cs typeface="Microsoft Sans Serif"/>
            </a:endParaRPr>
          </a:p>
          <a:p>
            <a:pPr marL="12700" marR="179070">
              <a:lnSpc>
                <a:spcPts val="3060"/>
              </a:lnSpc>
              <a:spcBef>
                <a:spcPts val="1010"/>
              </a:spcBef>
            </a:pPr>
            <a:r>
              <a:rPr sz="2750" spc="-5" dirty="0">
                <a:latin typeface="Microsoft Sans Serif"/>
                <a:cs typeface="Microsoft Sans Serif"/>
              </a:rPr>
              <a:t>on</a:t>
            </a:r>
            <a:r>
              <a:rPr sz="2750" spc="1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the </a:t>
            </a:r>
            <a:r>
              <a:rPr sz="275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antenna </a:t>
            </a:r>
            <a:r>
              <a:rPr sz="2750" spc="-720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type</a:t>
            </a:r>
            <a:r>
              <a:rPr sz="2750" spc="-6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and</a:t>
            </a:r>
            <a:endParaRPr sz="2750">
              <a:latin typeface="Microsoft Sans Serif"/>
              <a:cs typeface="Microsoft Sans Serif"/>
            </a:endParaRPr>
          </a:p>
          <a:p>
            <a:pPr marL="12700" marR="193675">
              <a:lnSpc>
                <a:spcPts val="3320"/>
              </a:lnSpc>
              <a:spcBef>
                <a:spcPts val="755"/>
              </a:spcBef>
            </a:pPr>
            <a:r>
              <a:rPr sz="2800" dirty="0">
                <a:latin typeface="Microsoft Sans Serif"/>
                <a:cs typeface="Microsoft Sans Serif"/>
              </a:rPr>
              <a:t>on 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d</a:t>
            </a:r>
            <a:r>
              <a:rPr sz="2800" spc="-5" dirty="0">
                <a:latin typeface="Microsoft Sans Serif"/>
                <a:cs typeface="Microsoft Sans Serif"/>
              </a:rPr>
              <a:t>is</a:t>
            </a:r>
            <a:r>
              <a:rPr sz="2800" dirty="0">
                <a:latin typeface="Microsoft Sans Serif"/>
                <a:cs typeface="Microsoft Sans Serif"/>
              </a:rPr>
              <a:t>t</a:t>
            </a:r>
            <a:r>
              <a:rPr sz="2800" spc="-5" dirty="0">
                <a:latin typeface="Microsoft Sans Serif"/>
                <a:cs typeface="Microsoft Sans Serif"/>
              </a:rPr>
              <a:t>ance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72961" y="5261609"/>
            <a:ext cx="26797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Microsoft Sans Serif"/>
                <a:cs typeface="Microsoft Sans Serif"/>
              </a:rPr>
              <a:t>100</a:t>
            </a:r>
            <a:endParaRPr sz="11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94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0945" y="473709"/>
            <a:ext cx="51828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Far-Field,</a:t>
            </a:r>
            <a:r>
              <a:rPr spc="-35" dirty="0"/>
              <a:t> </a:t>
            </a:r>
            <a:r>
              <a:rPr spc="-5" dirty="0"/>
              <a:t>Near-Field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4488" y="1698164"/>
            <a:ext cx="6668134" cy="39687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47370" indent="-535305">
              <a:lnSpc>
                <a:spcPct val="100000"/>
              </a:lnSpc>
              <a:spcBef>
                <a:spcPts val="425"/>
              </a:spcBef>
              <a:buChar char="•"/>
              <a:tabLst>
                <a:tab pos="547370" algn="l"/>
                <a:tab pos="54800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Near-field region:</a:t>
            </a:r>
            <a:endParaRPr sz="2800">
              <a:latin typeface="Microsoft Sans Serif"/>
              <a:cs typeface="Microsoft Sans Serif"/>
            </a:endParaRPr>
          </a:p>
          <a:p>
            <a:pPr marL="928369" marR="293370" lvl="1" indent="-457200">
              <a:lnSpc>
                <a:spcPts val="2630"/>
              </a:lnSpc>
              <a:spcBef>
                <a:spcPts val="580"/>
              </a:spcBef>
              <a:buChar char="–"/>
              <a:tabLst>
                <a:tab pos="72644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Angular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distribution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energy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depends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on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distance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from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antenna;</a:t>
            </a:r>
            <a:endParaRPr sz="2400">
              <a:latin typeface="Microsoft Sans Serif"/>
              <a:cs typeface="Microsoft Sans Serif"/>
            </a:endParaRPr>
          </a:p>
          <a:p>
            <a:pPr marL="810895" lvl="1" indent="-340360">
              <a:lnSpc>
                <a:spcPct val="100000"/>
              </a:lnSpc>
              <a:spcBef>
                <a:spcPts val="204"/>
              </a:spcBef>
              <a:buChar char="–"/>
              <a:tabLst>
                <a:tab pos="810895" algn="l"/>
                <a:tab pos="81153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Reactive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field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components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dominate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(L,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C)</a:t>
            </a:r>
            <a:endParaRPr sz="2400">
              <a:latin typeface="Microsoft Sans Serif"/>
              <a:cs typeface="Microsoft Sans Serif"/>
            </a:endParaRPr>
          </a:p>
          <a:p>
            <a:pPr marL="547370" indent="-535305">
              <a:lnSpc>
                <a:spcPct val="100000"/>
              </a:lnSpc>
              <a:spcBef>
                <a:spcPts val="355"/>
              </a:spcBef>
              <a:buChar char="•"/>
              <a:tabLst>
                <a:tab pos="547370" algn="l"/>
                <a:tab pos="548005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Far-field</a:t>
            </a:r>
            <a:r>
              <a:rPr sz="2800" spc="-1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region:</a:t>
            </a:r>
            <a:endParaRPr sz="2800">
              <a:latin typeface="Microsoft Sans Serif"/>
              <a:cs typeface="Microsoft Sans Serif"/>
            </a:endParaRPr>
          </a:p>
          <a:p>
            <a:pPr marL="928369" marR="1664335" lvl="1" indent="-457200">
              <a:lnSpc>
                <a:spcPts val="2650"/>
              </a:lnSpc>
              <a:spcBef>
                <a:spcPts val="535"/>
              </a:spcBef>
              <a:buChar char="–"/>
              <a:tabLst>
                <a:tab pos="72644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Angular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distribution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of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energy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is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independent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on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distance;</a:t>
            </a:r>
            <a:endParaRPr sz="2400">
              <a:latin typeface="Microsoft Sans Serif"/>
              <a:cs typeface="Microsoft Sans Serif"/>
            </a:endParaRPr>
          </a:p>
          <a:p>
            <a:pPr marL="810895" lvl="1" indent="-340360">
              <a:lnSpc>
                <a:spcPct val="100000"/>
              </a:lnSpc>
              <a:spcBef>
                <a:spcPts val="180"/>
              </a:spcBef>
              <a:buChar char="–"/>
              <a:tabLst>
                <a:tab pos="810895" algn="l"/>
                <a:tab pos="811530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Radiating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field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component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dominates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(R)</a:t>
            </a:r>
            <a:endParaRPr sz="2400">
              <a:latin typeface="Microsoft Sans Serif"/>
              <a:cs typeface="Microsoft Sans Serif"/>
            </a:endParaRPr>
          </a:p>
          <a:p>
            <a:pPr marL="928369" marR="5080" lvl="1" indent="-457200">
              <a:lnSpc>
                <a:spcPts val="2650"/>
              </a:lnSpc>
              <a:spcBef>
                <a:spcPts val="570"/>
              </a:spcBef>
              <a:buChar char="–"/>
              <a:tabLst>
                <a:tab pos="726440" algn="l"/>
              </a:tabLst>
            </a:pPr>
            <a:r>
              <a:rPr sz="2400" dirty="0">
                <a:latin typeface="Microsoft Sans Serif"/>
                <a:cs typeface="Microsoft Sans Serif"/>
              </a:rPr>
              <a:t>The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resultant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EM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field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can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locally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be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treated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as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uniform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(TEM)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95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7502" y="473709"/>
            <a:ext cx="38779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Poynting</a:t>
            </a:r>
            <a:r>
              <a:rPr spc="5" dirty="0"/>
              <a:t> </a:t>
            </a:r>
            <a:r>
              <a:rPr spc="-5" dirty="0"/>
              <a:t>vector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5140" y="1636522"/>
            <a:ext cx="8140700" cy="4060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225" indent="-340360">
              <a:lnSpc>
                <a:spcPts val="3254"/>
              </a:lnSpc>
              <a:spcBef>
                <a:spcPts val="95"/>
              </a:spcBef>
              <a:buChar char="•"/>
              <a:tabLst>
                <a:tab pos="403225" algn="l"/>
                <a:tab pos="4038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time-rate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EM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energy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flow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per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unit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area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in</a:t>
            </a:r>
            <a:endParaRPr sz="2800">
              <a:latin typeface="Microsoft Sans Serif"/>
              <a:cs typeface="Microsoft Sans Serif"/>
            </a:endParaRPr>
          </a:p>
          <a:p>
            <a:pPr marL="403225" algn="just">
              <a:lnSpc>
                <a:spcPts val="3125"/>
              </a:lnSpc>
            </a:pPr>
            <a:r>
              <a:rPr sz="2700" spc="-5" dirty="0">
                <a:latin typeface="Microsoft Sans Serif"/>
                <a:cs typeface="Microsoft Sans Serif"/>
              </a:rPr>
              <a:t>free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space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is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the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i="1" spc="-5" dirty="0">
                <a:latin typeface="Arial"/>
                <a:cs typeface="Arial"/>
              </a:rPr>
              <a:t>Poynting</a:t>
            </a:r>
            <a:r>
              <a:rPr sz="2700" i="1" dirty="0">
                <a:latin typeface="Arial"/>
                <a:cs typeface="Arial"/>
              </a:rPr>
              <a:t> </a:t>
            </a:r>
            <a:r>
              <a:rPr sz="2700" i="1" spc="-5" dirty="0">
                <a:latin typeface="Arial"/>
                <a:cs typeface="Arial"/>
              </a:rPr>
              <a:t>vector</a:t>
            </a:r>
            <a:endParaRPr sz="2700">
              <a:latin typeface="Arial"/>
              <a:cs typeface="Arial"/>
            </a:endParaRPr>
          </a:p>
          <a:p>
            <a:pPr marL="403225" algn="just">
              <a:lnSpc>
                <a:spcPts val="3829"/>
              </a:lnSpc>
            </a:pPr>
            <a:r>
              <a:rPr sz="2800" i="1" dirty="0">
                <a:latin typeface="Arial"/>
                <a:cs typeface="Arial"/>
              </a:rPr>
              <a:t>(</a:t>
            </a:r>
            <a:r>
              <a:rPr sz="2000" dirty="0">
                <a:latin typeface="Microsoft Sans Serif"/>
                <a:cs typeface="Microsoft Sans Serif"/>
              </a:rPr>
              <a:t>see</a:t>
            </a:r>
            <a:r>
              <a:rPr sz="2000" spc="295" dirty="0">
                <a:latin typeface="Microsoft Sans Serif"/>
                <a:cs typeface="Microsoft Sans Serif"/>
              </a:rPr>
              <a:t> </a:t>
            </a:r>
            <a:r>
              <a:rPr sz="20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2"/>
              </a:rPr>
              <a:t>http://www.amanogawa.com/archive/docs/EM8.pdf</a:t>
            </a:r>
            <a:r>
              <a:rPr sz="3200" i="1" spc="-5" dirty="0">
                <a:latin typeface="Arial"/>
                <a:cs typeface="Arial"/>
              </a:rPr>
              <a:t>)</a:t>
            </a:r>
            <a:r>
              <a:rPr sz="2800" i="1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403225" marR="55880" indent="-340360" algn="just">
              <a:lnSpc>
                <a:spcPct val="96000"/>
              </a:lnSpc>
              <a:spcBef>
                <a:spcPts val="1050"/>
              </a:spcBef>
              <a:buChar char="•"/>
              <a:tabLst>
                <a:tab pos="4038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It </a:t>
            </a:r>
            <a:r>
              <a:rPr sz="2800" spc="-10" dirty="0">
                <a:latin typeface="Microsoft Sans Serif"/>
                <a:cs typeface="Microsoft Sans Serif"/>
              </a:rPr>
              <a:t>is </a:t>
            </a:r>
            <a:r>
              <a:rPr sz="2800" spc="-5" dirty="0">
                <a:latin typeface="Microsoft Sans Serif"/>
                <a:cs typeface="Microsoft Sans Serif"/>
              </a:rPr>
              <a:t>the cross-product (vector product, right-hand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screw </a:t>
            </a:r>
            <a:r>
              <a:rPr sz="2700" spc="-5" dirty="0">
                <a:latin typeface="Microsoft Sans Serif"/>
                <a:cs typeface="Microsoft Sans Serif"/>
              </a:rPr>
              <a:t>direction) </a:t>
            </a:r>
            <a:r>
              <a:rPr sz="2700" dirty="0">
                <a:latin typeface="Microsoft Sans Serif"/>
                <a:cs typeface="Microsoft Sans Serif"/>
              </a:rPr>
              <a:t>of the </a:t>
            </a:r>
            <a:r>
              <a:rPr sz="2700" spc="-10" dirty="0">
                <a:latin typeface="Microsoft Sans Serif"/>
                <a:cs typeface="Microsoft Sans Serif"/>
              </a:rPr>
              <a:t>electric field </a:t>
            </a:r>
            <a:r>
              <a:rPr sz="2700" dirty="0">
                <a:latin typeface="Microsoft Sans Serif"/>
                <a:cs typeface="Microsoft Sans Serif"/>
              </a:rPr>
              <a:t>vector (E) </a:t>
            </a:r>
            <a:r>
              <a:rPr sz="2700" spc="-10" dirty="0">
                <a:latin typeface="Microsoft Sans Serif"/>
                <a:cs typeface="Microsoft Sans Serif"/>
              </a:rPr>
              <a:t>and </a:t>
            </a:r>
            <a:r>
              <a:rPr sz="2700" spc="-5" dirty="0">
                <a:latin typeface="Microsoft Sans Serif"/>
                <a:cs typeface="Microsoft Sans Serif"/>
              </a:rPr>
              <a:t> the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magnetic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field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vector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(H):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P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=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E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x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H.</a:t>
            </a:r>
            <a:endParaRPr sz="2700">
              <a:latin typeface="Microsoft Sans Serif"/>
              <a:cs typeface="Microsoft Sans Serif"/>
            </a:endParaRPr>
          </a:p>
          <a:p>
            <a:pPr marL="403225" indent="-340360">
              <a:lnSpc>
                <a:spcPct val="100000"/>
              </a:lnSpc>
              <a:spcBef>
                <a:spcPts val="585"/>
              </a:spcBef>
              <a:buChar char="•"/>
              <a:tabLst>
                <a:tab pos="403225" algn="l"/>
                <a:tab pos="40386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For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elementary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dipole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i="1" spc="-5" dirty="0">
                <a:latin typeface="Arial"/>
                <a:cs typeface="Arial"/>
              </a:rPr>
              <a:t>E</a:t>
            </a:r>
            <a:r>
              <a:rPr sz="4650" spc="-7" baseline="-12544" dirty="0">
                <a:latin typeface="Symbol"/>
                <a:cs typeface="Symbol"/>
              </a:rPr>
              <a:t></a:t>
            </a:r>
            <a:r>
              <a:rPr sz="4650" baseline="-12544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Symbol"/>
                <a:cs typeface="Symbol"/>
              </a:rPr>
              <a:t></a:t>
            </a:r>
            <a:r>
              <a:rPr sz="2800" spc="100" dirty="0">
                <a:latin typeface="Times New Roman"/>
                <a:cs typeface="Times New Roman"/>
              </a:rPr>
              <a:t> </a:t>
            </a:r>
            <a:r>
              <a:rPr sz="2800" i="1" spc="-10" dirty="0">
                <a:latin typeface="Arial"/>
                <a:cs typeface="Arial"/>
              </a:rPr>
              <a:t>H</a:t>
            </a:r>
            <a:r>
              <a:rPr sz="4650" spc="-15" baseline="-12544" dirty="0">
                <a:latin typeface="Symbol"/>
                <a:cs typeface="Symbol"/>
              </a:rPr>
              <a:t></a:t>
            </a:r>
            <a:r>
              <a:rPr sz="4650" baseline="-12544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and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only</a:t>
            </a:r>
            <a:endParaRPr sz="2800">
              <a:latin typeface="Microsoft Sans Serif"/>
              <a:cs typeface="Microsoft Sans Serif"/>
            </a:endParaRPr>
          </a:p>
          <a:p>
            <a:pPr marL="403225" marR="471805" algn="just">
              <a:lnSpc>
                <a:spcPct val="80500"/>
              </a:lnSpc>
              <a:spcBef>
                <a:spcPts val="1365"/>
              </a:spcBef>
            </a:pPr>
            <a:r>
              <a:rPr sz="2650" i="1" dirty="0">
                <a:latin typeface="Arial"/>
                <a:cs typeface="Arial"/>
              </a:rPr>
              <a:t>E</a:t>
            </a:r>
            <a:r>
              <a:rPr sz="4425" baseline="-12241" dirty="0">
                <a:latin typeface="Symbol"/>
                <a:cs typeface="Symbol"/>
              </a:rPr>
              <a:t></a:t>
            </a:r>
            <a:r>
              <a:rPr sz="2650" dirty="0">
                <a:latin typeface="Microsoft Sans Serif"/>
                <a:cs typeface="Microsoft Sans Serif"/>
              </a:rPr>
              <a:t>x</a:t>
            </a:r>
            <a:r>
              <a:rPr sz="2650" i="1" dirty="0">
                <a:latin typeface="Arial"/>
                <a:cs typeface="Arial"/>
              </a:rPr>
              <a:t>H</a:t>
            </a:r>
            <a:r>
              <a:rPr sz="4425" baseline="-12241" dirty="0">
                <a:latin typeface="Symbol"/>
                <a:cs typeface="Symbol"/>
              </a:rPr>
              <a:t></a:t>
            </a:r>
            <a:r>
              <a:rPr sz="4425" baseline="-12241" dirty="0">
                <a:latin typeface="Times New Roman"/>
                <a:cs typeface="Times New Roman"/>
              </a:rPr>
              <a:t> </a:t>
            </a:r>
            <a:r>
              <a:rPr sz="2650" dirty="0">
                <a:latin typeface="Microsoft Sans Serif"/>
                <a:cs typeface="Microsoft Sans Serif"/>
              </a:rPr>
              <a:t>carry </a:t>
            </a:r>
            <a:r>
              <a:rPr sz="2650" spc="-5" dirty="0">
                <a:latin typeface="Microsoft Sans Serif"/>
                <a:cs typeface="Microsoft Sans Serif"/>
              </a:rPr>
              <a:t>energy </a:t>
            </a:r>
            <a:r>
              <a:rPr sz="2650" spc="-10" dirty="0">
                <a:latin typeface="Microsoft Sans Serif"/>
                <a:cs typeface="Microsoft Sans Serif"/>
              </a:rPr>
              <a:t>into </a:t>
            </a:r>
            <a:r>
              <a:rPr sz="2650" dirty="0">
                <a:latin typeface="Microsoft Sans Serif"/>
                <a:cs typeface="Microsoft Sans Serif"/>
              </a:rPr>
              <a:t>space </a:t>
            </a:r>
            <a:r>
              <a:rPr sz="2650" spc="-5" dirty="0">
                <a:latin typeface="Microsoft Sans Serif"/>
                <a:cs typeface="Microsoft Sans Serif"/>
              </a:rPr>
              <a:t>with </a:t>
            </a:r>
            <a:r>
              <a:rPr sz="2650" dirty="0">
                <a:latin typeface="Microsoft Sans Serif"/>
                <a:cs typeface="Microsoft Sans Serif"/>
              </a:rPr>
              <a:t>the speed of </a:t>
            </a:r>
            <a:r>
              <a:rPr sz="2650" spc="-690" dirty="0">
                <a:latin typeface="Microsoft Sans Serif"/>
                <a:cs typeface="Microsoft Sans Serif"/>
              </a:rPr>
              <a:t> </a:t>
            </a:r>
            <a:r>
              <a:rPr sz="2650" spc="-5" dirty="0">
                <a:latin typeface="Microsoft Sans Serif"/>
                <a:cs typeface="Microsoft Sans Serif"/>
              </a:rPr>
              <a:t>light.</a:t>
            </a:r>
            <a:endParaRPr sz="26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96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9942" y="473709"/>
            <a:ext cx="29451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Power</a:t>
            </a:r>
            <a:r>
              <a:rPr spc="-45" dirty="0"/>
              <a:t> </a:t>
            </a:r>
            <a:r>
              <a:rPr spc="-5" dirty="0"/>
              <a:t>Flow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42618"/>
            <a:ext cx="7882255" cy="35598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52425" marR="5080" indent="-340360">
              <a:lnSpc>
                <a:spcPct val="97800"/>
              </a:lnSpc>
              <a:spcBef>
                <a:spcPts val="180"/>
              </a:spcBef>
              <a:buChar char="•"/>
              <a:tabLst>
                <a:tab pos="352425" algn="l"/>
                <a:tab pos="353060" algn="l"/>
              </a:tabLst>
            </a:pPr>
            <a:r>
              <a:rPr sz="2900" dirty="0">
                <a:latin typeface="Microsoft Sans Serif"/>
                <a:cs typeface="Microsoft Sans Serif"/>
              </a:rPr>
              <a:t>In</a:t>
            </a:r>
            <a:r>
              <a:rPr sz="2900" spc="3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free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space</a:t>
            </a:r>
            <a:r>
              <a:rPr sz="2900" spc="3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and</a:t>
            </a:r>
            <a:r>
              <a:rPr sz="2900" spc="2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at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large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distances,</a:t>
            </a:r>
            <a:r>
              <a:rPr sz="2900" spc="2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the </a:t>
            </a:r>
            <a:r>
              <a:rPr sz="2900" spc="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radiated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energy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streams</a:t>
            </a:r>
            <a:r>
              <a:rPr sz="2900" spc="4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from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the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antenna</a:t>
            </a:r>
            <a:r>
              <a:rPr sz="2900" spc="40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in </a:t>
            </a:r>
            <a:r>
              <a:rPr sz="2900" spc="-5" dirty="0">
                <a:latin typeface="Microsoft Sans Serif"/>
                <a:cs typeface="Microsoft Sans Serif"/>
              </a:rPr>
              <a:t> radial</a:t>
            </a:r>
            <a:r>
              <a:rPr sz="2900" spc="30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lines,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i.e.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the</a:t>
            </a:r>
            <a:r>
              <a:rPr sz="2900" spc="3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Poynting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vector</a:t>
            </a:r>
            <a:r>
              <a:rPr sz="2900" spc="3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has</a:t>
            </a:r>
            <a:r>
              <a:rPr sz="2900" spc="1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only </a:t>
            </a:r>
            <a:r>
              <a:rPr sz="2900" dirty="0">
                <a:latin typeface="Microsoft Sans Serif"/>
                <a:cs typeface="Microsoft Sans Serif"/>
              </a:rPr>
              <a:t> the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radial</a:t>
            </a:r>
            <a:r>
              <a:rPr sz="2900" spc="2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component</a:t>
            </a:r>
            <a:r>
              <a:rPr sz="2900" spc="40" dirty="0">
                <a:latin typeface="Microsoft Sans Serif"/>
                <a:cs typeface="Microsoft Sans Serif"/>
              </a:rPr>
              <a:t> </a:t>
            </a:r>
            <a:r>
              <a:rPr sz="2900" spc="-15" dirty="0">
                <a:latin typeface="Microsoft Sans Serif"/>
                <a:cs typeface="Microsoft Sans Serif"/>
              </a:rPr>
              <a:t>in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spherical</a:t>
            </a:r>
            <a:r>
              <a:rPr sz="2900" spc="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coordinates.</a:t>
            </a:r>
            <a:endParaRPr sz="2900">
              <a:latin typeface="Microsoft Sans Serif"/>
              <a:cs typeface="Microsoft Sans Serif"/>
            </a:endParaRPr>
          </a:p>
          <a:p>
            <a:pPr marL="352425" marR="207010" indent="-340360">
              <a:lnSpc>
                <a:spcPct val="100400"/>
              </a:lnSpc>
              <a:spcBef>
                <a:spcPts val="785"/>
              </a:spcBef>
              <a:buChar char="•"/>
              <a:tabLst>
                <a:tab pos="352425" algn="l"/>
                <a:tab pos="353060" algn="l"/>
              </a:tabLst>
            </a:pPr>
            <a:r>
              <a:rPr sz="2750" spc="-5" dirty="0">
                <a:latin typeface="Microsoft Sans Serif"/>
                <a:cs typeface="Microsoft Sans Serif"/>
              </a:rPr>
              <a:t>A</a:t>
            </a:r>
            <a:r>
              <a:rPr sz="2750" spc="2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source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dirty="0">
                <a:latin typeface="Microsoft Sans Serif"/>
                <a:cs typeface="Microsoft Sans Serif"/>
              </a:rPr>
              <a:t>that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radiates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uniformly</a:t>
            </a:r>
            <a:r>
              <a:rPr sz="2750" spc="4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in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15" dirty="0">
                <a:latin typeface="Microsoft Sans Serif"/>
                <a:cs typeface="Microsoft Sans Serif"/>
              </a:rPr>
              <a:t>all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directions </a:t>
            </a:r>
            <a:r>
              <a:rPr sz="2750" spc="-715" dirty="0">
                <a:latin typeface="Microsoft Sans Serif"/>
                <a:cs typeface="Microsoft Sans Serif"/>
              </a:rPr>
              <a:t> </a:t>
            </a:r>
            <a:r>
              <a:rPr sz="2750" spc="-10" dirty="0">
                <a:latin typeface="Microsoft Sans Serif"/>
                <a:cs typeface="Microsoft Sans Serif"/>
              </a:rPr>
              <a:t>is</a:t>
            </a:r>
            <a:r>
              <a:rPr sz="2750" spc="35" dirty="0">
                <a:latin typeface="Microsoft Sans Serif"/>
                <a:cs typeface="Microsoft Sans Serif"/>
              </a:rPr>
              <a:t> </a:t>
            </a:r>
            <a:r>
              <a:rPr sz="2750" spc="-5" dirty="0">
                <a:latin typeface="Microsoft Sans Serif"/>
                <a:cs typeface="Microsoft Sans Serif"/>
              </a:rPr>
              <a:t>an</a:t>
            </a:r>
            <a:r>
              <a:rPr sz="2750" spc="30" dirty="0">
                <a:latin typeface="Microsoft Sans Serif"/>
                <a:cs typeface="Microsoft Sans Serif"/>
              </a:rPr>
              <a:t> </a:t>
            </a:r>
            <a:r>
              <a:rPr sz="2750" i="1" spc="-5" dirty="0">
                <a:latin typeface="Arial"/>
                <a:cs typeface="Arial"/>
              </a:rPr>
              <a:t>isotropic</a:t>
            </a:r>
            <a:r>
              <a:rPr sz="2750" i="1" spc="5" dirty="0">
                <a:latin typeface="Arial"/>
                <a:cs typeface="Arial"/>
              </a:rPr>
              <a:t> </a:t>
            </a:r>
            <a:r>
              <a:rPr sz="2750" i="1" dirty="0">
                <a:latin typeface="Arial"/>
                <a:cs typeface="Arial"/>
              </a:rPr>
              <a:t>source</a:t>
            </a:r>
            <a:r>
              <a:rPr sz="2750" i="1" spc="-5" dirty="0">
                <a:latin typeface="Arial"/>
                <a:cs typeface="Arial"/>
              </a:rPr>
              <a:t> (radiator, </a:t>
            </a:r>
            <a:r>
              <a:rPr sz="2750" i="1" dirty="0">
                <a:latin typeface="Arial"/>
                <a:cs typeface="Arial"/>
              </a:rPr>
              <a:t>antenna)</a:t>
            </a:r>
            <a:r>
              <a:rPr sz="2750" dirty="0">
                <a:latin typeface="Microsoft Sans Serif"/>
                <a:cs typeface="Microsoft Sans Serif"/>
              </a:rPr>
              <a:t>.</a:t>
            </a:r>
            <a:endParaRPr sz="2750">
              <a:latin typeface="Microsoft Sans Serif"/>
              <a:cs typeface="Microsoft Sans Serif"/>
            </a:endParaRPr>
          </a:p>
          <a:p>
            <a:pPr marL="352425" marR="278765">
              <a:lnSpc>
                <a:spcPts val="3290"/>
              </a:lnSpc>
              <a:spcBef>
                <a:spcPts val="240"/>
              </a:spcBef>
            </a:pPr>
            <a:r>
              <a:rPr sz="2800" spc="-5" dirty="0">
                <a:latin typeface="Microsoft Sans Serif"/>
                <a:cs typeface="Microsoft Sans Serif"/>
              </a:rPr>
              <a:t>For</a:t>
            </a:r>
            <a:r>
              <a:rPr sz="2800" spc="15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such</a:t>
            </a:r>
            <a:r>
              <a:rPr sz="2800" spc="15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</a:t>
            </a:r>
            <a:r>
              <a:rPr sz="2800" spc="15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source</a:t>
            </a:r>
            <a:r>
              <a:rPr sz="2800" spc="15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15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radial</a:t>
            </a:r>
            <a:r>
              <a:rPr sz="2800" spc="15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component</a:t>
            </a:r>
            <a:r>
              <a:rPr sz="2800" spc="15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the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Poynting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vector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is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independent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of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Symbol"/>
                <a:cs typeface="Symbol"/>
              </a:rPr>
              <a:t>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and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Symbol"/>
                <a:cs typeface="Symbol"/>
              </a:rPr>
              <a:t></a:t>
            </a:r>
            <a:r>
              <a:rPr sz="2800" dirty="0">
                <a:latin typeface="Microsoft Sans Serif"/>
                <a:cs typeface="Microsoft Sans Serif"/>
              </a:rPr>
              <a:t>.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1725" y="2493645"/>
            <a:ext cx="3053924" cy="33756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28442" y="473709"/>
            <a:ext cx="40957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Linear</a:t>
            </a:r>
            <a:r>
              <a:rPr dirty="0"/>
              <a:t> </a:t>
            </a:r>
            <a:r>
              <a:rPr spc="-5" dirty="0"/>
              <a:t>Antennas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97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38928" y="1602994"/>
            <a:ext cx="3463925" cy="205105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5125" marR="81280" indent="-340360">
              <a:lnSpc>
                <a:spcPct val="81500"/>
              </a:lnSpc>
              <a:spcBef>
                <a:spcPts val="545"/>
              </a:spcBef>
              <a:buChar char="•"/>
              <a:tabLst>
                <a:tab pos="352425" algn="l"/>
                <a:tab pos="353060" algn="l"/>
              </a:tabLst>
            </a:pPr>
            <a:r>
              <a:rPr sz="2000" spc="-5" dirty="0">
                <a:latin typeface="Microsoft Sans Serif"/>
                <a:cs typeface="Microsoft Sans Serif"/>
              </a:rPr>
              <a:t>Summation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of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all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vector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components E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(or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H) </a:t>
            </a:r>
            <a:r>
              <a:rPr sz="2000" dirty="0">
                <a:latin typeface="Microsoft Sans Serif"/>
                <a:cs typeface="Microsoft Sans Serif"/>
              </a:rPr>
              <a:t> produced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by </a:t>
            </a:r>
            <a:r>
              <a:rPr sz="2000" spc="-5" dirty="0">
                <a:latin typeface="Microsoft Sans Serif"/>
                <a:cs typeface="Microsoft Sans Serif"/>
              </a:rPr>
              <a:t>each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antenna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element</a:t>
            </a:r>
            <a:endParaRPr sz="2000">
              <a:latin typeface="Microsoft Sans Serif"/>
              <a:cs typeface="Microsoft Sans Serif"/>
            </a:endParaRPr>
          </a:p>
          <a:p>
            <a:pPr marL="416559">
              <a:lnSpc>
                <a:spcPct val="100000"/>
              </a:lnSpc>
              <a:spcBef>
                <a:spcPts val="165"/>
              </a:spcBef>
            </a:pPr>
            <a:r>
              <a:rPr sz="2450" i="1" spc="-5" dirty="0">
                <a:latin typeface="Times New Roman"/>
                <a:cs typeface="Times New Roman"/>
              </a:rPr>
              <a:t>E </a:t>
            </a:r>
            <a:r>
              <a:rPr sz="2450" spc="-5" dirty="0">
                <a:latin typeface="Symbol"/>
                <a:cs typeface="Symbol"/>
              </a:rPr>
              <a:t></a:t>
            </a:r>
            <a:r>
              <a:rPr sz="2450" spc="-5" dirty="0">
                <a:latin typeface="Times New Roman"/>
                <a:cs typeface="Times New Roman"/>
              </a:rPr>
              <a:t> </a:t>
            </a:r>
            <a:r>
              <a:rPr sz="2450" i="1" spc="-5" dirty="0">
                <a:latin typeface="Times New Roman"/>
                <a:cs typeface="Times New Roman"/>
              </a:rPr>
              <a:t>E</a:t>
            </a:r>
            <a:r>
              <a:rPr sz="3525" spc="-7" baseline="-11820" dirty="0">
                <a:latin typeface="Times New Roman"/>
                <a:cs typeface="Times New Roman"/>
              </a:rPr>
              <a:t>1</a:t>
            </a:r>
            <a:r>
              <a:rPr sz="3525" spc="30" baseline="-11820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Symbol"/>
                <a:cs typeface="Symbol"/>
              </a:rPr>
              <a:t></a:t>
            </a:r>
            <a:r>
              <a:rPr sz="2450" spc="-5" dirty="0">
                <a:latin typeface="Times New Roman"/>
                <a:cs typeface="Times New Roman"/>
              </a:rPr>
              <a:t> </a:t>
            </a:r>
            <a:r>
              <a:rPr sz="2450" i="1" spc="-5" dirty="0">
                <a:latin typeface="Times New Roman"/>
                <a:cs typeface="Times New Roman"/>
              </a:rPr>
              <a:t>E</a:t>
            </a:r>
            <a:r>
              <a:rPr sz="3525" spc="-7" baseline="-11820" dirty="0">
                <a:latin typeface="Times New Roman"/>
                <a:cs typeface="Times New Roman"/>
              </a:rPr>
              <a:t>2</a:t>
            </a:r>
            <a:r>
              <a:rPr sz="3525" spc="7" baseline="-11820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Symbol"/>
                <a:cs typeface="Symbol"/>
              </a:rPr>
              <a:t></a:t>
            </a:r>
            <a:r>
              <a:rPr sz="2450" dirty="0">
                <a:latin typeface="Times New Roman"/>
                <a:cs typeface="Times New Roman"/>
              </a:rPr>
              <a:t> </a:t>
            </a:r>
            <a:r>
              <a:rPr sz="2450" i="1" spc="-5" dirty="0">
                <a:latin typeface="Times New Roman"/>
                <a:cs typeface="Times New Roman"/>
              </a:rPr>
              <a:t>E</a:t>
            </a:r>
            <a:r>
              <a:rPr sz="3525" spc="-7" baseline="-11820" dirty="0">
                <a:latin typeface="Times New Roman"/>
                <a:cs typeface="Times New Roman"/>
              </a:rPr>
              <a:t>3</a:t>
            </a:r>
            <a:r>
              <a:rPr sz="3525" spc="22" baseline="-11820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Symbol"/>
                <a:cs typeface="Symbol"/>
              </a:rPr>
              <a:t></a:t>
            </a:r>
            <a:r>
              <a:rPr sz="2450" spc="-5" dirty="0">
                <a:latin typeface="Times New Roman"/>
                <a:cs typeface="Times New Roman"/>
              </a:rPr>
              <a:t> ...</a:t>
            </a:r>
            <a:endParaRPr sz="2450">
              <a:latin typeface="Times New Roman"/>
              <a:cs typeface="Times New Roman"/>
            </a:endParaRPr>
          </a:p>
          <a:p>
            <a:pPr marL="353060">
              <a:lnSpc>
                <a:spcPct val="100000"/>
              </a:lnSpc>
              <a:spcBef>
                <a:spcPts val="1505"/>
              </a:spcBef>
            </a:pPr>
            <a:r>
              <a:rPr sz="2550" i="1" dirty="0">
                <a:latin typeface="Times New Roman"/>
                <a:cs typeface="Times New Roman"/>
              </a:rPr>
              <a:t>H</a:t>
            </a:r>
            <a:r>
              <a:rPr sz="2550" i="1" spc="-10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</a:t>
            </a:r>
            <a:r>
              <a:rPr sz="2550" spc="-10" dirty="0">
                <a:latin typeface="Times New Roman"/>
                <a:cs typeface="Times New Roman"/>
              </a:rPr>
              <a:t> </a:t>
            </a:r>
            <a:r>
              <a:rPr sz="2550" i="1" dirty="0">
                <a:latin typeface="Times New Roman"/>
                <a:cs typeface="Times New Roman"/>
              </a:rPr>
              <a:t>H</a:t>
            </a:r>
            <a:r>
              <a:rPr sz="3675" baseline="-12471" dirty="0">
                <a:latin typeface="Times New Roman"/>
                <a:cs typeface="Times New Roman"/>
              </a:rPr>
              <a:t>1</a:t>
            </a:r>
            <a:r>
              <a:rPr sz="3675" spc="22" baseline="-12471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</a:t>
            </a:r>
            <a:r>
              <a:rPr sz="2550" spc="-20" dirty="0">
                <a:latin typeface="Times New Roman"/>
                <a:cs typeface="Times New Roman"/>
              </a:rPr>
              <a:t> </a:t>
            </a:r>
            <a:r>
              <a:rPr sz="2550" i="1" dirty="0">
                <a:latin typeface="Times New Roman"/>
                <a:cs typeface="Times New Roman"/>
              </a:rPr>
              <a:t>H</a:t>
            </a:r>
            <a:r>
              <a:rPr sz="2550" i="1" spc="-20" dirty="0">
                <a:latin typeface="Times New Roman"/>
                <a:cs typeface="Times New Roman"/>
              </a:rPr>
              <a:t> </a:t>
            </a:r>
            <a:r>
              <a:rPr sz="3675" spc="-7" baseline="-12471" dirty="0">
                <a:latin typeface="Times New Roman"/>
                <a:cs typeface="Times New Roman"/>
              </a:rPr>
              <a:t>2</a:t>
            </a:r>
            <a:r>
              <a:rPr sz="3675" spc="15" baseline="-12471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</a:t>
            </a:r>
            <a:r>
              <a:rPr sz="2550" spc="-10" dirty="0">
                <a:latin typeface="Times New Roman"/>
                <a:cs typeface="Times New Roman"/>
              </a:rPr>
              <a:t> </a:t>
            </a:r>
            <a:r>
              <a:rPr sz="2550" i="1" dirty="0">
                <a:latin typeface="Times New Roman"/>
                <a:cs typeface="Times New Roman"/>
              </a:rPr>
              <a:t>H</a:t>
            </a:r>
            <a:r>
              <a:rPr sz="3675" baseline="-12471" dirty="0">
                <a:latin typeface="Times New Roman"/>
                <a:cs typeface="Times New Roman"/>
              </a:rPr>
              <a:t>3</a:t>
            </a:r>
            <a:r>
              <a:rPr sz="3675" spc="22" baseline="-12471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Symbol"/>
                <a:cs typeface="Symbol"/>
              </a:rPr>
              <a:t></a:t>
            </a:r>
            <a:r>
              <a:rPr sz="2550" spc="-10" dirty="0">
                <a:latin typeface="Times New Roman"/>
                <a:cs typeface="Times New Roman"/>
              </a:rPr>
              <a:t> </a:t>
            </a:r>
            <a:r>
              <a:rPr sz="2550" spc="-5" dirty="0">
                <a:latin typeface="Times New Roman"/>
                <a:cs typeface="Times New Roman"/>
              </a:rPr>
              <a:t>...</a:t>
            </a:r>
            <a:endParaRPr sz="255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376042" y="3797693"/>
          <a:ext cx="5831840" cy="2094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3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953">
                <a:tc>
                  <a:txBody>
                    <a:bodyPr/>
                    <a:lstStyle/>
                    <a:p>
                      <a:pPr marL="127000">
                        <a:lnSpc>
                          <a:spcPts val="2565"/>
                        </a:lnSpc>
                      </a:pPr>
                      <a:r>
                        <a:rPr sz="2350" dirty="0">
                          <a:latin typeface="Times New Roman"/>
                          <a:cs typeface="Times New Roman"/>
                        </a:rPr>
                        <a:t>O</a:t>
                      </a:r>
                      <a:endParaRPr sz="23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4285" indent="-294005">
                        <a:lnSpc>
                          <a:spcPts val="2155"/>
                        </a:lnSpc>
                        <a:spcBef>
                          <a:spcPts val="875"/>
                        </a:spcBef>
                        <a:buChar char="•"/>
                        <a:tabLst>
                          <a:tab pos="1264285" algn="l"/>
                          <a:tab pos="1264920" algn="l"/>
                        </a:tabLst>
                      </a:pPr>
                      <a:r>
                        <a:rPr sz="1950" spc="-5" dirty="0">
                          <a:latin typeface="Microsoft Sans Serif"/>
                          <a:cs typeface="Microsoft Sans Serif"/>
                        </a:rPr>
                        <a:t>In</a:t>
                      </a:r>
                      <a:r>
                        <a:rPr sz="195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dirty="0"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95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spc="-5" dirty="0">
                          <a:latin typeface="Microsoft Sans Serif"/>
                          <a:cs typeface="Microsoft Sans Serif"/>
                        </a:rPr>
                        <a:t>far-field</a:t>
                      </a:r>
                      <a:r>
                        <a:rPr sz="195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spc="-5" dirty="0">
                          <a:latin typeface="Microsoft Sans Serif"/>
                          <a:cs typeface="Microsoft Sans Serif"/>
                        </a:rPr>
                        <a:t>region,</a:t>
                      </a:r>
                      <a:r>
                        <a:rPr sz="195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spc="-5" dirty="0">
                          <a:latin typeface="Microsoft Sans Serif"/>
                          <a:cs typeface="Microsoft Sans Serif"/>
                        </a:rPr>
                        <a:t>the</a:t>
                      </a:r>
                      <a:endParaRPr sz="1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11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13815">
                        <a:lnSpc>
                          <a:spcPts val="2025"/>
                        </a:lnSpc>
                      </a:pPr>
                      <a:r>
                        <a:rPr sz="1950" spc="-5" dirty="0">
                          <a:latin typeface="Microsoft Sans Serif"/>
                          <a:cs typeface="Microsoft Sans Serif"/>
                        </a:rPr>
                        <a:t>vector</a:t>
                      </a:r>
                      <a:r>
                        <a:rPr sz="195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spc="-5" dirty="0">
                          <a:latin typeface="Microsoft Sans Serif"/>
                          <a:cs typeface="Microsoft Sans Serif"/>
                        </a:rPr>
                        <a:t>components</a:t>
                      </a:r>
                      <a:r>
                        <a:rPr sz="1950" dirty="0">
                          <a:latin typeface="Microsoft Sans Serif"/>
                          <a:cs typeface="Microsoft Sans Serif"/>
                        </a:rPr>
                        <a:t> are</a:t>
                      </a:r>
                      <a:endParaRPr sz="1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0" algn="ctr">
                        <a:lnSpc>
                          <a:spcPts val="2120"/>
                        </a:lnSpc>
                      </a:pPr>
                      <a:r>
                        <a:rPr sz="1950" spc="-5" dirty="0">
                          <a:latin typeface="Microsoft Sans Serif"/>
                          <a:cs typeface="Microsoft Sans Serif"/>
                        </a:rPr>
                        <a:t>parallel</a:t>
                      </a:r>
                      <a:r>
                        <a:rPr sz="195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dirty="0">
                          <a:latin typeface="Microsoft Sans Serif"/>
                          <a:cs typeface="Microsoft Sans Serif"/>
                        </a:rPr>
                        <a:t>to</a:t>
                      </a:r>
                      <a:r>
                        <a:rPr sz="195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dirty="0">
                          <a:latin typeface="Microsoft Sans Serif"/>
                          <a:cs typeface="Microsoft Sans Serif"/>
                        </a:rPr>
                        <a:t>each</a:t>
                      </a:r>
                      <a:r>
                        <a:rPr sz="195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950" dirty="0">
                          <a:latin typeface="Microsoft Sans Serif"/>
                          <a:cs typeface="Microsoft Sans Serif"/>
                        </a:rPr>
                        <a:t>other</a:t>
                      </a:r>
                      <a:endParaRPr sz="1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50" indent="-229870">
                        <a:lnSpc>
                          <a:spcPts val="2270"/>
                        </a:lnSpc>
                        <a:buChar char="•"/>
                        <a:tabLst>
                          <a:tab pos="1200150" algn="l"/>
                          <a:tab pos="1200785" algn="l"/>
                        </a:tabLst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Phase</a:t>
                      </a:r>
                      <a:r>
                        <a:rPr sz="20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difference</a:t>
                      </a:r>
                      <a:r>
                        <a:rPr sz="20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due</a:t>
                      </a:r>
                      <a:r>
                        <a:rPr sz="20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to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8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8115">
                        <a:lnSpc>
                          <a:spcPts val="2060"/>
                        </a:lnSpc>
                      </a:pPr>
                      <a:r>
                        <a:rPr sz="1800" spc="455" dirty="0">
                          <a:latin typeface="Microsoft Sans Serif"/>
                          <a:cs typeface="Microsoft Sans Serif"/>
                        </a:rPr>
                        <a:t>–</a:t>
                      </a:r>
                      <a:r>
                        <a:rPr sz="1800" spc="49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Excitation</a:t>
                      </a:r>
                      <a:r>
                        <a:rPr sz="18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phase</a:t>
                      </a:r>
                      <a:r>
                        <a:rPr sz="18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15" dirty="0">
                          <a:latin typeface="Microsoft Sans Serif"/>
                          <a:cs typeface="Microsoft Sans Serif"/>
                        </a:rPr>
                        <a:t>difference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8115">
                        <a:lnSpc>
                          <a:spcPts val="2065"/>
                        </a:lnSpc>
                        <a:tabLst>
                          <a:tab pos="1682750" algn="l"/>
                        </a:tabLst>
                      </a:pPr>
                      <a:r>
                        <a:rPr sz="1800" spc="470" dirty="0">
                          <a:latin typeface="Microsoft Sans Serif"/>
                          <a:cs typeface="Microsoft Sans Serif"/>
                        </a:rPr>
                        <a:t>–	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Path</a:t>
                      </a:r>
                      <a:r>
                        <a:rPr sz="18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distance</a:t>
                      </a:r>
                      <a:r>
                        <a:rPr sz="18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00" spc="-5" dirty="0">
                          <a:latin typeface="Microsoft Sans Serif"/>
                          <a:cs typeface="Microsoft Sans Serif"/>
                        </a:rPr>
                        <a:t>difference</a:t>
                      </a:r>
                      <a:endParaRPr sz="1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4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50" indent="-229870">
                        <a:lnSpc>
                          <a:spcPts val="2210"/>
                        </a:lnSpc>
                        <a:buChar char="•"/>
                        <a:tabLst>
                          <a:tab pos="1200150" algn="l"/>
                          <a:tab pos="1200785" algn="l"/>
                        </a:tabLst>
                      </a:pP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Method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000" spc="-5" dirty="0">
                          <a:latin typeface="Microsoft Sans Serif"/>
                          <a:cs typeface="Microsoft Sans Serif"/>
                        </a:rPr>
                        <a:t>of </a:t>
                      </a:r>
                      <a:r>
                        <a:rPr sz="2000" dirty="0">
                          <a:latin typeface="Microsoft Sans Serif"/>
                          <a:cs typeface="Microsoft Sans Serif"/>
                        </a:rPr>
                        <a:t>moments</a:t>
                      </a:r>
                      <a:endParaRPr sz="2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98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827" y="505713"/>
            <a:ext cx="75622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Simulation:</a:t>
            </a:r>
            <a:r>
              <a:rPr sz="4000" spc="55" dirty="0"/>
              <a:t> </a:t>
            </a:r>
            <a:r>
              <a:rPr sz="4000" spc="-10" dirty="0"/>
              <a:t>Linear</a:t>
            </a:r>
            <a:r>
              <a:rPr sz="4000" spc="45" dirty="0"/>
              <a:t> </a:t>
            </a:r>
            <a:r>
              <a:rPr sz="4000" spc="-15" dirty="0"/>
              <a:t>dipole</a:t>
            </a:r>
            <a:r>
              <a:rPr sz="4000" spc="55" dirty="0"/>
              <a:t> </a:t>
            </a:r>
            <a:r>
              <a:rPr sz="4000" spc="-5" dirty="0"/>
              <a:t>antenna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35940" y="1641094"/>
            <a:ext cx="7931784" cy="307530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2425" marR="5080" indent="-340360">
              <a:lnSpc>
                <a:spcPts val="3640"/>
              </a:lnSpc>
              <a:spcBef>
                <a:spcPts val="39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2"/>
              </a:rPr>
              <a:t>http://www.amanogawa.com/archive/Dipol </a:t>
            </a:r>
            <a:r>
              <a:rPr sz="3200" spc="-835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32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2"/>
              </a:rPr>
              <a:t>eAnt/DipoleAnt-2.html</a:t>
            </a:r>
            <a:endParaRPr sz="320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585"/>
              </a:spcBef>
              <a:buChar char="–"/>
              <a:tabLst>
                <a:tab pos="76454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Linear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dipole</a:t>
            </a:r>
            <a:r>
              <a:rPr sz="2800" spc="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antenna</a:t>
            </a:r>
            <a:endParaRPr sz="2800">
              <a:latin typeface="Microsoft Sans Serif"/>
              <a:cs typeface="Microsoft Sans Serif"/>
            </a:endParaRPr>
          </a:p>
          <a:p>
            <a:pPr marL="352425" marR="207010" indent="-340360">
              <a:lnSpc>
                <a:spcPts val="3660"/>
              </a:lnSpc>
              <a:spcBef>
                <a:spcPts val="1220"/>
              </a:spcBef>
              <a:buChar char="•"/>
              <a:tabLst>
                <a:tab pos="352425" algn="l"/>
                <a:tab pos="353060" algn="l"/>
              </a:tabLst>
            </a:pPr>
            <a:r>
              <a:rPr sz="315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http://www.amanogawa.com/archive/Ante </a:t>
            </a:r>
            <a:r>
              <a:rPr sz="3150" spc="-825" dirty="0">
                <a:solidFill>
                  <a:srgbClr val="009999"/>
                </a:solidFill>
                <a:latin typeface="Microsoft Sans Serif"/>
                <a:cs typeface="Microsoft Sans Serif"/>
              </a:rPr>
              <a:t> </a:t>
            </a:r>
            <a:r>
              <a:rPr sz="3150" u="heavy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n</a:t>
            </a:r>
            <a:r>
              <a:rPr sz="3150" u="heavy" spc="3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 </a:t>
            </a:r>
            <a:r>
              <a:rPr sz="3150" u="heavy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Microsoft Sans Serif"/>
                <a:cs typeface="Microsoft Sans Serif"/>
                <a:hlinkClick r:id="rId3"/>
              </a:rPr>
              <a:t>na1/Antenna1-2.html</a:t>
            </a:r>
            <a:endParaRPr sz="3150">
              <a:latin typeface="Microsoft Sans Serif"/>
              <a:cs typeface="Microsoft Sans Serif"/>
            </a:endParaRPr>
          </a:p>
          <a:p>
            <a:pPr marL="763905" lvl="1" indent="-297815">
              <a:lnSpc>
                <a:spcPct val="100000"/>
              </a:lnSpc>
              <a:spcBef>
                <a:spcPts val="595"/>
              </a:spcBef>
              <a:buChar char="–"/>
              <a:tabLst>
                <a:tab pos="76454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Detailed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analysis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99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9735" y="473709"/>
            <a:ext cx="32277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Point</a:t>
            </a:r>
            <a:r>
              <a:rPr spc="-25" dirty="0"/>
              <a:t> </a:t>
            </a:r>
            <a:r>
              <a:rPr dirty="0"/>
              <a:t>Source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66417"/>
            <a:ext cx="7945755" cy="378523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52425" marR="5080" indent="-340360" algn="just">
              <a:lnSpc>
                <a:spcPct val="92300"/>
              </a:lnSpc>
              <a:spcBef>
                <a:spcPts val="395"/>
              </a:spcBef>
              <a:buChar char="•"/>
              <a:tabLst>
                <a:tab pos="353060" algn="l"/>
              </a:tabLst>
            </a:pPr>
            <a:r>
              <a:rPr sz="3150" dirty="0">
                <a:latin typeface="Microsoft Sans Serif"/>
                <a:cs typeface="Microsoft Sans Serif"/>
              </a:rPr>
              <a:t>For </a:t>
            </a:r>
            <a:r>
              <a:rPr sz="3150" spc="-5" dirty="0">
                <a:latin typeface="Microsoft Sans Serif"/>
                <a:cs typeface="Microsoft Sans Serif"/>
              </a:rPr>
              <a:t>many </a:t>
            </a:r>
            <a:r>
              <a:rPr sz="3150" dirty="0">
                <a:latin typeface="Microsoft Sans Serif"/>
                <a:cs typeface="Microsoft Sans Serif"/>
              </a:rPr>
              <a:t>purposes, </a:t>
            </a:r>
            <a:r>
              <a:rPr sz="3150" spc="-10" dirty="0">
                <a:latin typeface="Microsoft Sans Serif"/>
                <a:cs typeface="Microsoft Sans Serif"/>
              </a:rPr>
              <a:t>it is </a:t>
            </a:r>
            <a:r>
              <a:rPr sz="3150" spc="-5" dirty="0">
                <a:latin typeface="Microsoft Sans Serif"/>
                <a:cs typeface="Microsoft Sans Serif"/>
              </a:rPr>
              <a:t>sufficient </a:t>
            </a:r>
            <a:r>
              <a:rPr sz="3150" dirty="0">
                <a:latin typeface="Microsoft Sans Serif"/>
                <a:cs typeface="Microsoft Sans Serif"/>
              </a:rPr>
              <a:t>to know </a:t>
            </a:r>
            <a:r>
              <a:rPr sz="3150" spc="5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the </a:t>
            </a:r>
            <a:r>
              <a:rPr sz="3150" spc="-5" dirty="0">
                <a:latin typeface="Microsoft Sans Serif"/>
                <a:cs typeface="Microsoft Sans Serif"/>
              </a:rPr>
              <a:t>direction (angle) variation </a:t>
            </a:r>
            <a:r>
              <a:rPr sz="3150" dirty="0">
                <a:latin typeface="Microsoft Sans Serif"/>
                <a:cs typeface="Microsoft Sans Serif"/>
              </a:rPr>
              <a:t>of the </a:t>
            </a:r>
            <a:r>
              <a:rPr sz="3150" spc="-5" dirty="0">
                <a:latin typeface="Microsoft Sans Serif"/>
                <a:cs typeface="Microsoft Sans Serif"/>
              </a:rPr>
              <a:t>power </a:t>
            </a:r>
            <a:r>
              <a:rPr sz="315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radiated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dirty="0">
                <a:latin typeface="Microsoft Sans Serif"/>
                <a:cs typeface="Microsoft Sans Serif"/>
              </a:rPr>
              <a:t>by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antenna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at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large</a:t>
            </a:r>
            <a:r>
              <a:rPr sz="3150" spc="40" dirty="0">
                <a:latin typeface="Microsoft Sans Serif"/>
                <a:cs typeface="Microsoft Sans Serif"/>
              </a:rPr>
              <a:t> </a:t>
            </a:r>
            <a:r>
              <a:rPr sz="3150" spc="-5" dirty="0">
                <a:latin typeface="Microsoft Sans Serif"/>
                <a:cs typeface="Microsoft Sans Serif"/>
              </a:rPr>
              <a:t>distances.</a:t>
            </a:r>
            <a:endParaRPr sz="3150">
              <a:latin typeface="Microsoft Sans Serif"/>
              <a:cs typeface="Microsoft Sans Serif"/>
            </a:endParaRPr>
          </a:p>
          <a:p>
            <a:pPr marL="352425" marR="401320" indent="-340360">
              <a:lnSpc>
                <a:spcPct val="91000"/>
              </a:lnSpc>
              <a:spcBef>
                <a:spcPts val="65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For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that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purpose,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any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practical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antenna,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regardless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of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its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size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complexity, </a:t>
            </a:r>
            <a:r>
              <a:rPr sz="3200" dirty="0">
                <a:latin typeface="Microsoft Sans Serif"/>
                <a:cs typeface="Microsoft Sans Serif"/>
              </a:rPr>
              <a:t> can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be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represented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as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point-source.</a:t>
            </a:r>
            <a:endParaRPr sz="3200">
              <a:latin typeface="Microsoft Sans Serif"/>
              <a:cs typeface="Microsoft Sans Serif"/>
            </a:endParaRPr>
          </a:p>
          <a:p>
            <a:pPr marL="352425" marR="1236345" indent="-340360">
              <a:lnSpc>
                <a:spcPts val="3520"/>
              </a:lnSpc>
              <a:spcBef>
                <a:spcPts val="735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actual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field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near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the</a:t>
            </a:r>
            <a:r>
              <a:rPr sz="3200" spc="5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antenna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is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then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disregarded.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43316" y="6238569"/>
            <a:ext cx="387350" cy="284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latin typeface="Microsoft Sans Serif"/>
                <a:cs typeface="Microsoft Sans Serif"/>
              </a:rPr>
              <a:t>100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64540" y="1798066"/>
            <a:ext cx="7233920" cy="398970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52425" marR="366395" indent="-340360">
              <a:lnSpc>
                <a:spcPct val="97500"/>
              </a:lnSpc>
              <a:spcBef>
                <a:spcPts val="20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EM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field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at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large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distances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from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an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can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be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treated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as 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originated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at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point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source</a:t>
            </a:r>
            <a:r>
              <a:rPr sz="3200" spc="4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- 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fictitious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volume-less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emitter.</a:t>
            </a:r>
            <a:endParaRPr sz="32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97500"/>
              </a:lnSpc>
              <a:spcBef>
                <a:spcPts val="115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Microsoft Sans Serif"/>
                <a:cs typeface="Microsoft Sans Serif"/>
              </a:rPr>
              <a:t>The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EM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field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in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homogenous 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unlimited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medium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at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large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distances </a:t>
            </a:r>
            <a:r>
              <a:rPr sz="3200" dirty="0">
                <a:latin typeface="Microsoft Sans Serif"/>
                <a:cs typeface="Microsoft Sans Serif"/>
              </a:rPr>
              <a:t> from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</a:t>
            </a:r>
            <a:r>
              <a:rPr sz="3200" spc="1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antenna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can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be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approximated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by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an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uniform</a:t>
            </a:r>
            <a:r>
              <a:rPr sz="3200" spc="4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plane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TEM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wave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27727</Words>
  <Application>Microsoft Office PowerPoint</Application>
  <PresentationFormat>Custom</PresentationFormat>
  <Paragraphs>5128</Paragraphs>
  <Slides>367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367</vt:i4>
      </vt:variant>
    </vt:vector>
  </HeadingPairs>
  <TitlesOfParts>
    <vt:vector size="373" baseType="lpstr">
      <vt:lpstr>Arial</vt:lpstr>
      <vt:lpstr>Calibri</vt:lpstr>
      <vt:lpstr>Microsoft Sans Serif</vt:lpstr>
      <vt:lpstr>Symbol</vt:lpstr>
      <vt:lpstr>Times New Roman</vt:lpstr>
      <vt:lpstr>Office Theme</vt:lpstr>
      <vt:lpstr>Antennas &amp; Micro Wave  Engineering</vt:lpstr>
      <vt:lpstr>Basic Antenna Theory Purpose</vt:lpstr>
      <vt:lpstr>Outline</vt:lpstr>
      <vt:lpstr>Quiz</vt:lpstr>
      <vt:lpstr>Intended &amp; unintended radiators</vt:lpstr>
      <vt:lpstr>Antenna purpose</vt:lpstr>
      <vt:lpstr>Antenna functions</vt:lpstr>
      <vt:lpstr>Monopole (dipole over plane)</vt:lpstr>
      <vt:lpstr>Outline</vt:lpstr>
      <vt:lpstr>Antennas for laptop applications</vt:lpstr>
      <vt:lpstr>PowerPoint Presentation</vt:lpstr>
      <vt:lpstr>Slot &amp; INF antennas</vt:lpstr>
      <vt:lpstr>Example double-layer printed Yagi antenna</vt:lpstr>
      <vt:lpstr>PowerPoint Presentation</vt:lpstr>
      <vt:lpstr>Aperture-antenna</vt:lpstr>
      <vt:lpstr>Leaky-wave antennas</vt:lpstr>
      <vt:lpstr>Reflector antennas</vt:lpstr>
      <vt:lpstr>Planar reflectors</vt:lpstr>
      <vt:lpstr>Paraboloidal reflectors</vt:lpstr>
      <vt:lpstr>The largest radio telescopes</vt:lpstr>
      <vt:lpstr>The Arecibo Observatory Antenna  System</vt:lpstr>
      <vt:lpstr>The Arecibo Radio Telescope</vt:lpstr>
      <vt:lpstr>Lens antennas</vt:lpstr>
      <vt:lpstr>Outline</vt:lpstr>
      <vt:lpstr>Radiation pattern</vt:lpstr>
      <vt:lpstr>Power pattern vs. Field pattern</vt:lpstr>
      <vt:lpstr>PowerPoint Presentation</vt:lpstr>
      <vt:lpstr>Normalized pattern</vt:lpstr>
      <vt:lpstr>3-D pattern</vt:lpstr>
      <vt:lpstr>2-D pattern</vt:lpstr>
      <vt:lpstr>Example: a short dipole on z-axis</vt:lpstr>
      <vt:lpstr>Principal patterns</vt:lpstr>
      <vt:lpstr>Example</vt:lpstr>
      <vt:lpstr>Antenna Mask (Example 1)</vt:lpstr>
      <vt:lpstr>Antenna Mask (Example 2)</vt:lpstr>
      <vt:lpstr>Isotropic antenna</vt:lpstr>
      <vt:lpstr>Directional antenna</vt:lpstr>
      <vt:lpstr>Omnidirectional antenna</vt:lpstr>
      <vt:lpstr>Pattern lobes</vt:lpstr>
      <vt:lpstr>Pattern lobes and beam widths</vt:lpstr>
      <vt:lpstr>Beamwidth</vt:lpstr>
      <vt:lpstr>Example</vt:lpstr>
      <vt:lpstr>Anisotropic sources: gain</vt:lpstr>
      <vt:lpstr>Antenna gain measurement</vt:lpstr>
      <vt:lpstr>Antenna Gains Gi, Gd</vt:lpstr>
      <vt:lpstr>Typical Gain and Beamwidth</vt:lpstr>
      <vt:lpstr>Antenna gain and effective area</vt:lpstr>
      <vt:lpstr>Power Transfer in Free Space</vt:lpstr>
      <vt:lpstr>PowerPoint Presentation</vt:lpstr>
      <vt:lpstr>e.i.r.p.</vt:lpstr>
      <vt:lpstr>Linear Polarization</vt:lpstr>
      <vt:lpstr>Elliptical Polarization</vt:lpstr>
      <vt:lpstr>Polarization ellipse</vt:lpstr>
      <vt:lpstr>Polarization states</vt:lpstr>
      <vt:lpstr>Comments on Polarization</vt:lpstr>
      <vt:lpstr>Antenna Polarization</vt:lpstr>
      <vt:lpstr>Polarization Efficiency</vt:lpstr>
      <vt:lpstr>Polarization filters/ reflectors</vt:lpstr>
      <vt:lpstr>Outline</vt:lpstr>
      <vt:lpstr>Transmitting antenna equivalent circuit</vt:lpstr>
      <vt:lpstr>Receiving antenna equivalent circuit</vt:lpstr>
      <vt:lpstr>Power transfer</vt:lpstr>
      <vt:lpstr>PowerPoint Presentation</vt:lpstr>
      <vt:lpstr>PowerPoint Presentation</vt:lpstr>
      <vt:lpstr>Radiation efficiency</vt:lpstr>
      <vt:lpstr>PowerPoint Presentation</vt:lpstr>
      <vt:lpstr>Outline</vt:lpstr>
      <vt:lpstr>Antenna arrays</vt:lpstr>
      <vt:lpstr>Satellite antennas (TV)</vt:lpstr>
      <vt:lpstr>Owens Valley Radio Observatory</vt:lpstr>
      <vt:lpstr>The New Mexico Very  Large Array</vt:lpstr>
      <vt:lpstr>2 GHz adaptive antenna</vt:lpstr>
      <vt:lpstr>Phased Arrays</vt:lpstr>
      <vt:lpstr>PowerPoint Presentation</vt:lpstr>
      <vt:lpstr>PowerPoint Presentation</vt:lpstr>
      <vt:lpstr>Beam Steering</vt:lpstr>
      <vt:lpstr>4-Bit Phase-Shifter (Example)</vt:lpstr>
      <vt:lpstr>Switched-Line Phase Bit</vt:lpstr>
      <vt:lpstr>Simulation</vt:lpstr>
      <vt:lpstr>2 omnidirectional antennas</vt:lpstr>
      <vt:lpstr>N omnidirectional antennas</vt:lpstr>
      <vt:lpstr>Antenna Arrays: Benefits</vt:lpstr>
      <vt:lpstr>Adaptive (―Intelligent‖)Antennas</vt:lpstr>
      <vt:lpstr>PowerPoint Presentation</vt:lpstr>
      <vt:lpstr>PowerPoint Presentation</vt:lpstr>
      <vt:lpstr>Antenna sitting</vt:lpstr>
      <vt:lpstr>Outline</vt:lpstr>
      <vt:lpstr>Maxwell‘s Equations</vt:lpstr>
      <vt:lpstr>EM Field of Current Element</vt:lpstr>
      <vt:lpstr>Short dipole antenna: summary</vt:lpstr>
      <vt:lpstr>Field components</vt:lpstr>
      <vt:lpstr>Field impedance</vt:lpstr>
      <vt:lpstr>Far-Field, Near-Field</vt:lpstr>
      <vt:lpstr>Poynting vector</vt:lpstr>
      <vt:lpstr>Power Flow</vt:lpstr>
      <vt:lpstr>Linear Antennas</vt:lpstr>
      <vt:lpstr>Simulation: Linear dipole antenna</vt:lpstr>
      <vt:lpstr>Point Source</vt:lpstr>
      <vt:lpstr>PowerPoint Presentation</vt:lpstr>
      <vt:lpstr>Image Theory</vt:lpstr>
      <vt:lpstr>Summary</vt:lpstr>
      <vt:lpstr>Selected References</vt:lpstr>
      <vt:lpstr>PowerPoint Presentation</vt:lpstr>
      <vt:lpstr>HISTORY</vt:lpstr>
      <vt:lpstr>INTRODUCTION</vt:lpstr>
      <vt:lpstr>PowerPoint Presentation</vt:lpstr>
      <vt:lpstr>BASIC STRUCTURE</vt:lpstr>
      <vt:lpstr>PowerPoint Presentation</vt:lpstr>
      <vt:lpstr>PowerPoint Presentation</vt:lpstr>
      <vt:lpstr>WHY ANTENNAS ?</vt:lpstr>
      <vt:lpstr>PowerPoint Presentation</vt:lpstr>
      <vt:lpstr>WHERE USED?</vt:lpstr>
      <vt:lpstr>RADIATION MECHANISM</vt:lpstr>
      <vt:lpstr>PowerPoint Presentation</vt:lpstr>
      <vt:lpstr>PowerPoint Presentation</vt:lpstr>
      <vt:lpstr>TYPES OF ANTENNAS</vt:lpstr>
      <vt:lpstr>PowerPoint Presentation</vt:lpstr>
      <vt:lpstr>RADIATION PATTERN</vt:lpstr>
      <vt:lpstr>PowerPoint Presentation</vt:lpstr>
      <vt:lpstr>PowerPoint Presentation</vt:lpstr>
      <vt:lpstr>ANTENNA GAIN</vt:lpstr>
      <vt:lpstr>PowerPoint Presentation</vt:lpstr>
      <vt:lpstr>PowerPoint Presentation</vt:lpstr>
      <vt:lpstr>ANTENNA EFFICIENCY</vt:lpstr>
      <vt:lpstr>POLARIZATION</vt:lpstr>
      <vt:lpstr>BEAM-WIDTH</vt:lpstr>
      <vt:lpstr>PowerPoint Presentation</vt:lpstr>
      <vt:lpstr>ISOTROPIC ANTENNA</vt:lpstr>
      <vt:lpstr>PowerPoint Presentation</vt:lpstr>
      <vt:lpstr>HALF WAVE DIPOLE ANTENNA</vt:lpstr>
      <vt:lpstr>PowerPoint Presentation</vt:lpstr>
      <vt:lpstr>PowerPoint Presentation</vt:lpstr>
      <vt:lpstr>PowerPoint Presentation</vt:lpstr>
      <vt:lpstr>FOLDED DIPOLE</vt:lpstr>
      <vt:lpstr>Advantages</vt:lpstr>
      <vt:lpstr>HERTZ ANTENNA</vt:lpstr>
      <vt:lpstr>PowerPoint Presentation</vt:lpstr>
      <vt:lpstr>LOOP ANTENNA</vt:lpstr>
      <vt:lpstr>PowerPoint Presentation</vt:lpstr>
      <vt:lpstr>PowerPoint Presentation</vt:lpstr>
      <vt:lpstr>TURNSTILE ANTENNA</vt:lpstr>
      <vt:lpstr>PowerPoint Presentation</vt:lpstr>
      <vt:lpstr>RHOMBIC ANTENNA</vt:lpstr>
      <vt:lpstr>PowerPoint Presentation</vt:lpstr>
      <vt:lpstr>PowerPoint Presentation</vt:lpstr>
      <vt:lpstr>PowerPoint Presentation</vt:lpstr>
      <vt:lpstr>PowerPoint Presentation</vt:lpstr>
      <vt:lpstr>ANTENNA ARRAYS</vt:lpstr>
      <vt:lpstr>YAGI-UDA ANTENNA</vt:lpstr>
      <vt:lpstr>PowerPoint Presentation</vt:lpstr>
      <vt:lpstr>PowerPoint Presentation</vt:lpstr>
      <vt:lpstr>PowerPoint Presentation</vt:lpstr>
      <vt:lpstr>ANTENNA APPLICATIONS</vt:lpstr>
      <vt:lpstr>ANTENNA CONSIDERATIONS</vt:lpstr>
      <vt:lpstr>Antenna Fundamentals (1)</vt:lpstr>
      <vt:lpstr>PowerPoint Presentation</vt:lpstr>
      <vt:lpstr>Summary Slide</vt:lpstr>
      <vt:lpstr>Introduction</vt:lpstr>
      <vt:lpstr>Radio Link</vt:lpstr>
      <vt:lpstr>Photographs  of Various Antenna Types</vt:lpstr>
      <vt:lpstr>T-Antenna</vt:lpstr>
      <vt:lpstr>R-Antenna</vt:lpstr>
      <vt:lpstr>Intended Antennas</vt:lpstr>
      <vt:lpstr>Unintended Antennas</vt:lpstr>
      <vt:lpstr>PowerPoint Presentation</vt:lpstr>
      <vt:lpstr>PFD: Isotropic Radiator</vt:lpstr>
      <vt:lpstr>PFD: Distance Dependence</vt:lpstr>
      <vt:lpstr>PFD: Example 1</vt:lpstr>
      <vt:lpstr>PFD: Example 2</vt:lpstr>
      <vt:lpstr>PFD: Example 3</vt:lpstr>
      <vt:lpstr>PFD concept</vt:lpstr>
      <vt:lpstr>PFD Limits</vt:lpstr>
      <vt:lpstr>PFD: Real Antenna</vt:lpstr>
      <vt:lpstr>Directivity and Gain</vt:lpstr>
      <vt:lpstr>Radiation Intensity</vt:lpstr>
      <vt:lpstr>Antenna Directivity</vt:lpstr>
      <vt:lpstr>PowerPoint Presentation</vt:lpstr>
      <vt:lpstr>Antenna Gain</vt:lpstr>
      <vt:lpstr>PowerPoint Presentation</vt:lpstr>
      <vt:lpstr>PFD vs. Antenna Gain</vt:lpstr>
      <vt:lpstr>Other Definitions of Gain</vt:lpstr>
      <vt:lpstr>Antenna Gain</vt:lpstr>
      <vt:lpstr>Reference Antennas</vt:lpstr>
      <vt:lpstr>Reference Antennas (1)</vt:lpstr>
      <vt:lpstr>Reference Antennas (2)</vt:lpstr>
      <vt:lpstr>Typical radiation pattern</vt:lpstr>
      <vt:lpstr>Typical Gain and Beam-width</vt:lpstr>
      <vt:lpstr>Gain and Beam-width</vt:lpstr>
      <vt:lpstr>EIRP</vt:lpstr>
      <vt:lpstr>e.i.r.p.</vt:lpstr>
      <vt:lpstr>e.i.r.p.: Example 1</vt:lpstr>
      <vt:lpstr>e.r.p.</vt:lpstr>
      <vt:lpstr>Chapter Sixteen:  Antennas</vt:lpstr>
      <vt:lpstr>Introduction</vt:lpstr>
      <vt:lpstr>Simple Antennas</vt:lpstr>
      <vt:lpstr>The Half-Wave Dipole</vt:lpstr>
      <vt:lpstr>Basics of the Half-Wave  Dipole</vt:lpstr>
      <vt:lpstr>PowerPoint Presentation</vt:lpstr>
      <vt:lpstr>Antenna Characteristics</vt:lpstr>
      <vt:lpstr>Radiation Patterns</vt:lpstr>
      <vt:lpstr>Plotting Radiation Patterns</vt:lpstr>
      <vt:lpstr>Gain and Directivity</vt:lpstr>
      <vt:lpstr>Beamwidth</vt:lpstr>
      <vt:lpstr>Front-to-Back Ratio</vt:lpstr>
      <vt:lpstr>Major and Minor Lobes</vt:lpstr>
      <vt:lpstr>Effective Isotropic Radiated  Power and Effective Radiated  Power</vt:lpstr>
      <vt:lpstr>Impedance</vt:lpstr>
      <vt:lpstr>Ground Effects</vt:lpstr>
      <vt:lpstr>Other Simple Antennas</vt:lpstr>
      <vt:lpstr>The Folded Dipole</vt:lpstr>
      <vt:lpstr>The Monopole Antenna</vt:lpstr>
      <vt:lpstr>Loop Antennas</vt:lpstr>
      <vt:lpstr>The Five-Eighths  Wavelength Antenna</vt:lpstr>
      <vt:lpstr>The Discone Antenna</vt:lpstr>
      <vt:lpstr>The Helical Antenna</vt:lpstr>
      <vt:lpstr>Antenna Matching</vt:lpstr>
      <vt:lpstr>Antenna Arrays</vt:lpstr>
      <vt:lpstr>Reflectors</vt:lpstr>
      <vt:lpstr>Cell-Site Antenna</vt:lpstr>
      <vt:lpstr>Mobile and Portable Antenna</vt:lpstr>
      <vt:lpstr>Test Equipment:  The Anechoic Chamber</vt:lpstr>
      <vt:lpstr>Chapter 10 Potentials and Fields</vt:lpstr>
      <vt:lpstr>10.1 The Potential Formulation</vt:lpstr>
      <vt:lpstr>10.1.1 Scalar and Vector Potentials</vt:lpstr>
      <vt:lpstr>PowerPoint Presentation</vt:lpstr>
      <vt:lpstr>10.1.1 (2)</vt:lpstr>
      <vt:lpstr>10.1.1 (3)</vt:lpstr>
      <vt:lpstr>10.1.1 (4)</vt:lpstr>
      <vt:lpstr>10.1.2 Gauge transformation</vt:lpstr>
      <vt:lpstr>10.1.2 (2)</vt:lpstr>
      <vt:lpstr>PowerPoint Presentation</vt:lpstr>
      <vt:lpstr>PowerPoint Presentation</vt:lpstr>
      <vt:lpstr>10.1.3 (3)</vt:lpstr>
      <vt:lpstr>10.1.3 (4)</vt:lpstr>
      <vt:lpstr>PowerPoint Presentation</vt:lpstr>
      <vt:lpstr>10.2 (2)</vt:lpstr>
      <vt:lpstr>10.2 (3)</vt:lpstr>
      <vt:lpstr>10.2 (4)</vt:lpstr>
      <vt:lpstr>10.2 (5)</vt:lpstr>
      <vt:lpstr>10.2 (6)</vt:lpstr>
      <vt:lpstr>PowerPoint Presentation</vt:lpstr>
      <vt:lpstr>10.2 (7)</vt:lpstr>
      <vt:lpstr>10.2 (8)</vt:lpstr>
      <vt:lpstr>10.3 Point Charges</vt:lpstr>
      <vt:lpstr>10.3.1 Lienard-Wiechert potentials</vt:lpstr>
      <vt:lpstr>PowerPoint Presentation</vt:lpstr>
      <vt:lpstr>10.3.1 (2)</vt:lpstr>
      <vt:lpstr>PowerPoint Presentation</vt:lpstr>
      <vt:lpstr>10.3.1 (4)</vt:lpstr>
      <vt:lpstr>10.3.1 (5) Example 10.3</vt:lpstr>
      <vt:lpstr>choose  sign</vt:lpstr>
      <vt:lpstr>10.3.1 (6)</vt:lpstr>
      <vt:lpstr>ChargeLienard-Weichert potentials:</vt:lpstr>
      <vt:lpstr>10.3.2 (2)</vt:lpstr>
      <vt:lpstr>10.3.2 (4)</vt:lpstr>
      <vt:lpstr>10.3.2 (3)</vt:lpstr>
      <vt:lpstr>t r  Rc  R  v</vt:lpstr>
      <vt:lpstr>10.3.2 (5)</vt:lpstr>
      <vt:lpstr>PowerPoint Presentation</vt:lpstr>
      <vt:lpstr>10.3.2 (6)</vt:lpstr>
      <vt:lpstr>10.3.2 (7)</vt:lpstr>
      <vt:lpstr>10.3.2 (8)</vt:lpstr>
      <vt:lpstr>10.3.2 (9)</vt:lpstr>
      <vt:lpstr>10.3.2 (10)</vt:lpstr>
      <vt:lpstr>Introduction to antennas</vt:lpstr>
      <vt:lpstr>What is an antenna?</vt:lpstr>
      <vt:lpstr>Free space electromagnetic wave</vt:lpstr>
      <vt:lpstr>PowerPoint Presentation</vt:lpstr>
      <vt:lpstr>Wave in lossy medium</vt:lpstr>
      <vt:lpstr>Power flow</vt:lpstr>
      <vt:lpstr>Polarisation of EM wave</vt:lpstr>
      <vt:lpstr>Reflection, refraction</vt:lpstr>
      <vt:lpstr>Guided electromagnetic wave</vt:lpstr>
      <vt:lpstr>Guided electromagnetic wave (2)</vt:lpstr>
      <vt:lpstr>Rectangular waveguide</vt:lpstr>
      <vt:lpstr>Launching of EM wave</vt:lpstr>
      <vt:lpstr>Transition from guided wave to free space wave</vt:lpstr>
      <vt:lpstr>Reciprocity</vt:lpstr>
      <vt:lpstr>Basic antenna parameters</vt:lpstr>
      <vt:lpstr>Radiation pattern</vt:lpstr>
      <vt:lpstr>Radiation pattern (2)</vt:lpstr>
      <vt:lpstr>PowerPoint Presentation</vt:lpstr>
      <vt:lpstr>PowerPoint Presentation</vt:lpstr>
      <vt:lpstr>Directivity and gain</vt:lpstr>
      <vt:lpstr>Radiation resistance</vt:lpstr>
      <vt:lpstr>Types of Antenna</vt:lpstr>
      <vt:lpstr>Wire antenna</vt:lpstr>
      <vt:lpstr>Wire antenna - resonance</vt:lpstr>
      <vt:lpstr>Yagi-Uda</vt:lpstr>
      <vt:lpstr>Aperture antenna</vt:lpstr>
      <vt:lpstr>Reflector antenna</vt:lpstr>
      <vt:lpstr>Cassegrain antenna</vt:lpstr>
      <vt:lpstr>Cassegrain antenna (2)</vt:lpstr>
      <vt:lpstr>Horn antenna</vt:lpstr>
      <vt:lpstr>Short dipole</vt:lpstr>
      <vt:lpstr>Short dipole pattern</vt:lpstr>
      <vt:lpstr>Thin wire antenna</vt:lpstr>
      <vt:lpstr>Thin wire pattern</vt:lpstr>
      <vt:lpstr>Array of isotropic point sources – beam shaping</vt:lpstr>
      <vt:lpstr>Array of isotropic point sources – centre-fed array</vt:lpstr>
      <vt:lpstr>Array of isotropic point sources – end-fired</vt:lpstr>
      <vt:lpstr>Pattern multiplication</vt:lpstr>
      <vt:lpstr>Patterns from line and area distributions</vt:lpstr>
      <vt:lpstr>Fourier transform of aperture illumination  Diffraction limit</vt:lpstr>
      <vt:lpstr>Far field pattern from FFT of Aperture field distribution</vt:lpstr>
      <vt:lpstr>Effect of edge taper</vt:lpstr>
      <vt:lpstr>dBi versus dBd</vt:lpstr>
      <vt:lpstr>Feed and line matching</vt:lpstr>
      <vt:lpstr>PowerPoint Presentation</vt:lpstr>
      <vt:lpstr>Antenna temperature</vt:lpstr>
      <vt:lpstr>The end</vt:lpstr>
      <vt:lpstr>Lecture 10: Antennas</vt:lpstr>
      <vt:lpstr>Radiation fundamentals</vt:lpstr>
      <vt:lpstr>Q 1 H  4  2  x2 v u </vt:lpstr>
      <vt:lpstr>Radiation fundamentals</vt:lpstr>
      <vt:lpstr>Radiation fundamentals</vt:lpstr>
      <vt:lpstr>PowerPoint Presentation</vt:lpstr>
      <vt:lpstr>Radiation fundamentals</vt:lpstr>
      <vt:lpstr>Infinitesimal electric dipole antenna</vt:lpstr>
      <vt:lpstr>Infinitesimal electric  dipole antenna</vt:lpstr>
      <vt:lpstr>Infinitesimal electric dipole  antenna</vt:lpstr>
      <vt:lpstr>Infinitesimal electric dipole  antenna</vt:lpstr>
      <vt:lpstr>Infinitesimal electric dipole  antenna</vt:lpstr>
      <vt:lpstr>Infinitesimal electric  dipole antenna</vt:lpstr>
      <vt:lpstr>Infinitesimal electric  dipole antenna</vt:lpstr>
      <vt:lpstr>Infinitesimal electric dipole  antenna</vt:lpstr>
      <vt:lpstr>Infinitesimal electric dipole  antenna</vt:lpstr>
      <vt:lpstr>Infinitesimal electric  dipole antenna</vt:lpstr>
      <vt:lpstr>Finite electric dipole antenna</vt:lpstr>
      <vt:lpstr>Finite electric dipole antenna</vt:lpstr>
      <vt:lpstr>Finite electric dipole antenna</vt:lpstr>
      <vt:lpstr>Finite electric dipole antenna</vt:lpstr>
      <vt:lpstr>Finite electric dipole antenna</vt:lpstr>
      <vt:lpstr>Loop antenna</vt:lpstr>
      <vt:lpstr>Loop antenna</vt:lpstr>
      <vt:lpstr>PowerPoint Presentation</vt:lpstr>
      <vt:lpstr>Loop antenna</vt:lpstr>
      <vt:lpstr>Antenna parameters</vt:lpstr>
      <vt:lpstr>Antenna parameters</vt:lpstr>
      <vt:lpstr>Antenna parameters: Example</vt:lpstr>
      <vt:lpstr>Antenna parameters</vt:lpstr>
      <vt:lpstr>Antenna parameters</vt:lpstr>
      <vt:lpstr>Antenna parameters</vt:lpstr>
      <vt:lpstr>Antenna parameters: Example</vt:lpstr>
      <vt:lpstr>Antenna parameters</vt:lpstr>
      <vt:lpstr>Antenna parameters</vt:lpstr>
      <vt:lpstr>PowerPoint Presentation</vt:lpstr>
      <vt:lpstr>Antenna parameters: Example</vt:lpstr>
      <vt:lpstr>Antenna parameters</vt:lpstr>
      <vt:lpstr>Antenna parameters</vt:lpstr>
      <vt:lpstr>Antenna parameters</vt:lpstr>
      <vt:lpstr>Antenna parameters</vt:lpstr>
      <vt:lpstr>Antenna arrays</vt:lpstr>
      <vt:lpstr>Antenna arrays</vt:lpstr>
      <vt:lpstr>Antenna arrays</vt:lpstr>
      <vt:lpstr>Antenna arrays: Example</vt:lpstr>
      <vt:lpstr>Antenna arrays</vt:lpstr>
      <vt:lpstr>Antenna arrays</vt:lpstr>
      <vt:lpstr>Antenna arrays</vt:lpstr>
      <vt:lpstr>Antenna arrays</vt:lpstr>
      <vt:lpstr>Antenna arrays</vt:lpstr>
      <vt:lpstr>Antenna arrays</vt:lpstr>
      <vt:lpstr>Antenna arrays (Example)</vt:lpstr>
      <vt:lpstr>Antenna arrays</vt:lpstr>
      <vt:lpstr>Antenna arrays</vt:lpstr>
      <vt:lpstr>Antenna arrays</vt:lpstr>
      <vt:lpstr>Antenna arrays: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Antennas &amp; Micro Wave  Engineering</dc:title>
  <cp:lastModifiedBy>Lakshmikantha Reddy S</cp:lastModifiedBy>
  <cp:revision>1</cp:revision>
  <dcterms:created xsi:type="dcterms:W3CDTF">2024-03-28T14:39:51Z</dcterms:created>
  <dcterms:modified xsi:type="dcterms:W3CDTF">2024-03-28T15:13:30Z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2017-07-18T00:00:00Z</vt:filetime>
  </property>
  <property fmtid="{D5CDD505-2E9C-101B-9397-08002B2CF9AE}" pid="3" name="Creator">
    <vt:lpwstr>Microsoft® Office Word 2007</vt:lpwstr>
  </property>
  <property fmtid="{D5CDD505-2E9C-101B-9397-08002B2CF9AE}" pid="4" name="LastSaved">
    <vt:filetime>2024-03-28T00:00:00Z</vt:filetime>
  </property>
</Properties>
</file>